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36" r:id="rId1"/>
  </p:sldMasterIdLst>
  <p:notesMasterIdLst>
    <p:notesMasterId r:id="rId17"/>
  </p:notesMasterIdLst>
  <p:sldIdLst>
    <p:sldId id="307" r:id="rId2"/>
    <p:sldId id="376" r:id="rId3"/>
    <p:sldId id="341" r:id="rId4"/>
    <p:sldId id="303" r:id="rId5"/>
    <p:sldId id="282" r:id="rId6"/>
    <p:sldId id="316" r:id="rId7"/>
    <p:sldId id="366" r:id="rId8"/>
    <p:sldId id="340" r:id="rId9"/>
    <p:sldId id="319" r:id="rId10"/>
    <p:sldId id="362" r:id="rId11"/>
    <p:sldId id="283" r:id="rId12"/>
    <p:sldId id="312" r:id="rId13"/>
    <p:sldId id="313" r:id="rId14"/>
    <p:sldId id="364" r:id="rId15"/>
    <p:sldId id="365"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581" autoAdjust="0"/>
    <p:restoredTop sz="76491" autoAdjust="0"/>
  </p:normalViewPr>
  <p:slideViewPr>
    <p:cSldViewPr>
      <p:cViewPr varScale="1">
        <p:scale>
          <a:sx n="84" d="100"/>
          <a:sy n="84" d="100"/>
        </p:scale>
        <p:origin x="199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00823F16-3B47-4D41-99E9-D6C2022561D6}" type="datetimeFigureOut">
              <a:rPr lang="en-US" smtClean="0"/>
              <a:pPr/>
              <a:t>5/1/2024</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61375940-74A5-4743-B61B-8A25397A2DCD}" type="slidenum">
              <a:rPr lang="en-US" smtClean="0"/>
              <a:pPr/>
              <a:t>‹#›</a:t>
            </a:fld>
            <a:endParaRPr lang="en-US" dirty="0"/>
          </a:p>
        </p:txBody>
      </p:sp>
    </p:spTree>
    <p:extLst>
      <p:ext uri="{BB962C8B-B14F-4D97-AF65-F5344CB8AC3E}">
        <p14:creationId xmlns:p14="http://schemas.microsoft.com/office/powerpoint/2010/main" val="4229327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375940-74A5-4743-B61B-8A25397A2DCD}" type="slidenum">
              <a:rPr lang="en-US" smtClean="0"/>
              <a:pPr/>
              <a:t>1</a:t>
            </a:fld>
            <a:endParaRPr lang="en-US" dirty="0"/>
          </a:p>
        </p:txBody>
      </p:sp>
    </p:spTree>
    <p:extLst>
      <p:ext uri="{BB962C8B-B14F-4D97-AF65-F5344CB8AC3E}">
        <p14:creationId xmlns:p14="http://schemas.microsoft.com/office/powerpoint/2010/main" val="36549854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defTabSz="931717">
              <a:defRPr/>
            </a:pPr>
            <a:r>
              <a:rPr lang="en-US" sz="1300" dirty="0"/>
              <a:t>Q9 What I’d like to do now is tell you what some people are saying about the measure we’ve been discussing. Supporters of the measure say: _____.  Do you think this is a very convincing, somewhat convincing, or not at all convincing reason to </a:t>
            </a:r>
            <a:r>
              <a:rPr lang="en-US" sz="1300" b="1" dirty="0"/>
              <a:t>SUPPORT</a:t>
            </a:r>
            <a:r>
              <a:rPr lang="en-US" sz="1300" dirty="0"/>
              <a:t> the measure?</a:t>
            </a:r>
          </a:p>
          <a:p>
            <a:pPr defTabSz="931717">
              <a:defRPr/>
            </a:pPr>
            <a:endParaRPr lang="en-US" sz="1300" dirty="0"/>
          </a:p>
          <a:p>
            <a:pPr defTabSz="931717">
              <a:defRPr/>
            </a:pPr>
            <a:r>
              <a:rPr lang="en-US" sz="1300" dirty="0"/>
              <a:t>B	This measure requires a transparent system of accountability, including a project list describing how the money will be used, a Citizens' Oversight Committee, and public disclosure of how all funds are spent.</a:t>
            </a:r>
          </a:p>
          <a:p>
            <a:pPr defTabSz="931717">
              <a:defRPr/>
            </a:pPr>
            <a:r>
              <a:rPr lang="en-US" sz="1300" dirty="0"/>
              <a:t>E	If we want our kids to succeed in high school, college and careers, they must be skilled in the use of today's technologies and have a solid background in science, math, engineering and technology. This measure will make this possible.</a:t>
            </a:r>
          </a:p>
          <a:p>
            <a:pPr defTabSz="931717">
              <a:defRPr/>
            </a:pPr>
            <a:r>
              <a:rPr lang="en-US" sz="1300" dirty="0"/>
              <a:t>F	Student safety and security has become a top priority for schools around the nation. This bond will provide funding for increased safety and security measures that will protect our students and staff in case of an emergency.</a:t>
            </a:r>
          </a:p>
          <a:p>
            <a:pPr defTabSz="931717">
              <a:defRPr/>
            </a:pPr>
            <a:r>
              <a:rPr lang="en-US" sz="1300" dirty="0"/>
              <a:t>D	Even if you do not have school-age children, supporting this school bond is a wise investment. Good schools improve the quality of life in our community and protect the value of our homes.</a:t>
            </a:r>
          </a:p>
          <a:p>
            <a:pPr defTabSz="931717">
              <a:defRPr/>
            </a:pPr>
            <a:r>
              <a:rPr lang="en-US" sz="1300" dirty="0"/>
              <a:t>H2	Some of our schools have modern classrooms, labs, and educational facilities, but most don't. This measure will ensure that ALL students have equal access to the classrooms, labs, and facilities they need to succeed.</a:t>
            </a:r>
          </a:p>
          <a:p>
            <a:pPr defTabSz="931717">
              <a:defRPr/>
            </a:pPr>
            <a:r>
              <a:rPr lang="en-US" sz="1300" dirty="0"/>
              <a:t>A	All money raised by the measure will stay local to support our students. It can't be taken away by the State or used for other purposes.</a:t>
            </a:r>
          </a:p>
          <a:p>
            <a:pPr defTabSz="931717">
              <a:defRPr/>
            </a:pPr>
            <a:r>
              <a:rPr lang="en-US" sz="1300" dirty="0"/>
              <a:t> G	Most of our schools were built so long ago that they aren't accessible for students with disabilities, they have asbestos and lead pipes, and the infrastructure is failing, resulting in gas leaks, water leaks, and sewage backups. We need to fix these problems.</a:t>
            </a:r>
          </a:p>
          <a:p>
            <a:pPr defTabSz="931717">
              <a:defRPr/>
            </a:pPr>
            <a:r>
              <a:rPr lang="en-US" sz="1300" dirty="0"/>
              <a:t>I	There are 38 portable classrooms at our neighborhood schools that are more than 25 years old and falling apart. Some have structural damage and water leaks. It's expensive to keep repairing these old units. We need this bond to replace decaying portables with modern, permanent classrooms.</a:t>
            </a:r>
          </a:p>
          <a:p>
            <a:pPr defTabSz="931717">
              <a:defRPr/>
            </a:pPr>
            <a:r>
              <a:rPr lang="en-US" sz="1300" dirty="0"/>
              <a:t>H1	Our students deserve to have the same educational opportunities as others in the region. By fixing our older schools and upgrading classrooms and instructional technology, this measure will provide our students with the classrooms, technology, and education they need to succeed.</a:t>
            </a:r>
          </a:p>
          <a:p>
            <a:pPr defTabSz="931717">
              <a:defRPr/>
            </a:pPr>
            <a:r>
              <a:rPr lang="en-US" sz="1300" dirty="0"/>
              <a:t>C	By law, no money from this measure can be used for administrators' salaries or benefits.</a:t>
            </a:r>
          </a:p>
          <a:p>
            <a:pPr defTabSz="931717">
              <a:defRPr/>
            </a:pPr>
            <a:endParaRPr lang="en-US" sz="1300" dirty="0"/>
          </a:p>
        </p:txBody>
      </p:sp>
      <p:sp>
        <p:nvSpPr>
          <p:cNvPr id="4" name="Slide Number Placeholder 3"/>
          <p:cNvSpPr>
            <a:spLocks noGrp="1"/>
          </p:cNvSpPr>
          <p:nvPr>
            <p:ph type="sldNum" sz="quarter" idx="10"/>
          </p:nvPr>
        </p:nvSpPr>
        <p:spPr/>
        <p:txBody>
          <a:bodyPr/>
          <a:lstStyle/>
          <a:p>
            <a:fld id="{61375940-74A5-4743-B61B-8A25397A2DCD}" type="slidenum">
              <a:rPr lang="en-US" smtClean="0"/>
              <a:pPr/>
              <a:t>10</a:t>
            </a:fld>
            <a:endParaRPr lang="en-US" dirty="0"/>
          </a:p>
        </p:txBody>
      </p:sp>
    </p:spTree>
    <p:extLst>
      <p:ext uri="{BB962C8B-B14F-4D97-AF65-F5344CB8AC3E}">
        <p14:creationId xmlns:p14="http://schemas.microsoft.com/office/powerpoint/2010/main" val="39629545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defTabSz="931717">
              <a:defRPr/>
            </a:pPr>
            <a:r>
              <a:rPr lang="en-US" dirty="0"/>
              <a:t>Q10</a:t>
            </a:r>
            <a:r>
              <a:rPr lang="en-US" baseline="0" dirty="0"/>
              <a:t> </a:t>
            </a:r>
            <a:r>
              <a:rPr lang="en-US" sz="1300" dirty="0"/>
              <a:t>Sometimes people change their mind about a measure once they have more information about it. Now that you have heard a bit more about the measure, let me read you a summary of it again:</a:t>
            </a:r>
          </a:p>
          <a:p>
            <a:pPr defTabSz="931717">
              <a:defRPr/>
            </a:pPr>
            <a:endParaRPr lang="en-US" sz="1300" dirty="0"/>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In order to:</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	Provide safe, modern elementary and intermediate schools</a:t>
            </a: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	Replace deteriorating portables with permanent classrooms</a:t>
            </a: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	Improve disabled student access</a:t>
            </a: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	And repair, construct, and improve classrooms, science labs, and school facilities to support student achievement and college/career readiness in math, science, technology, arts, and engineering</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Shall Lowell Joint School District’s measure authorizing 54 million dollars in bonds at legal rates be adopted, levying approximately 30 dollars per 100,000 (one hundred thousand) dollars assessed value (7 million dollars annually) while bonds are outstanding, with citizen oversight, independent audits, and all money locally-controlled?</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Sample A: Listed supporters of the measure are parents, teachers, the Lowell Joint Education Association, and Lowell Joint Education Foundation. Listed opponents: none submitted.</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Sample B: Listed supporters of the measure are parents, teachers, the Lowell Joint Education Association, and Lowell Joint Education Foundation. Listed opponents of the measure are a taxpayer association and local commercial property owner.</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If the election were held today, would you vote yes or no on this measure?</a:t>
            </a:r>
            <a:endParaRPr lang="en-US" sz="1100" dirty="0"/>
          </a:p>
          <a:p>
            <a:pPr defTabSz="931717">
              <a:defRPr/>
            </a:pPr>
            <a:endParaRPr lang="en-US" sz="1300" dirty="0"/>
          </a:p>
        </p:txBody>
      </p:sp>
      <p:sp>
        <p:nvSpPr>
          <p:cNvPr id="4" name="Slide Number Placeholder 3"/>
          <p:cNvSpPr>
            <a:spLocks noGrp="1"/>
          </p:cNvSpPr>
          <p:nvPr>
            <p:ph type="sldNum" sz="quarter" idx="10"/>
          </p:nvPr>
        </p:nvSpPr>
        <p:spPr/>
        <p:txBody>
          <a:bodyPr/>
          <a:lstStyle/>
          <a:p>
            <a:fld id="{61375940-74A5-4743-B61B-8A25397A2DCD}" type="slidenum">
              <a:rPr lang="en-US" smtClean="0"/>
              <a:pPr/>
              <a:t>11</a:t>
            </a:fld>
            <a:endParaRPr lang="en-US" dirty="0"/>
          </a:p>
        </p:txBody>
      </p:sp>
    </p:spTree>
    <p:extLst>
      <p:ext uri="{BB962C8B-B14F-4D97-AF65-F5344CB8AC3E}">
        <p14:creationId xmlns:p14="http://schemas.microsoft.com/office/powerpoint/2010/main" val="3375712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300" dirty="0"/>
              <a:t>Q11 Next, let me tell you what opponents of the measure are saying.  Opponents of the measure say: _____.  Do you think this is a very convincing, somewhat convincing, or not at all convincing reason to OPPOSE the measure?</a:t>
            </a:r>
          </a:p>
          <a:p>
            <a:pPr lvl="0"/>
            <a:endParaRPr lang="en-US" sz="1300" dirty="0"/>
          </a:p>
          <a:p>
            <a:pPr lvl="0"/>
            <a:r>
              <a:rPr lang="en-US" sz="1300" dirty="0"/>
              <a:t>C	Voters just approved a $48 million bond in 2018 to fix our schools that property owners will be paying off for the next 30 years. Now they want more money? That's not fair to taxpayers.</a:t>
            </a:r>
          </a:p>
          <a:p>
            <a:pPr lvl="0"/>
            <a:r>
              <a:rPr lang="en-US" sz="1300" dirty="0"/>
              <a:t>D	Residents are already paying too many taxes - including state and county taxes, school bonds, and other taxes. There will also be a lot of new tax proposals on the ballot this November. Enough is enough. We can't afford to keep raising our taxes.</a:t>
            </a:r>
          </a:p>
          <a:p>
            <a:pPr lvl="0"/>
            <a:r>
              <a:rPr lang="en-US" sz="1300" dirty="0"/>
              <a:t>A	Local businesses and residents were hit hard by the pandemic and are now facing high gas prices and runaway inflation. Many are struggling to stay afloat. Now is not the time to raise taxes.</a:t>
            </a:r>
          </a:p>
          <a:p>
            <a:pPr lvl="0"/>
            <a:r>
              <a:rPr lang="en-US" sz="1300" dirty="0"/>
              <a:t>B	Our community is already an expensive place to live, especially for young families, seniors, and those on fixed incomes. Passing this bond will make it even less affordable.</a:t>
            </a:r>
          </a:p>
          <a:p>
            <a:pPr lvl="0"/>
            <a:r>
              <a:rPr lang="en-US" sz="1300" dirty="0"/>
              <a:t>E	We can't trust the District with this tax. They will mismanage the money.</a:t>
            </a:r>
          </a:p>
          <a:p>
            <a:pPr lvl="0"/>
            <a:endParaRPr lang="en-US" sz="1300" dirty="0"/>
          </a:p>
        </p:txBody>
      </p:sp>
      <p:sp>
        <p:nvSpPr>
          <p:cNvPr id="4" name="Slide Number Placeholder 3"/>
          <p:cNvSpPr>
            <a:spLocks noGrp="1"/>
          </p:cNvSpPr>
          <p:nvPr>
            <p:ph type="sldNum" sz="quarter" idx="10"/>
          </p:nvPr>
        </p:nvSpPr>
        <p:spPr/>
        <p:txBody>
          <a:bodyPr/>
          <a:lstStyle/>
          <a:p>
            <a:fld id="{61375940-74A5-4743-B61B-8A25397A2DCD}" type="slidenum">
              <a:rPr lang="en-US" smtClean="0"/>
              <a:pPr/>
              <a:t>12</a:t>
            </a:fld>
            <a:endParaRPr lang="en-US" dirty="0"/>
          </a:p>
        </p:txBody>
      </p:sp>
    </p:spTree>
    <p:extLst>
      <p:ext uri="{BB962C8B-B14F-4D97-AF65-F5344CB8AC3E}">
        <p14:creationId xmlns:p14="http://schemas.microsoft.com/office/powerpoint/2010/main" val="21036195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a:t>Q12 </a:t>
            </a:r>
            <a:r>
              <a:rPr lang="en-US" sz="1300" dirty="0"/>
              <a:t>Now that you have heard a bit more about the measure, let me read you a summary of it one more time.</a:t>
            </a:r>
          </a:p>
          <a:p>
            <a:endParaRPr lang="en-US" sz="1300" dirty="0"/>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In order to:</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	Provide safe, modern elementary and intermediate schools</a:t>
            </a: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	Replace deteriorating portables with permanent classrooms</a:t>
            </a: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	Improve disabled student access</a:t>
            </a: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	And repair, construct, and improve classrooms, science labs, and school facilities to support student achievement and college/career readiness in math, science, technology, arts, and engineering</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Shall Lowell Joint School District’s measure authorizing 54 million dollars in bonds at legal rates be adopted, levying approximately 30 dollars per 100,000 (one hundred thousand) dollars assessed value (7 million dollars annually) while bonds are outstanding, with citizen oversight, independent audits, and all money locally-controlled?</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Sample A: Listed supporters of the measure are parents, teachers, the Lowell Joint Education Association, and Lowell Joint Education Foundation. Listed opponents: none submitted.</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Sample B: Listed supporters of the measure are parents, teachers, the Lowell Joint Education Association, and Lowell Joint Education Foundation. Listed opponents of the measure are a taxpayer association and local commercial property owner.</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400" dirty="0">
                <a:effectLst/>
                <a:latin typeface="Lucida Sans" panose="020B0602030504020204" pitchFamily="34" charset="0"/>
                <a:ea typeface="Times New Roman" panose="02020603050405020304" pitchFamily="18" charset="0"/>
                <a:cs typeface="Times New Roman" panose="02020603050405020304" pitchFamily="18" charset="0"/>
              </a:rPr>
              <a:t>If the election were held today, would you vote yes or no on this measure?</a:t>
            </a:r>
            <a:endParaRPr lang="en-US" sz="1100" dirty="0"/>
          </a:p>
          <a:p>
            <a:endParaRPr lang="en-US" sz="1300" dirty="0"/>
          </a:p>
        </p:txBody>
      </p:sp>
      <p:sp>
        <p:nvSpPr>
          <p:cNvPr id="4" name="Slide Number Placeholder 3"/>
          <p:cNvSpPr>
            <a:spLocks noGrp="1"/>
          </p:cNvSpPr>
          <p:nvPr>
            <p:ph type="sldNum" sz="quarter" idx="10"/>
          </p:nvPr>
        </p:nvSpPr>
        <p:spPr/>
        <p:txBody>
          <a:bodyPr/>
          <a:lstStyle/>
          <a:p>
            <a:fld id="{61375940-74A5-4743-B61B-8A25397A2DCD}" type="slidenum">
              <a:rPr lang="en-US" smtClean="0"/>
              <a:pPr/>
              <a:t>13</a:t>
            </a:fld>
            <a:endParaRPr lang="en-US" dirty="0"/>
          </a:p>
        </p:txBody>
      </p:sp>
    </p:spTree>
    <p:extLst>
      <p:ext uri="{BB962C8B-B14F-4D97-AF65-F5344CB8AC3E}">
        <p14:creationId xmlns:p14="http://schemas.microsoft.com/office/powerpoint/2010/main" val="3951483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375940-74A5-4743-B61B-8A25397A2DCD}" type="slidenum">
              <a:rPr lang="en-US" smtClean="0"/>
              <a:pPr/>
              <a:t>14</a:t>
            </a:fld>
            <a:endParaRPr lang="en-US"/>
          </a:p>
        </p:txBody>
      </p:sp>
    </p:spTree>
    <p:extLst>
      <p:ext uri="{BB962C8B-B14F-4D97-AF65-F5344CB8AC3E}">
        <p14:creationId xmlns:p14="http://schemas.microsoft.com/office/powerpoint/2010/main" val="32589610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881390">
              <a:defRPr/>
            </a:pPr>
            <a:fld id="{61375940-74A5-4743-B61B-8A25397A2DCD}" type="slidenum">
              <a:rPr lang="en-US" sz="1200">
                <a:solidFill>
                  <a:prstClr val="black"/>
                </a:solidFill>
                <a:latin typeface="Calibri"/>
              </a:rPr>
              <a:pPr defTabSz="881390">
                <a:defRPr/>
              </a:pPr>
              <a:t>15</a:t>
            </a:fld>
            <a:endParaRPr lang="en-US" sz="1200">
              <a:solidFill>
                <a:prstClr val="black"/>
              </a:solidFill>
              <a:latin typeface="Calibri"/>
            </a:endParaRPr>
          </a:p>
        </p:txBody>
      </p:sp>
    </p:spTree>
    <p:extLst>
      <p:ext uri="{BB962C8B-B14F-4D97-AF65-F5344CB8AC3E}">
        <p14:creationId xmlns:p14="http://schemas.microsoft.com/office/powerpoint/2010/main" val="2688270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375940-74A5-4743-B61B-8A25397A2DCD}" type="slidenum">
              <a:rPr lang="en-US" smtClean="0"/>
              <a:pPr/>
              <a:t>2</a:t>
            </a:fld>
            <a:endParaRPr lang="en-US"/>
          </a:p>
        </p:txBody>
      </p:sp>
    </p:spTree>
    <p:extLst>
      <p:ext uri="{BB962C8B-B14F-4D97-AF65-F5344CB8AC3E}">
        <p14:creationId xmlns:p14="http://schemas.microsoft.com/office/powerpoint/2010/main" val="2850512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375940-74A5-4743-B61B-8A25397A2DCD}" type="slidenum">
              <a:rPr lang="en-US" smtClean="0"/>
              <a:pPr/>
              <a:t>3</a:t>
            </a:fld>
            <a:endParaRPr lang="en-US"/>
          </a:p>
        </p:txBody>
      </p:sp>
    </p:spTree>
    <p:extLst>
      <p:ext uri="{BB962C8B-B14F-4D97-AF65-F5344CB8AC3E}">
        <p14:creationId xmlns:p14="http://schemas.microsoft.com/office/powerpoint/2010/main" val="3136257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71755">
              <a:spcBef>
                <a:spcPts val="0"/>
              </a:spcBef>
              <a:spcAft>
                <a:spcPts val="0"/>
              </a:spcAft>
            </a:pPr>
            <a:r>
              <a:rPr lang="en-US" sz="1300" dirty="0"/>
              <a:t>Q1 </a:t>
            </a: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To begin, I’m going to read a list of issues facing your community and for each one, please tell me how important you feel the issue is to </a:t>
            </a:r>
            <a:r>
              <a:rPr lang="en-US" sz="1800" u="sng" dirty="0">
                <a:effectLst/>
                <a:latin typeface="Lucida Sans" panose="020B0602030504020204" pitchFamily="34" charset="0"/>
                <a:ea typeface="Times New Roman" panose="02020603050405020304" pitchFamily="18" charset="0"/>
                <a:cs typeface="Times New Roman" panose="02020603050405020304" pitchFamily="18" charset="0"/>
              </a:rPr>
              <a:t>you</a:t>
            </a: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 using a scale of extremely important, very important, somewhat important or not at all important.</a:t>
            </a:r>
          </a:p>
          <a:p>
            <a:endParaRPr lang="en-US" sz="1300" dirty="0"/>
          </a:p>
        </p:txBody>
      </p:sp>
      <p:sp>
        <p:nvSpPr>
          <p:cNvPr id="4" name="Slide Number Placeholder 3"/>
          <p:cNvSpPr>
            <a:spLocks noGrp="1"/>
          </p:cNvSpPr>
          <p:nvPr>
            <p:ph type="sldNum" sz="quarter" idx="10"/>
          </p:nvPr>
        </p:nvSpPr>
        <p:spPr/>
        <p:txBody>
          <a:bodyPr/>
          <a:lstStyle/>
          <a:p>
            <a:fld id="{61375940-74A5-4743-B61B-8A25397A2DCD}" type="slidenum">
              <a:rPr lang="en-US" smtClean="0"/>
              <a:pPr/>
              <a:t>4</a:t>
            </a:fld>
            <a:endParaRPr lang="en-US" dirty="0"/>
          </a:p>
        </p:txBody>
      </p:sp>
    </p:spTree>
    <p:extLst>
      <p:ext uri="{BB962C8B-B14F-4D97-AF65-F5344CB8AC3E}">
        <p14:creationId xmlns:p14="http://schemas.microsoft.com/office/powerpoint/2010/main" val="2500135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marR="71755">
              <a:spcBef>
                <a:spcPts val="0"/>
              </a:spcBef>
              <a:spcAft>
                <a:spcPts val="0"/>
              </a:spcAft>
            </a:pPr>
            <a:r>
              <a:rPr lang="en-US" sz="1300" dirty="0"/>
              <a:t>Q2 </a:t>
            </a: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Your household is within the Lowell (Low-LL) Joint School District. Later this year, voters in the District may be asked to vote on a local ballot measure. Let me read you a summary of the measure:</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In order to:</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	Provide safe, modern elementary and intermediate schools</a:t>
            </a: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	Replace deteriorating portables with permanent classrooms</a:t>
            </a: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	Improve disabled student access</a:t>
            </a: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	And repair, construct, and improve classrooms, science labs, and school facilities to support student achievement and college/career readiness in math, science, technology, arts, and engineering</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Shall Lowell Joint School District’s measure authorizing 54 million dollars in bonds at legal rates be adopted, levying approximately 30 dollars per 100,000 (one hundred thousand) dollars assessed value (7 million dollars annually) while bonds are outstanding, with citizen oversight, independent audits, and all money locally-controlled?</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Sample A: Listed supporters of the measure are parents, teachers, the Lowell Joint Education Association, and Lowell Joint Education Foundation. Listed opponents: none submitted.</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Sample B: Listed supporters of the measure are parents, teachers, the Lowell Joint Education Association, and Lowell Joint Education Foundation. Listed opponents of the measure are a taxpayer association and local commercial property owner.</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If the election were held today, would you vote yes or no on this measure?</a:t>
            </a:r>
            <a:endParaRPr lang="en-US" sz="1300" dirty="0"/>
          </a:p>
        </p:txBody>
      </p:sp>
      <p:sp>
        <p:nvSpPr>
          <p:cNvPr id="4" name="Slide Number Placeholder 3"/>
          <p:cNvSpPr>
            <a:spLocks noGrp="1"/>
          </p:cNvSpPr>
          <p:nvPr>
            <p:ph type="sldNum" sz="quarter" idx="10"/>
          </p:nvPr>
        </p:nvSpPr>
        <p:spPr/>
        <p:txBody>
          <a:bodyPr/>
          <a:lstStyle/>
          <a:p>
            <a:fld id="{61375940-74A5-4743-B61B-8A25397A2DCD}" type="slidenum">
              <a:rPr lang="en-US" smtClean="0"/>
              <a:pPr/>
              <a:t>5</a:t>
            </a:fld>
            <a:endParaRPr lang="en-US" dirty="0"/>
          </a:p>
        </p:txBody>
      </p:sp>
    </p:spTree>
    <p:extLst>
      <p:ext uri="{BB962C8B-B14F-4D97-AF65-F5344CB8AC3E}">
        <p14:creationId xmlns:p14="http://schemas.microsoft.com/office/powerpoint/2010/main" val="543423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71755">
              <a:spcBef>
                <a:spcPts val="0"/>
              </a:spcBef>
              <a:spcAft>
                <a:spcPts val="0"/>
              </a:spcAft>
            </a:pPr>
            <a:r>
              <a:rPr lang="en-US" sz="900" dirty="0"/>
              <a:t>Q2 </a:t>
            </a:r>
            <a:r>
              <a:rPr lang="en-US" sz="1050" dirty="0">
                <a:effectLst/>
                <a:latin typeface="Lucida Sans" panose="020B0602030504020204" pitchFamily="34" charset="0"/>
                <a:ea typeface="Times New Roman" panose="02020603050405020304" pitchFamily="18" charset="0"/>
                <a:cs typeface="Times New Roman" panose="02020603050405020304" pitchFamily="18" charset="0"/>
              </a:rPr>
              <a:t>Your household is within the Lowell (Low-LL) Joint School District. Later this year, voters in the District may be asked to vote on a local ballot measure. Let me read you a summary of the measure:</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05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050" b="1" dirty="0">
                <a:effectLst/>
                <a:latin typeface="Lucida Sans" panose="020B0602030504020204" pitchFamily="34" charset="0"/>
                <a:ea typeface="Times New Roman" panose="02020603050405020304" pitchFamily="18" charset="0"/>
                <a:cs typeface="Times New Roman" panose="02020603050405020304" pitchFamily="18" charset="0"/>
              </a:rPr>
              <a:t>No Significant Differences for AB1416</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05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050" dirty="0">
                <a:effectLst/>
                <a:latin typeface="Lucida Sans" panose="020B0602030504020204" pitchFamily="34" charset="0"/>
                <a:ea typeface="Times New Roman" panose="02020603050405020304" pitchFamily="18" charset="0"/>
                <a:cs typeface="Times New Roman" panose="02020603050405020304" pitchFamily="18" charset="0"/>
              </a:rPr>
              <a:t>In order to:</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05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050" dirty="0">
                <a:effectLst/>
                <a:latin typeface="Lucida Sans" panose="020B0602030504020204" pitchFamily="34" charset="0"/>
                <a:ea typeface="Times New Roman" panose="02020603050405020304" pitchFamily="18" charset="0"/>
                <a:cs typeface="Times New Roman" panose="02020603050405020304" pitchFamily="18" charset="0"/>
              </a:rPr>
              <a:t>◊	Provide safe, modern elementary and intermediate schools</a:t>
            </a: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050" dirty="0">
                <a:effectLst/>
                <a:latin typeface="Lucida Sans" panose="020B0602030504020204" pitchFamily="34" charset="0"/>
                <a:ea typeface="Times New Roman" panose="02020603050405020304" pitchFamily="18" charset="0"/>
                <a:cs typeface="Times New Roman" panose="02020603050405020304" pitchFamily="18" charset="0"/>
              </a:rPr>
              <a:t>◊	Replace deteriorating portables with permanent classrooms</a:t>
            </a: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050" dirty="0">
                <a:effectLst/>
                <a:latin typeface="Lucida Sans" panose="020B0602030504020204" pitchFamily="34" charset="0"/>
                <a:ea typeface="Times New Roman" panose="02020603050405020304" pitchFamily="18" charset="0"/>
                <a:cs typeface="Times New Roman" panose="02020603050405020304" pitchFamily="18" charset="0"/>
              </a:rPr>
              <a:t>◊	Improve disabled student access</a:t>
            </a: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050" dirty="0">
                <a:effectLst/>
                <a:latin typeface="Lucida Sans" panose="020B0602030504020204" pitchFamily="34" charset="0"/>
                <a:ea typeface="Times New Roman" panose="02020603050405020304" pitchFamily="18" charset="0"/>
                <a:cs typeface="Times New Roman" panose="02020603050405020304" pitchFamily="18" charset="0"/>
              </a:rPr>
              <a:t>◊	And repair, construct, and improve classrooms, science labs, and school facilities to support student achievement and college/career readiness in math, science, technology, arts, and engineering</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05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050" dirty="0">
                <a:effectLst/>
                <a:latin typeface="Lucida Sans" panose="020B0602030504020204" pitchFamily="34" charset="0"/>
                <a:ea typeface="Times New Roman" panose="02020603050405020304" pitchFamily="18" charset="0"/>
                <a:cs typeface="Times New Roman" panose="02020603050405020304" pitchFamily="18" charset="0"/>
              </a:rPr>
              <a:t>Shall Lowell Joint School District’s measure authorizing 54 million dollars in bonds at legal rates be adopted, levying approximately 30 dollars per 100,000 (one hundred thousand) dollars assessed value (7 million dollars annually) while bonds are outstanding, with citizen oversight, independent audits, and all money locally-controlled?</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05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050" dirty="0">
                <a:effectLst/>
                <a:latin typeface="Lucida Sans" panose="020B0602030504020204" pitchFamily="34" charset="0"/>
                <a:ea typeface="Times New Roman" panose="02020603050405020304" pitchFamily="18" charset="0"/>
                <a:cs typeface="Times New Roman" panose="02020603050405020304" pitchFamily="18" charset="0"/>
              </a:rPr>
              <a:t>Sample A: Listed supporters of the measure are parents, teachers, the Lowell Joint Education Association, and Lowell Joint Education Foundation. Listed opponents: none submitted.</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05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050" dirty="0">
                <a:effectLst/>
                <a:latin typeface="Lucida Sans" panose="020B0602030504020204" pitchFamily="34" charset="0"/>
                <a:ea typeface="Times New Roman" panose="02020603050405020304" pitchFamily="18" charset="0"/>
                <a:cs typeface="Times New Roman" panose="02020603050405020304" pitchFamily="18" charset="0"/>
              </a:rPr>
              <a:t>Sample B: Listed supporters of the measure are parents, teachers, the Lowell Joint Education Association, and Lowell Joint Education Foundation. Listed opponents of the measure are a taxpayer association and local commercial property owner.</a:t>
            </a:r>
          </a:p>
          <a:p>
            <a:pPr marL="0" marR="71755" lvl="0" indent="0" algn="l" defTabSz="914400" rtl="0" eaLnBrk="1" fontAlgn="auto" latinLnBrk="0" hangingPunct="1">
              <a:lnSpc>
                <a:spcPct val="100000"/>
              </a:lnSpc>
              <a:spcBef>
                <a:spcPts val="0"/>
              </a:spcBef>
              <a:spcAft>
                <a:spcPts val="0"/>
              </a:spcAft>
              <a:buClrTx/>
              <a:buSzTx/>
              <a:buFontTx/>
              <a:buNone/>
              <a:tabLst/>
              <a:defRPr/>
            </a:pPr>
            <a:endParaRPr lang="en-US" sz="105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71755" lvl="0" indent="0" algn="l" defTabSz="914400" rtl="0" eaLnBrk="1" fontAlgn="auto" latinLnBrk="0" hangingPunct="1">
              <a:lnSpc>
                <a:spcPct val="100000"/>
              </a:lnSpc>
              <a:spcBef>
                <a:spcPts val="0"/>
              </a:spcBef>
              <a:spcAft>
                <a:spcPts val="0"/>
              </a:spcAft>
              <a:buClrTx/>
              <a:buSzTx/>
              <a:buFontTx/>
              <a:buNone/>
              <a:tabLst/>
              <a:defRPr/>
            </a:pPr>
            <a:r>
              <a:rPr lang="en-US" sz="1050" dirty="0">
                <a:effectLst/>
                <a:latin typeface="Lucida Sans" panose="020B0602030504020204" pitchFamily="34" charset="0"/>
                <a:ea typeface="Times New Roman" panose="02020603050405020304" pitchFamily="18" charset="0"/>
                <a:cs typeface="Times New Roman" panose="02020603050405020304" pitchFamily="18" charset="0"/>
              </a:rPr>
              <a:t>If the election were held today, would you vote yes or no on this measure?</a:t>
            </a:r>
            <a:endParaRPr lang="en-US" sz="900" dirty="0"/>
          </a:p>
          <a:p>
            <a:pPr marL="0" marR="71755">
              <a:spcBef>
                <a:spcPts val="0"/>
              </a:spcBef>
              <a:spcAft>
                <a:spcPts val="0"/>
              </a:spcAft>
            </a:pPr>
            <a:endParaRPr lang="en-US" sz="1200" dirty="0"/>
          </a:p>
        </p:txBody>
      </p:sp>
      <p:sp>
        <p:nvSpPr>
          <p:cNvPr id="4" name="Slide Number Placeholder 3"/>
          <p:cNvSpPr>
            <a:spLocks noGrp="1"/>
          </p:cNvSpPr>
          <p:nvPr>
            <p:ph type="sldNum" sz="quarter" idx="10"/>
          </p:nvPr>
        </p:nvSpPr>
        <p:spPr/>
        <p:txBody>
          <a:bodyPr/>
          <a:lstStyle/>
          <a:p>
            <a:fld id="{61375940-74A5-4743-B61B-8A25397A2DCD}" type="slidenum">
              <a:rPr lang="en-US" smtClean="0"/>
              <a:pPr/>
              <a:t>6</a:t>
            </a:fld>
            <a:endParaRPr lang="en-US" dirty="0"/>
          </a:p>
        </p:txBody>
      </p:sp>
    </p:spTree>
    <p:extLst>
      <p:ext uri="{BB962C8B-B14F-4D97-AF65-F5344CB8AC3E}">
        <p14:creationId xmlns:p14="http://schemas.microsoft.com/office/powerpoint/2010/main" val="1023997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03B1A1-3C9D-C1F2-D9DB-DB0367EDF2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243921-8D72-0856-8A5A-05E8B7C059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F7B277B-0BC4-D6F6-7049-93D5ED2B7540}"/>
              </a:ext>
            </a:extLst>
          </p:cNvPr>
          <p:cNvSpPr>
            <a:spLocks noGrp="1"/>
          </p:cNvSpPr>
          <p:nvPr>
            <p:ph type="body" idx="1"/>
          </p:nvPr>
        </p:nvSpPr>
        <p:spPr/>
        <p:txBody>
          <a:bodyPr/>
          <a:lstStyle/>
          <a:p>
            <a:r>
              <a:rPr lang="en-US" dirty="0"/>
              <a:t>Q4 The amount each home owner will pay if the school bond passes depends on the assessed value of their home – </a:t>
            </a:r>
            <a:r>
              <a:rPr lang="en-US" u="sng" dirty="0"/>
              <a:t>not</a:t>
            </a:r>
            <a:r>
              <a:rPr lang="en-US" dirty="0"/>
              <a:t> the current market value of the home.</a:t>
            </a:r>
          </a:p>
          <a:p>
            <a:r>
              <a:rPr lang="en-US" dirty="0"/>
              <a:t> </a:t>
            </a:r>
          </a:p>
          <a:p>
            <a:r>
              <a:rPr lang="en-US" dirty="0"/>
              <a:t>If you heard that the annual property taxes on your home would increase: _____ per 100,000 (one hundred thousand) dollars of assessed valuation, would you vote yes or no on the school bond measure?</a:t>
            </a:r>
          </a:p>
        </p:txBody>
      </p:sp>
      <p:sp>
        <p:nvSpPr>
          <p:cNvPr id="4" name="Slide Number Placeholder 3">
            <a:extLst>
              <a:ext uri="{FF2B5EF4-FFF2-40B4-BE49-F238E27FC236}">
                <a16:creationId xmlns:a16="http://schemas.microsoft.com/office/drawing/2014/main" id="{1B4338BA-E48C-AF76-7CDE-5D09BED5F2CE}"/>
              </a:ext>
            </a:extLst>
          </p:cNvPr>
          <p:cNvSpPr>
            <a:spLocks noGrp="1"/>
          </p:cNvSpPr>
          <p:nvPr>
            <p:ph type="sldNum" sz="quarter" idx="10"/>
          </p:nvPr>
        </p:nvSpPr>
        <p:spPr/>
        <p:txBody>
          <a:bodyPr/>
          <a:lstStyle/>
          <a:p>
            <a:fld id="{61375940-74A5-4743-B61B-8A25397A2DCD}" type="slidenum">
              <a:rPr lang="en-US" smtClean="0"/>
              <a:pPr/>
              <a:t>7</a:t>
            </a:fld>
            <a:endParaRPr lang="en-US" dirty="0"/>
          </a:p>
        </p:txBody>
      </p:sp>
    </p:spTree>
    <p:extLst>
      <p:ext uri="{BB962C8B-B14F-4D97-AF65-F5344CB8AC3E}">
        <p14:creationId xmlns:p14="http://schemas.microsoft.com/office/powerpoint/2010/main" val="2318005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Q5 </a:t>
            </a: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Let me put it another way: If you knew that this measure would cost the </a:t>
            </a:r>
            <a:r>
              <a:rPr lang="en-US" sz="1800" u="sng" dirty="0">
                <a:effectLst/>
                <a:latin typeface="Lucida Sans" panose="020B0602030504020204" pitchFamily="34" charset="0"/>
                <a:ea typeface="Times New Roman" panose="02020603050405020304" pitchFamily="18" charset="0"/>
                <a:cs typeface="Times New Roman" panose="02020603050405020304" pitchFamily="18" charset="0"/>
              </a:rPr>
              <a:t>typical</a:t>
            </a: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 home owner about </a:t>
            </a:r>
            <a:r>
              <a:rPr lang="en-US" sz="1800" b="1" dirty="0">
                <a:effectLst/>
                <a:latin typeface="Lucida Sans" panose="020B0602030504020204" pitchFamily="34" charset="0"/>
                <a:ea typeface="Times New Roman" panose="02020603050405020304" pitchFamily="18" charset="0"/>
                <a:cs typeface="Times New Roman" panose="02020603050405020304" pitchFamily="18" charset="0"/>
              </a:rPr>
              <a:t>$142</a:t>
            </a:r>
            <a:r>
              <a:rPr lang="en-US" sz="1800" b="1" dirty="0">
                <a:solidFill>
                  <a:srgbClr val="000000"/>
                </a:solidFill>
                <a:effectLst/>
                <a:latin typeface="Lucida Sans" panose="020B0602030504020204" pitchFamily="34" charset="0"/>
                <a:ea typeface="Times New Roman" panose="02020603050405020304" pitchFamily="18" charset="0"/>
                <a:cs typeface="Times New Roman" panose="02020603050405020304" pitchFamily="18" charset="0"/>
              </a:rPr>
              <a:t> </a:t>
            </a: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per year, would you vote yes or no on the school bond measure?</a:t>
            </a:r>
            <a:endParaRPr lang="en-US" dirty="0"/>
          </a:p>
          <a:p>
            <a:endParaRPr lang="en-US" dirty="0"/>
          </a:p>
          <a:p>
            <a:r>
              <a:rPr lang="en-US" dirty="0"/>
              <a:t>Q6 </a:t>
            </a: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If you knew that this measure would cost the </a:t>
            </a:r>
            <a:r>
              <a:rPr lang="en-US" sz="1800" u="sng" dirty="0">
                <a:effectLst/>
                <a:latin typeface="Lucida Sans" panose="020B0602030504020204" pitchFamily="34" charset="0"/>
                <a:ea typeface="Times New Roman" panose="02020603050405020304" pitchFamily="18" charset="0"/>
                <a:cs typeface="Times New Roman" panose="02020603050405020304" pitchFamily="18" charset="0"/>
              </a:rPr>
              <a:t>typical</a:t>
            </a: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 home owner about </a:t>
            </a:r>
            <a:r>
              <a:rPr lang="en-US" sz="1800" b="1" dirty="0">
                <a:effectLst/>
                <a:latin typeface="Lucida Sans" panose="020B0602030504020204" pitchFamily="34" charset="0"/>
                <a:ea typeface="Times New Roman" panose="02020603050405020304" pitchFamily="18" charset="0"/>
                <a:cs typeface="Times New Roman" panose="02020603050405020304" pitchFamily="18" charset="0"/>
              </a:rPr>
              <a:t>$90</a:t>
            </a:r>
            <a:r>
              <a:rPr lang="en-US" sz="1800" b="1" dirty="0">
                <a:solidFill>
                  <a:srgbClr val="000000"/>
                </a:solidFill>
                <a:effectLst/>
                <a:latin typeface="Lucida Sans" panose="020B0602030504020204" pitchFamily="34" charset="0"/>
                <a:ea typeface="Times New Roman" panose="02020603050405020304" pitchFamily="18" charset="0"/>
                <a:cs typeface="Times New Roman" panose="02020603050405020304" pitchFamily="18" charset="0"/>
              </a:rPr>
              <a:t> </a:t>
            </a: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per year, would you vote yes or no on the school bond measure? </a:t>
            </a:r>
            <a:endParaRPr lang="en-US" dirty="0"/>
          </a:p>
        </p:txBody>
      </p:sp>
      <p:sp>
        <p:nvSpPr>
          <p:cNvPr id="4" name="Slide Number Placeholder 3"/>
          <p:cNvSpPr>
            <a:spLocks noGrp="1"/>
          </p:cNvSpPr>
          <p:nvPr>
            <p:ph type="sldNum" sz="quarter" idx="10"/>
          </p:nvPr>
        </p:nvSpPr>
        <p:spPr/>
        <p:txBody>
          <a:bodyPr/>
          <a:lstStyle/>
          <a:p>
            <a:fld id="{61375940-74A5-4743-B61B-8A25397A2DCD}" type="slidenum">
              <a:rPr lang="en-US" smtClean="0"/>
              <a:pPr/>
              <a:t>8</a:t>
            </a:fld>
            <a:endParaRPr lang="en-US" dirty="0"/>
          </a:p>
        </p:txBody>
      </p:sp>
    </p:spTree>
    <p:extLst>
      <p:ext uri="{BB962C8B-B14F-4D97-AF65-F5344CB8AC3E}">
        <p14:creationId xmlns:p14="http://schemas.microsoft.com/office/powerpoint/2010/main" val="2949670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Q8</a:t>
            </a:r>
            <a:r>
              <a:rPr lang="en-US" baseline="0" dirty="0"/>
              <a:t> </a:t>
            </a:r>
            <a:r>
              <a:rPr lang="en-US" sz="1300" dirty="0"/>
              <a:t>The measure we’ve been discussing would provide funding for a variety of school projects and improvements. </a:t>
            </a:r>
            <a:r>
              <a:rPr lang="en-US" sz="1300" u="sng" dirty="0"/>
              <a:t>If the measure passes</a:t>
            </a:r>
            <a:r>
              <a:rPr lang="en-US" sz="1300" dirty="0"/>
              <a:t>, would you favor or oppose using some of the money to: _____, or do you not have an opinion?</a:t>
            </a:r>
          </a:p>
          <a:p>
            <a:endParaRPr lang="en-US" sz="1300" dirty="0"/>
          </a:p>
          <a:p>
            <a:r>
              <a:rPr lang="en-US" sz="1300" dirty="0"/>
              <a:t>A	Provide the classrooms, facilities and technology needed to support high quality instruction in math, science, engineering, and technology</a:t>
            </a:r>
          </a:p>
          <a:p>
            <a:r>
              <a:rPr lang="en-US" sz="1300" dirty="0"/>
              <a:t>J	Improve access for students with disabilities</a:t>
            </a:r>
          </a:p>
          <a:p>
            <a:r>
              <a:rPr lang="en-US" sz="1300" dirty="0"/>
              <a:t>D	Repair or replace deteriorating roofs, plumbing, heating, ventilation, gas lines, sewer lines, and electrical systems where needed</a:t>
            </a:r>
          </a:p>
          <a:p>
            <a:r>
              <a:rPr lang="en-US" sz="1300" dirty="0"/>
              <a:t>E	Improve student safety and campus security systems including security fencing, security cameras, emergency communications systems, smoke detectors, fire alarms, and sprinklers</a:t>
            </a:r>
          </a:p>
          <a:p>
            <a:r>
              <a:rPr lang="en-US" sz="1300" dirty="0"/>
              <a:t>F	Create modern, multi-use classrooms to support hands-on science instruction and learning-by-doing</a:t>
            </a:r>
          </a:p>
          <a:p>
            <a:r>
              <a:rPr lang="en-US" sz="1300" dirty="0"/>
              <a:t>I	Remove hazardous materials like asbestos and lead pipes from older school sites, where encountered</a:t>
            </a:r>
          </a:p>
          <a:p>
            <a:r>
              <a:rPr lang="en-US" sz="1300" dirty="0"/>
              <a:t>H	Upgrade older schools and facilities so they meet current health codes and building safety codes</a:t>
            </a:r>
          </a:p>
          <a:p>
            <a:r>
              <a:rPr lang="en-US" sz="1300" dirty="0"/>
              <a:t>G	Keep computer systems and instructional technology up-to-date</a:t>
            </a:r>
          </a:p>
          <a:p>
            <a:r>
              <a:rPr lang="en-US" sz="1300" dirty="0"/>
              <a:t>B1	Provide the classrooms and facilities needed to support high quality instruction in music, visual, and performing arts</a:t>
            </a:r>
          </a:p>
          <a:p>
            <a:r>
              <a:rPr lang="en-US" sz="1300" dirty="0"/>
              <a:t>C	Replace aging portable classrooms that are expensive to repair and maintain with modern, permanent classrooms that meet today's academic standards</a:t>
            </a:r>
          </a:p>
          <a:p>
            <a:r>
              <a:rPr lang="en-US" sz="1300" dirty="0"/>
              <a:t>B2	Construct a Performing Arts Center at the Junior High School that will serve all students in the district</a:t>
            </a:r>
          </a:p>
          <a:p>
            <a:endParaRPr lang="en-US" sz="1300" dirty="0"/>
          </a:p>
        </p:txBody>
      </p:sp>
      <p:sp>
        <p:nvSpPr>
          <p:cNvPr id="4" name="Slide Number Placeholder 3"/>
          <p:cNvSpPr>
            <a:spLocks noGrp="1"/>
          </p:cNvSpPr>
          <p:nvPr>
            <p:ph type="sldNum" sz="quarter" idx="10"/>
          </p:nvPr>
        </p:nvSpPr>
        <p:spPr/>
        <p:txBody>
          <a:bodyPr/>
          <a:lstStyle/>
          <a:p>
            <a:fld id="{61375940-74A5-4743-B61B-8A25397A2DCD}" type="slidenum">
              <a:rPr lang="en-US" smtClean="0"/>
              <a:pPr/>
              <a:t>9</a:t>
            </a:fld>
            <a:endParaRPr lang="en-US" dirty="0"/>
          </a:p>
        </p:txBody>
      </p:sp>
    </p:spTree>
    <p:extLst>
      <p:ext uri="{BB962C8B-B14F-4D97-AF65-F5344CB8AC3E}">
        <p14:creationId xmlns:p14="http://schemas.microsoft.com/office/powerpoint/2010/main" val="26203289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052" name="Picture 4" descr="\\NEWARCHIVE\Users\Public\Archive\Research Resources\Templates\PowerPoint\water only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NEWARCHIVE\Users\Public\Archive\True North Information\TNR Graphics\2008\Final Graphics\TrueNorthLogo_WhiteStar_Tran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6015406"/>
            <a:ext cx="1981200" cy="761206"/>
          </a:xfrm>
          <a:prstGeom prst="rect">
            <a:avLst/>
          </a:prstGeom>
          <a:noFill/>
          <a:extLst>
            <a:ext uri="{909E8E84-426E-40DD-AFC4-6F175D3DCCD1}">
              <a14:hiddenFill xmlns:a14="http://schemas.microsoft.com/office/drawing/2010/main">
                <a:solidFill>
                  <a:srgbClr val="FFFFFF"/>
                </a:solidFill>
              </a14:hiddenFill>
            </a:ext>
          </a:extLst>
        </p:spPr>
      </p:pic>
      <p:sp>
        <p:nvSpPr>
          <p:cNvPr id="15" name="Title 1"/>
          <p:cNvSpPr txBox="1">
            <a:spLocks/>
          </p:cNvSpPr>
          <p:nvPr/>
        </p:nvSpPr>
        <p:spPr>
          <a:xfrm>
            <a:off x="-10604" y="2063364"/>
            <a:ext cx="6934200" cy="1828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kern="1200" cap="all" spc="200" baseline="0">
                <a:ln>
                  <a:noFill/>
                </a:ln>
                <a:solidFill>
                  <a:srgbClr val="28558E"/>
                </a:solidFill>
                <a:effectLst/>
                <a:latin typeface="Calibri" panose="020F0502020204030204" pitchFamily="34" charset="0"/>
                <a:ea typeface="+mj-ea"/>
                <a:cs typeface="+mj-cs"/>
              </a:defRPr>
            </a:lvl1pPr>
          </a:lstStyle>
          <a:p>
            <a:endParaRPr lang="en-US" dirty="0"/>
          </a:p>
        </p:txBody>
      </p:sp>
      <p:sp>
        <p:nvSpPr>
          <p:cNvPr id="16" name="Rectangle 15"/>
          <p:cNvSpPr/>
          <p:nvPr/>
        </p:nvSpPr>
        <p:spPr>
          <a:xfrm>
            <a:off x="0" y="2011680"/>
            <a:ext cx="9144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10604" y="2057399"/>
            <a:ext cx="6640004" cy="1789046"/>
          </a:xfrm>
          <a:prstGeom prst="rect">
            <a:avLst/>
          </a:prstGeom>
          <a:solidFill>
            <a:srgbClr val="2855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8558E"/>
              </a:solidFill>
            </a:endParaRPr>
          </a:p>
        </p:txBody>
      </p:sp>
      <p:sp>
        <p:nvSpPr>
          <p:cNvPr id="17" name="Rectangle 16"/>
          <p:cNvSpPr/>
          <p:nvPr/>
        </p:nvSpPr>
        <p:spPr>
          <a:xfrm rot="5400000">
            <a:off x="5736200" y="2929062"/>
            <a:ext cx="1834765"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0" y="3846445"/>
            <a:ext cx="9144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12"/>
          <p:cNvSpPr>
            <a:spLocks noGrp="1"/>
          </p:cNvSpPr>
          <p:nvPr>
            <p:ph type="title"/>
          </p:nvPr>
        </p:nvSpPr>
        <p:spPr>
          <a:xfrm>
            <a:off x="304799" y="2011680"/>
            <a:ext cx="6330561" cy="1828800"/>
          </a:xfrm>
          <a:noFill/>
        </p:spPr>
        <p:txBody>
          <a:bodyPr/>
          <a:lstStyle>
            <a:lvl1pPr algn="l">
              <a:defRPr sz="4200" cap="small" spc="150" baseline="0">
                <a:solidFill>
                  <a:schemeClr val="bg1"/>
                </a:solidFill>
              </a:defRPr>
            </a:lvl1pPr>
          </a:lstStyle>
          <a:p>
            <a:r>
              <a:rPr lang="en-US"/>
              <a:t>Click to edit Master title style</a:t>
            </a:r>
            <a:endParaRPr lang="en-US" dirty="0"/>
          </a:p>
        </p:txBody>
      </p:sp>
      <p:sp>
        <p:nvSpPr>
          <p:cNvPr id="5" name="Rectangle 4"/>
          <p:cNvSpPr/>
          <p:nvPr/>
        </p:nvSpPr>
        <p:spPr>
          <a:xfrm>
            <a:off x="6676442" y="2057398"/>
            <a:ext cx="2467558" cy="1789046"/>
          </a:xfrm>
          <a:prstGeom prst="rect">
            <a:avLst/>
          </a:prstGeom>
          <a:solidFill>
            <a:srgbClr val="CBDC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676442" y="2063364"/>
            <a:ext cx="2467558" cy="1828800"/>
          </a:xfrm>
          <a:noFill/>
        </p:spPr>
        <p:txBody>
          <a:bodyPr anchor="ctr">
            <a:normAutofit/>
          </a:bodyPr>
          <a:lstStyle>
            <a:lvl1pPr marL="0" indent="0" algn="ctr">
              <a:buNone/>
              <a:defRPr sz="1400" b="1" cap="small" baseline="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Box 13"/>
          <p:cNvSpPr txBox="1"/>
          <p:nvPr/>
        </p:nvSpPr>
        <p:spPr>
          <a:xfrm>
            <a:off x="7696200" y="3912043"/>
            <a:ext cx="1371600" cy="381000"/>
          </a:xfrm>
          <a:prstGeom prst="rect">
            <a:avLst/>
          </a:prstGeom>
          <a:noFill/>
        </p:spPr>
        <p:txBody>
          <a:bodyPr wrap="square" rtlCol="0">
            <a:spAutoFit/>
          </a:bodyPr>
          <a:lstStyle/>
          <a:p>
            <a:fld id="{0C000F28-DBB4-478A-892F-8B5220595CC0}" type="datetime1">
              <a:rPr lang="en-US" smtClean="0">
                <a:solidFill>
                  <a:srgbClr val="CBDCF1"/>
                </a:solidFill>
                <a:latin typeface="Calibri" panose="020F0502020204030204" pitchFamily="34" charset="0"/>
              </a:rPr>
              <a:t>5/1/2024</a:t>
            </a:fld>
            <a:endParaRPr lang="en-US" dirty="0">
              <a:solidFill>
                <a:srgbClr val="CBDCF1"/>
              </a:solidFill>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US" dirty="0"/>
          </a:p>
        </p:txBody>
      </p:sp>
      <p:sp>
        <p:nvSpPr>
          <p:cNvPr id="2" name="Rectangle 1"/>
          <p:cNvSpPr/>
          <p:nvPr/>
        </p:nvSpPr>
        <p:spPr>
          <a:xfrm>
            <a:off x="8382000" y="6172200"/>
            <a:ext cx="762000" cy="685800"/>
          </a:xfrm>
          <a:prstGeom prst="rect">
            <a:avLst/>
          </a:prstGeom>
          <a:solidFill>
            <a:srgbClr val="28558E"/>
          </a:solidFill>
          <a:ln>
            <a:solidFill>
              <a:srgbClr val="2855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3727227-0CA1-4287-A0D8-2BC663B0A76C}" type="slidenum">
              <a:rPr lang="en-US" sz="2800" b="0" i="0" baseline="0" smtClean="0">
                <a:latin typeface="Calibri" panose="020F0502020204030204" pitchFamily="34" charset="0"/>
              </a:rPr>
              <a:pPr algn="ctr"/>
              <a:t>‹#›</a:t>
            </a:fld>
            <a:endParaRPr lang="en-US" sz="2800" b="0" i="0" baseline="0" dirty="0">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8382000" y="6172200"/>
            <a:ext cx="762000" cy="685800"/>
          </a:xfrm>
          <a:prstGeom prst="rect">
            <a:avLst/>
          </a:prstGeom>
        </p:spPr>
        <p:txBody>
          <a:bodyPr/>
          <a:lstStyle/>
          <a:p>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baseline="0">
                <a:solidFill>
                  <a:srgbClr val="C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baseline="0">
                <a:solidFill>
                  <a:srgbClr val="C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8382000" y="6172200"/>
            <a:ext cx="762000" cy="685800"/>
          </a:xfrm>
          <a:prstGeom prst="rect">
            <a:avLst/>
          </a:prstGeom>
        </p:spPr>
        <p:txBody>
          <a:bodyPr/>
          <a:lstStyle/>
          <a:p>
            <a:endParaRPr lang="en-US" dirty="0"/>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010400" y="150876"/>
            <a:ext cx="1981200" cy="6556248"/>
          </a:xfrm>
          <a:prstGeom prst="rect">
            <a:avLst/>
          </a:prstGeom>
          <a:solidFill>
            <a:srgbClr val="2855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162800" y="2286000"/>
            <a:ext cx="1676400" cy="2819400"/>
          </a:xfrm>
        </p:spPr>
        <p:txBody>
          <a:bodyPr tIns="0"/>
          <a:lstStyle>
            <a:lvl1pPr marL="0" indent="0">
              <a:buNone/>
              <a:defRPr sz="1400"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rgbClr val="CBDCF1"/>
                </a:solidFill>
              </a:defRPr>
            </a:lvl1pPr>
          </a:lstStyle>
          <a:p>
            <a:r>
              <a:rPr lang="en-US"/>
              <a:t>Click to edit Master title style</a:t>
            </a:r>
            <a:endParaRPr lang="en-US" dirty="0"/>
          </a:p>
        </p:txBody>
      </p:sp>
      <p:sp>
        <p:nvSpPr>
          <p:cNvPr id="14" name="Rectangle 13"/>
          <p:cNvSpPr/>
          <p:nvPr/>
        </p:nvSpPr>
        <p:spPr>
          <a:xfrm>
            <a:off x="7162800" y="2194302"/>
            <a:ext cx="16764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8382000" y="6172200"/>
            <a:ext cx="762000" cy="685800"/>
          </a:xfrm>
          <a:prstGeom prst="rect">
            <a:avLst/>
          </a:prstGeom>
          <a:solidFill>
            <a:srgbClr val="28558E"/>
          </a:solidFill>
          <a:ln>
            <a:solidFill>
              <a:srgbClr val="2855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6CFD0A0-CA8B-4189-8009-B49EACB449AF}" type="slidenum">
              <a:rPr lang="en-US" sz="2800" b="0" i="0" baseline="0" smtClean="0">
                <a:latin typeface="Calibri" panose="020F0502020204030204" pitchFamily="34" charset="0"/>
              </a:rPr>
              <a:pPr algn="ctr"/>
              <a:t>‹#›</a:t>
            </a:fld>
            <a:endParaRPr lang="en-US" sz="2800" b="0" i="0" baseline="0" dirty="0">
              <a:latin typeface="Calibri" panose="020F0502020204030204" pitchFamily="34" charset="0"/>
            </a:endParaRPr>
          </a:p>
        </p:txBody>
      </p:sp>
      <p:pic>
        <p:nvPicPr>
          <p:cNvPr id="1027" name="Picture 3" descr="\\NEWARCHIVE\Users\Public\Archive\True North Information\TNR Graphics\2002\Graphics for Word Docs &amp; PowerPoint\True North Watermark.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6030"/>
            <a:ext cx="1760162" cy="17581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09600" y="355847"/>
            <a:ext cx="81526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0"/>
            <a:ext cx="8407893" cy="44531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763000" y="0"/>
            <a:ext cx="381000" cy="6172200"/>
          </a:xfrm>
          <a:prstGeom prst="rect">
            <a:avLst/>
          </a:prstGeom>
          <a:solidFill>
            <a:srgbClr val="CBDC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NEWARCHIVE\Users\Public\Archive\True North Information\TNR Graphics\2008\Final Graphics\TrueNorthLogo_trans.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90933" y="6232311"/>
            <a:ext cx="1508760" cy="5796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837" r:id="rId1"/>
    <p:sldLayoutId id="2147484838" r:id="rId2"/>
    <p:sldLayoutId id="2147484839" r:id="rId3"/>
    <p:sldLayoutId id="2147484840" r:id="rId4"/>
    <p:sldLayoutId id="2147484841" r:id="rId5"/>
  </p:sldLayoutIdLst>
  <p:txStyles>
    <p:titleStyle>
      <a:lvl1pPr algn="l" defTabSz="914400" rtl="0" eaLnBrk="1" latinLnBrk="0" hangingPunct="1">
        <a:spcBef>
          <a:spcPct val="0"/>
        </a:spcBef>
        <a:buNone/>
        <a:defRPr sz="3600" kern="1200" cap="all" spc="200" baseline="0">
          <a:ln>
            <a:noFill/>
          </a:ln>
          <a:solidFill>
            <a:srgbClr val="28558E"/>
          </a:solidFill>
          <a:effectLst/>
          <a:latin typeface="Calibri" panose="020F0502020204030204" pitchFamily="34" charset="0"/>
          <a:ea typeface="+mj-ea"/>
          <a:cs typeface="+mj-cs"/>
        </a:defRPr>
      </a:lvl1pPr>
    </p:titleStyle>
    <p:bodyStyle>
      <a:lvl1pPr marL="274320" indent="-228600" algn="l" defTabSz="914400" rtl="0" eaLnBrk="1" latinLnBrk="0" hangingPunct="1">
        <a:spcBef>
          <a:spcPct val="20000"/>
        </a:spcBef>
        <a:buClr>
          <a:srgbClr val="C00000"/>
        </a:buClr>
        <a:buFont typeface="Courier New" panose="02070309020205020404" pitchFamily="49" charset="0"/>
        <a:buChar char="o"/>
        <a:defRPr sz="2400" kern="1200" spc="150" baseline="0">
          <a:solidFill>
            <a:srgbClr val="28558E"/>
          </a:solidFill>
          <a:latin typeface="Calibri" panose="020F0502020204030204" pitchFamily="34" charset="0"/>
          <a:ea typeface="+mn-ea"/>
          <a:cs typeface="+mn-cs"/>
        </a:defRPr>
      </a:lvl1pPr>
      <a:lvl2pPr marL="548640" indent="-182880" algn="l" defTabSz="914400" rtl="0" eaLnBrk="1" latinLnBrk="0" hangingPunct="1">
        <a:spcBef>
          <a:spcPct val="20000"/>
        </a:spcBef>
        <a:buClr>
          <a:srgbClr val="C00000"/>
        </a:buClr>
        <a:buFont typeface="Courier New" panose="02070309020205020404" pitchFamily="49" charset="0"/>
        <a:buChar char="o"/>
        <a:defRPr sz="2000" kern="1200" spc="100" baseline="0">
          <a:solidFill>
            <a:srgbClr val="28558E"/>
          </a:solidFill>
          <a:latin typeface="Calibri" panose="020F0502020204030204" pitchFamily="34" charset="0"/>
          <a:ea typeface="+mn-ea"/>
          <a:cs typeface="+mn-cs"/>
        </a:defRPr>
      </a:lvl2pPr>
      <a:lvl3pPr marL="822960" indent="-182880" algn="l" defTabSz="914400" rtl="0" eaLnBrk="1" latinLnBrk="0" hangingPunct="1">
        <a:spcBef>
          <a:spcPct val="20000"/>
        </a:spcBef>
        <a:buClr>
          <a:srgbClr val="C00000"/>
        </a:buClr>
        <a:buFont typeface="Courier New" panose="02070309020205020404" pitchFamily="49" charset="0"/>
        <a:buChar char="o"/>
        <a:defRPr sz="1800" kern="1200" spc="100" baseline="0">
          <a:solidFill>
            <a:srgbClr val="28558E"/>
          </a:solidFill>
          <a:latin typeface="Calibri" panose="020F0502020204030204" pitchFamily="34" charset="0"/>
          <a:ea typeface="+mn-ea"/>
          <a:cs typeface="+mn-cs"/>
        </a:defRPr>
      </a:lvl3pPr>
      <a:lvl4pPr marL="1097280" indent="-182880" algn="l" defTabSz="914400" rtl="0" eaLnBrk="1" latinLnBrk="0" hangingPunct="1">
        <a:spcBef>
          <a:spcPct val="20000"/>
        </a:spcBef>
        <a:buClr>
          <a:srgbClr val="C00000"/>
        </a:buClr>
        <a:buFont typeface="Courier New" panose="02070309020205020404" pitchFamily="49" charset="0"/>
        <a:buChar char="o"/>
        <a:defRPr sz="1800" kern="1200">
          <a:solidFill>
            <a:srgbClr val="28558E"/>
          </a:solidFill>
          <a:latin typeface="Calibri" panose="020F0502020204030204" pitchFamily="34" charset="0"/>
          <a:ea typeface="+mn-ea"/>
          <a:cs typeface="+mn-cs"/>
        </a:defRPr>
      </a:lvl4pPr>
      <a:lvl5pPr marL="1280160" indent="-182880" algn="l" defTabSz="914400" rtl="0" eaLnBrk="1" latinLnBrk="0" hangingPunct="1">
        <a:spcBef>
          <a:spcPct val="20000"/>
        </a:spcBef>
        <a:buClr>
          <a:srgbClr val="C00000"/>
        </a:buClr>
        <a:buFont typeface="Courier New" panose="02070309020205020404" pitchFamily="49" charset="0"/>
        <a:buChar char="o"/>
        <a:defRPr sz="1800" kern="1200" spc="100" baseline="0">
          <a:solidFill>
            <a:srgbClr val="28558E"/>
          </a:solidFill>
          <a:latin typeface="Calibri" panose="020F0502020204030204" pitchFamily="34" charset="0"/>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52400" y="2057400"/>
            <a:ext cx="6477000" cy="1828800"/>
          </a:xfrm>
        </p:spPr>
        <p:txBody>
          <a:bodyPr/>
          <a:lstStyle/>
          <a:p>
            <a:r>
              <a:rPr lang="en-US" sz="3600" dirty="0"/>
              <a:t>Bond Feasibility Survey </a:t>
            </a:r>
          </a:p>
        </p:txBody>
      </p:sp>
      <p:sp>
        <p:nvSpPr>
          <p:cNvPr id="10" name="Subtitle 9"/>
          <p:cNvSpPr>
            <a:spLocks noGrp="1"/>
          </p:cNvSpPr>
          <p:nvPr>
            <p:ph type="subTitle" idx="1"/>
          </p:nvPr>
        </p:nvSpPr>
        <p:spPr>
          <a:xfrm>
            <a:off x="6629400" y="2046514"/>
            <a:ext cx="2514600" cy="1792355"/>
          </a:xfrm>
        </p:spPr>
        <p:txBody>
          <a:bodyPr/>
          <a:lstStyle/>
          <a:p>
            <a:r>
              <a:rPr lang="en-US" dirty="0"/>
              <a:t>Conducted for the</a:t>
            </a:r>
            <a:br>
              <a:rPr lang="en-US" dirty="0"/>
            </a:br>
            <a:r>
              <a:rPr lang="en-US" dirty="0"/>
              <a:t>Lowell Joint School District</a:t>
            </a:r>
          </a:p>
          <a:p>
            <a:endParaRPr lang="en-US" dirty="0"/>
          </a:p>
          <a:p>
            <a:r>
              <a:rPr lang="en-US" dirty="0"/>
              <a:t>Presented By</a:t>
            </a:r>
          </a:p>
          <a:p>
            <a:r>
              <a:rPr lang="en-US" dirty="0"/>
              <a:t>Timothy McLarney Ph.D.</a:t>
            </a:r>
          </a:p>
        </p:txBody>
      </p:sp>
    </p:spTree>
    <p:extLst>
      <p:ext uri="{BB962C8B-B14F-4D97-AF65-F5344CB8AC3E}">
        <p14:creationId xmlns:p14="http://schemas.microsoft.com/office/powerpoint/2010/main" val="2576879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486" y="304800"/>
            <a:ext cx="8152660" cy="1054394"/>
          </a:xfrm>
        </p:spPr>
        <p:txBody>
          <a:bodyPr/>
          <a:lstStyle/>
          <a:p>
            <a:br>
              <a:rPr lang="en-US" dirty="0"/>
            </a:br>
            <a:r>
              <a:rPr lang="en-US" dirty="0"/>
              <a:t>positive arguments</a:t>
            </a:r>
            <a:br>
              <a:rPr lang="en-US" dirty="0"/>
            </a:br>
            <a:endParaRPr lang="en-US" dirty="0"/>
          </a:p>
        </p:txBody>
      </p:sp>
      <p:pic>
        <p:nvPicPr>
          <p:cNvPr id="6" name="Picture 5">
            <a:extLst>
              <a:ext uri="{FF2B5EF4-FFF2-40B4-BE49-F238E27FC236}">
                <a16:creationId xmlns:a16="http://schemas.microsoft.com/office/drawing/2014/main" id="{D115F3BC-688D-4383-13DE-DAE4D4E8002F}"/>
              </a:ext>
            </a:extLst>
          </p:cNvPr>
          <p:cNvPicPr>
            <a:picLocks noChangeAspect="1"/>
          </p:cNvPicPr>
          <p:nvPr/>
        </p:nvPicPr>
        <p:blipFill>
          <a:blip r:embed="rId3"/>
          <a:stretch>
            <a:fillRect/>
          </a:stretch>
        </p:blipFill>
        <p:spPr>
          <a:xfrm>
            <a:off x="0" y="1303020"/>
            <a:ext cx="8773146" cy="4923890"/>
          </a:xfrm>
          <a:prstGeom prst="rect">
            <a:avLst/>
          </a:prstGeom>
        </p:spPr>
      </p:pic>
    </p:spTree>
    <p:extLst>
      <p:ext uri="{BB962C8B-B14F-4D97-AF65-F5344CB8AC3E}">
        <p14:creationId xmlns:p14="http://schemas.microsoft.com/office/powerpoint/2010/main" val="604534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INTERIM BALLOT TEST</a:t>
            </a:r>
          </a:p>
        </p:txBody>
      </p:sp>
      <p:pic>
        <p:nvPicPr>
          <p:cNvPr id="4" name="Picture 3">
            <a:extLst>
              <a:ext uri="{FF2B5EF4-FFF2-40B4-BE49-F238E27FC236}">
                <a16:creationId xmlns:a16="http://schemas.microsoft.com/office/drawing/2014/main" id="{5C14557E-A851-B550-81B9-1D7BA6AE4819}"/>
              </a:ext>
            </a:extLst>
          </p:cNvPr>
          <p:cNvPicPr>
            <a:picLocks noChangeAspect="1"/>
          </p:cNvPicPr>
          <p:nvPr/>
        </p:nvPicPr>
        <p:blipFill>
          <a:blip r:embed="rId3"/>
          <a:stretch>
            <a:fillRect/>
          </a:stretch>
        </p:blipFill>
        <p:spPr>
          <a:xfrm>
            <a:off x="0" y="868972"/>
            <a:ext cx="8932842" cy="5731194"/>
          </a:xfrm>
          <a:prstGeom prst="rect">
            <a:avLst/>
          </a:prstGeom>
        </p:spPr>
      </p:pic>
    </p:spTree>
    <p:extLst>
      <p:ext uri="{BB962C8B-B14F-4D97-AF65-F5344CB8AC3E}">
        <p14:creationId xmlns:p14="http://schemas.microsoft.com/office/powerpoint/2010/main" val="393583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NEGATIVE ARGUMENTS</a:t>
            </a:r>
          </a:p>
        </p:txBody>
      </p:sp>
      <p:pic>
        <p:nvPicPr>
          <p:cNvPr id="4" name="Picture 3">
            <a:extLst>
              <a:ext uri="{FF2B5EF4-FFF2-40B4-BE49-F238E27FC236}">
                <a16:creationId xmlns:a16="http://schemas.microsoft.com/office/drawing/2014/main" id="{D8EFD02F-3D02-FE5C-D5A2-047E4CE15513}"/>
              </a:ext>
            </a:extLst>
          </p:cNvPr>
          <p:cNvPicPr>
            <a:picLocks noChangeAspect="1"/>
          </p:cNvPicPr>
          <p:nvPr/>
        </p:nvPicPr>
        <p:blipFill>
          <a:blip r:embed="rId3"/>
          <a:stretch>
            <a:fillRect/>
          </a:stretch>
        </p:blipFill>
        <p:spPr>
          <a:xfrm>
            <a:off x="121180" y="1360170"/>
            <a:ext cx="8641080" cy="4526280"/>
          </a:xfrm>
          <a:prstGeom prst="rect">
            <a:avLst/>
          </a:prstGeom>
        </p:spPr>
      </p:pic>
    </p:spTree>
    <p:extLst>
      <p:ext uri="{BB962C8B-B14F-4D97-AF65-F5344CB8AC3E}">
        <p14:creationId xmlns:p14="http://schemas.microsoft.com/office/powerpoint/2010/main" val="393583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Final ballot test</a:t>
            </a:r>
          </a:p>
        </p:txBody>
      </p:sp>
      <p:pic>
        <p:nvPicPr>
          <p:cNvPr id="4" name="Picture 3">
            <a:extLst>
              <a:ext uri="{FF2B5EF4-FFF2-40B4-BE49-F238E27FC236}">
                <a16:creationId xmlns:a16="http://schemas.microsoft.com/office/drawing/2014/main" id="{B7265A6A-B003-09A4-D08D-D2E31821469B}"/>
              </a:ext>
            </a:extLst>
          </p:cNvPr>
          <p:cNvPicPr>
            <a:picLocks noChangeAspect="1"/>
          </p:cNvPicPr>
          <p:nvPr/>
        </p:nvPicPr>
        <p:blipFill>
          <a:blip r:embed="rId3"/>
          <a:stretch>
            <a:fillRect/>
          </a:stretch>
        </p:blipFill>
        <p:spPr>
          <a:xfrm>
            <a:off x="152400" y="1219200"/>
            <a:ext cx="8510016" cy="5464082"/>
          </a:xfrm>
          <a:prstGeom prst="rect">
            <a:avLst/>
          </a:prstGeom>
        </p:spPr>
      </p:pic>
    </p:spTree>
    <p:extLst>
      <p:ext uri="{BB962C8B-B14F-4D97-AF65-F5344CB8AC3E}">
        <p14:creationId xmlns:p14="http://schemas.microsoft.com/office/powerpoint/2010/main" val="393583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conclusions	</a:t>
            </a:r>
          </a:p>
        </p:txBody>
      </p:sp>
      <p:sp>
        <p:nvSpPr>
          <p:cNvPr id="5" name="Content Placeholder 3"/>
          <p:cNvSpPr>
            <a:spLocks noGrp="1"/>
          </p:cNvSpPr>
          <p:nvPr>
            <p:ph idx="1"/>
          </p:nvPr>
        </p:nvSpPr>
        <p:spPr>
          <a:xfrm>
            <a:off x="380999" y="1410242"/>
            <a:ext cx="8407893" cy="4914358"/>
          </a:xfrm>
        </p:spPr>
        <p:txBody>
          <a:bodyPr>
            <a:normAutofit fontScale="92500"/>
          </a:bodyPr>
          <a:lstStyle/>
          <a:p>
            <a:pPr marL="45720" lvl="0" indent="0">
              <a:buNone/>
            </a:pPr>
            <a:r>
              <a:rPr lang="en-US" sz="2000" b="1" dirty="0"/>
              <a:t>Does a bond appear to be feasible for a 2024 ballot? </a:t>
            </a:r>
            <a:r>
              <a:rPr lang="en-US" sz="2000" i="1" dirty="0"/>
              <a:t>Yes, but it will require effective outreach &amp; engagement.</a:t>
            </a:r>
          </a:p>
          <a:p>
            <a:pPr marL="45720" lvl="0" indent="0">
              <a:buNone/>
            </a:pPr>
            <a:endParaRPr lang="en-US" sz="800" b="1" dirty="0"/>
          </a:p>
          <a:p>
            <a:pPr marL="45720" lvl="0" indent="0">
              <a:buNone/>
            </a:pPr>
            <a:r>
              <a:rPr lang="en-US" sz="2000" b="1" dirty="0"/>
              <a:t>Positive Signs</a:t>
            </a:r>
          </a:p>
          <a:p>
            <a:pPr lvl="1"/>
            <a:r>
              <a:rPr lang="en-US" dirty="0"/>
              <a:t>Voters rank improving the quality of education in local schools as the </a:t>
            </a:r>
            <a:r>
              <a:rPr lang="en-US" i="1" dirty="0"/>
              <a:t>most</a:t>
            </a:r>
            <a:r>
              <a:rPr lang="en-US" dirty="0"/>
              <a:t> important issues facing the community</a:t>
            </a:r>
          </a:p>
          <a:p>
            <a:pPr lvl="1"/>
            <a:r>
              <a:rPr lang="en-US" dirty="0"/>
              <a:t>Solid </a:t>
            </a:r>
            <a:r>
              <a:rPr lang="en-US" i="1" dirty="0"/>
              <a:t>natural</a:t>
            </a:r>
            <a:r>
              <a:rPr lang="en-US" dirty="0"/>
              <a:t> support for bond measure (63%)</a:t>
            </a:r>
          </a:p>
          <a:p>
            <a:pPr lvl="1"/>
            <a:r>
              <a:rPr lang="en-US" dirty="0"/>
              <a:t>Popular projects and improvements</a:t>
            </a:r>
          </a:p>
          <a:p>
            <a:pPr lvl="1"/>
            <a:r>
              <a:rPr lang="en-US" dirty="0"/>
              <a:t>Strong positive arguments</a:t>
            </a:r>
          </a:p>
          <a:p>
            <a:pPr lvl="1"/>
            <a:r>
              <a:rPr lang="en-US" dirty="0"/>
              <a:t>All ballot tests meet or exceed 55%, even after opposition arguments</a:t>
            </a:r>
          </a:p>
          <a:p>
            <a:pPr marL="45720" lvl="0" indent="0">
              <a:buNone/>
            </a:pPr>
            <a:r>
              <a:rPr lang="en-US" sz="2000" b="1" dirty="0"/>
              <a:t>Challenges</a:t>
            </a:r>
          </a:p>
          <a:p>
            <a:pPr lvl="1"/>
            <a:r>
              <a:rPr lang="en-US" dirty="0"/>
              <a:t>Tax rate sensitivity</a:t>
            </a:r>
          </a:p>
          <a:p>
            <a:pPr lvl="1"/>
            <a:r>
              <a:rPr lang="en-US" dirty="0"/>
              <a:t>Receptiveness to potential opposition arguments (-7%)</a:t>
            </a:r>
          </a:p>
          <a:p>
            <a:pPr lvl="1"/>
            <a:r>
              <a:rPr lang="en-US" dirty="0"/>
              <a:t>Electoral climate: Hyper-partisanship, overlapping measures, statewide initiatives.</a:t>
            </a:r>
          </a:p>
          <a:p>
            <a:pPr lvl="1"/>
            <a:endParaRPr lang="en-US" dirty="0"/>
          </a:p>
        </p:txBody>
      </p:sp>
    </p:spTree>
    <p:extLst>
      <p:ext uri="{BB962C8B-B14F-4D97-AF65-F5344CB8AC3E}">
        <p14:creationId xmlns:p14="http://schemas.microsoft.com/office/powerpoint/2010/main" val="118397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70632F0-7E92-4CCE-A045-8666ED179A57}"/>
              </a:ext>
            </a:extLst>
          </p:cNvPr>
          <p:cNvSpPr>
            <a:spLocks noGrp="1"/>
          </p:cNvSpPr>
          <p:nvPr>
            <p:ph idx="1"/>
          </p:nvPr>
        </p:nvSpPr>
        <p:spPr>
          <a:xfrm>
            <a:off x="354367" y="1524000"/>
            <a:ext cx="8407893" cy="4495800"/>
          </a:xfrm>
        </p:spPr>
        <p:txBody>
          <a:bodyPr>
            <a:normAutofit/>
          </a:bodyPr>
          <a:lstStyle/>
          <a:p>
            <a:r>
              <a:rPr lang="en-US" sz="2000" b="1" dirty="0"/>
              <a:t>Snapshot in time, not a crystal ball</a:t>
            </a:r>
          </a:p>
          <a:p>
            <a:r>
              <a:rPr lang="en-US" sz="2000" b="1" dirty="0"/>
              <a:t>Tax Rate: </a:t>
            </a:r>
            <a:r>
              <a:rPr lang="en-US" sz="2000" dirty="0"/>
              <a:t>Keep affordable</a:t>
            </a:r>
          </a:p>
          <a:p>
            <a:r>
              <a:rPr lang="en-US" sz="2000" b="1" dirty="0"/>
              <a:t>Project Priorities:</a:t>
            </a:r>
            <a:r>
              <a:rPr lang="en-US" sz="2000" dirty="0"/>
              <a:t> STEM, ADA, Repairs to older facilities/bring them up to code, safety &amp; security, hazardous materials</a:t>
            </a:r>
          </a:p>
          <a:p>
            <a:r>
              <a:rPr lang="en-US" sz="2000" b="1" dirty="0"/>
              <a:t>District Communications</a:t>
            </a:r>
            <a:r>
              <a:rPr lang="en-US" sz="2000" dirty="0"/>
              <a:t>: Expand the conversation with the community to raise awareness of facility needs, how they connect to education quality/opportunities, and build consensus on a bond proposal.</a:t>
            </a:r>
          </a:p>
          <a:p>
            <a:r>
              <a:rPr lang="en-US" sz="2000" b="1" dirty="0"/>
              <a:t>Independent Campaign:</a:t>
            </a:r>
            <a:r>
              <a:rPr lang="en-US" sz="2000" dirty="0"/>
              <a:t> Need to have solid independent campaign to navigate through the election cycle, communicate key messages, turn out supporters, and weather uncertainties.</a:t>
            </a:r>
          </a:p>
        </p:txBody>
      </p:sp>
      <p:sp>
        <p:nvSpPr>
          <p:cNvPr id="3" name="Title 2">
            <a:extLst>
              <a:ext uri="{FF2B5EF4-FFF2-40B4-BE49-F238E27FC236}">
                <a16:creationId xmlns:a16="http://schemas.microsoft.com/office/drawing/2014/main" id="{F1D047FA-0187-4271-9F97-A06700A12E8E}"/>
              </a:ext>
            </a:extLst>
          </p:cNvPr>
          <p:cNvSpPr>
            <a:spLocks noGrp="1"/>
          </p:cNvSpPr>
          <p:nvPr>
            <p:ph type="title"/>
          </p:nvPr>
        </p:nvSpPr>
        <p:spPr/>
        <p:txBody>
          <a:bodyPr/>
          <a:lstStyle/>
          <a:p>
            <a:r>
              <a:rPr lang="en-US" sz="3200" dirty="0"/>
              <a:t>Observations &amp; Recommendations</a:t>
            </a:r>
          </a:p>
        </p:txBody>
      </p:sp>
    </p:spTree>
    <p:extLst>
      <p:ext uri="{BB962C8B-B14F-4D97-AF65-F5344CB8AC3E}">
        <p14:creationId xmlns:p14="http://schemas.microsoft.com/office/powerpoint/2010/main" val="49569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a:t>Determine if a bond measure is feasible</a:t>
            </a:r>
          </a:p>
          <a:p>
            <a:r>
              <a:rPr lang="en-US" dirty="0"/>
              <a:t>Identify how to create a measure consistent with community priorities</a:t>
            </a:r>
          </a:p>
          <a:p>
            <a:r>
              <a:rPr lang="en-US" dirty="0"/>
              <a:t>Gather information needed for communications &amp; outreach</a:t>
            </a:r>
          </a:p>
          <a:p>
            <a:pPr marL="45720" indent="0">
              <a:buNone/>
            </a:pPr>
            <a:endParaRPr lang="en-US" dirty="0"/>
          </a:p>
        </p:txBody>
      </p:sp>
      <p:sp>
        <p:nvSpPr>
          <p:cNvPr id="2" name="Title 1"/>
          <p:cNvSpPr>
            <a:spLocks noGrp="1"/>
          </p:cNvSpPr>
          <p:nvPr>
            <p:ph type="title"/>
          </p:nvPr>
        </p:nvSpPr>
        <p:spPr/>
        <p:txBody>
          <a:bodyPr>
            <a:normAutofit/>
          </a:bodyPr>
          <a:lstStyle/>
          <a:p>
            <a:r>
              <a:rPr lang="en-US" dirty="0"/>
              <a:t>Purpose of Study</a:t>
            </a:r>
          </a:p>
        </p:txBody>
      </p:sp>
    </p:spTree>
    <p:extLst>
      <p:ext uri="{BB962C8B-B14F-4D97-AF65-F5344CB8AC3E}">
        <p14:creationId xmlns:p14="http://schemas.microsoft.com/office/powerpoint/2010/main" val="1621061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24071" y="1524000"/>
            <a:ext cx="8407893" cy="4453129"/>
          </a:xfrm>
        </p:spPr>
        <p:txBody>
          <a:bodyPr>
            <a:normAutofit fontScale="92500" lnSpcReduction="20000"/>
          </a:bodyPr>
          <a:lstStyle/>
          <a:p>
            <a:r>
              <a:rPr lang="en-US" b="1" dirty="0"/>
              <a:t>How did we select voters to survey?</a:t>
            </a:r>
            <a:endParaRPr lang="en-US" b="1" dirty="0">
              <a:solidFill>
                <a:srgbClr val="FF0000"/>
              </a:solidFill>
            </a:endParaRPr>
          </a:p>
          <a:p>
            <a:pPr lvl="1"/>
            <a:r>
              <a:rPr lang="en-US" dirty="0"/>
              <a:t>Stratified &amp; Clustered Random Sample of likely voters (2024) using age, gender, partisanship, household party type, and sub-geographies </a:t>
            </a:r>
          </a:p>
          <a:p>
            <a:pPr lvl="1"/>
            <a:r>
              <a:rPr lang="en-US" dirty="0"/>
              <a:t>Ensures balanced, representative sample of likely voters</a:t>
            </a:r>
          </a:p>
          <a:p>
            <a:r>
              <a:rPr lang="en-US" b="1" dirty="0"/>
              <a:t>How did we recruit participation?</a:t>
            </a:r>
          </a:p>
          <a:p>
            <a:pPr lvl="1"/>
            <a:r>
              <a:rPr lang="en-US" dirty="0"/>
              <a:t>Personalized email, text, and telephone calls</a:t>
            </a:r>
          </a:p>
          <a:p>
            <a:pPr lvl="1"/>
            <a:r>
              <a:rPr lang="en-US" dirty="0"/>
              <a:t>PINs to restrict access and ensure one complete per respondent</a:t>
            </a:r>
          </a:p>
          <a:p>
            <a:r>
              <a:rPr lang="en-US" b="1" dirty="0"/>
              <a:t>How were voters able to share their opinions?</a:t>
            </a:r>
          </a:p>
          <a:p>
            <a:pPr lvl="1"/>
            <a:r>
              <a:rPr lang="en-US" dirty="0"/>
              <a:t>Secure, PIN-protected website that scales to the device</a:t>
            </a:r>
          </a:p>
          <a:p>
            <a:pPr lvl="1"/>
            <a:r>
              <a:rPr lang="en-US" dirty="0"/>
              <a:t>Telephone (land line or mobile)</a:t>
            </a:r>
          </a:p>
          <a:p>
            <a:pPr lvl="1"/>
            <a:r>
              <a:rPr lang="en-US" dirty="0"/>
              <a:t>English &amp; Spanish</a:t>
            </a:r>
          </a:p>
          <a:p>
            <a:r>
              <a:rPr lang="en-US" b="1" dirty="0"/>
              <a:t>What was the sample size?</a:t>
            </a:r>
          </a:p>
          <a:p>
            <a:pPr lvl="1"/>
            <a:r>
              <a:rPr lang="en-US" sz="2100" dirty="0"/>
              <a:t>400</a:t>
            </a:r>
            <a:r>
              <a:rPr lang="en-US" dirty="0"/>
              <a:t> completed interviews</a:t>
            </a:r>
          </a:p>
          <a:p>
            <a:pPr lvl="1"/>
            <a:r>
              <a:rPr lang="en-US" dirty="0"/>
              <a:t>Overall margin of </a:t>
            </a:r>
            <a:r>
              <a:rPr lang="en-US" sz="2100" dirty="0"/>
              <a:t>error of ± 4.9% @ 95% </a:t>
            </a:r>
            <a:r>
              <a:rPr lang="en-US" dirty="0"/>
              <a:t>level of confidence</a:t>
            </a:r>
          </a:p>
        </p:txBody>
      </p:sp>
      <p:sp>
        <p:nvSpPr>
          <p:cNvPr id="2" name="Title 1"/>
          <p:cNvSpPr>
            <a:spLocks noGrp="1"/>
          </p:cNvSpPr>
          <p:nvPr>
            <p:ph type="title"/>
          </p:nvPr>
        </p:nvSpPr>
        <p:spPr/>
        <p:txBody>
          <a:bodyPr>
            <a:normAutofit/>
          </a:bodyPr>
          <a:lstStyle/>
          <a:p>
            <a:r>
              <a:rPr lang="en-US" dirty="0"/>
              <a:t>Methodology of Study</a:t>
            </a:r>
          </a:p>
        </p:txBody>
      </p:sp>
    </p:spTree>
    <p:extLst>
      <p:ext uri="{BB962C8B-B14F-4D97-AF65-F5344CB8AC3E}">
        <p14:creationId xmlns:p14="http://schemas.microsoft.com/office/powerpoint/2010/main" val="3419507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Importance of Issues</a:t>
            </a:r>
          </a:p>
        </p:txBody>
      </p:sp>
      <p:pic>
        <p:nvPicPr>
          <p:cNvPr id="4" name="Picture 3">
            <a:extLst>
              <a:ext uri="{FF2B5EF4-FFF2-40B4-BE49-F238E27FC236}">
                <a16:creationId xmlns:a16="http://schemas.microsoft.com/office/drawing/2014/main" id="{B6AA0058-F3F8-3E93-CE9B-7FF0DF43E47A}"/>
              </a:ext>
            </a:extLst>
          </p:cNvPr>
          <p:cNvPicPr>
            <a:picLocks noChangeAspect="1"/>
          </p:cNvPicPr>
          <p:nvPr/>
        </p:nvPicPr>
        <p:blipFill>
          <a:blip r:embed="rId3"/>
          <a:stretch>
            <a:fillRect/>
          </a:stretch>
        </p:blipFill>
        <p:spPr>
          <a:xfrm>
            <a:off x="288322" y="1524000"/>
            <a:ext cx="8438769" cy="4346448"/>
          </a:xfrm>
          <a:prstGeom prst="rect">
            <a:avLst/>
          </a:prstGeom>
        </p:spPr>
      </p:pic>
    </p:spTree>
    <p:extLst>
      <p:ext uri="{BB962C8B-B14F-4D97-AF65-F5344CB8AC3E}">
        <p14:creationId xmlns:p14="http://schemas.microsoft.com/office/powerpoint/2010/main" val="393583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Initial ballot test	</a:t>
            </a:r>
          </a:p>
        </p:txBody>
      </p:sp>
      <p:sp>
        <p:nvSpPr>
          <p:cNvPr id="4" name="Content Placeholder 3"/>
          <p:cNvSpPr>
            <a:spLocks noGrp="1"/>
          </p:cNvSpPr>
          <p:nvPr>
            <p:ph idx="1"/>
          </p:nvPr>
        </p:nvSpPr>
        <p:spPr>
          <a:xfrm>
            <a:off x="228600" y="1410241"/>
            <a:ext cx="8407893" cy="4838159"/>
          </a:xfrm>
        </p:spPr>
        <p:txBody>
          <a:bodyPr>
            <a:noAutofit/>
          </a:bodyPr>
          <a:lstStyle/>
          <a:p>
            <a:pPr marL="0" marR="0" indent="0">
              <a:spcBef>
                <a:spcPts val="0"/>
              </a:spcBef>
              <a:spcAft>
                <a:spcPts val="0"/>
              </a:spcAft>
              <a:buNone/>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In order to:</a:t>
            </a:r>
          </a:p>
          <a:p>
            <a:pPr marL="0" marR="0" indent="0">
              <a:spcBef>
                <a:spcPts val="0"/>
              </a:spcBef>
              <a:spcAft>
                <a:spcPts val="0"/>
              </a:spcAft>
              <a:buNone/>
            </a:pPr>
            <a:endParaRPr lang="en-US" sz="18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0"/>
              </a:spcAft>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Provide safe, modern elementary and intermediate schools</a:t>
            </a:r>
          </a:p>
          <a:p>
            <a:pPr marL="285750" marR="0" indent="-285750">
              <a:spcBef>
                <a:spcPts val="0"/>
              </a:spcBef>
              <a:spcAft>
                <a:spcPts val="0"/>
              </a:spcAft>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Replace deteriorating portables with permanent classrooms</a:t>
            </a:r>
          </a:p>
          <a:p>
            <a:pPr marL="285750" marR="0" indent="-285750">
              <a:spcBef>
                <a:spcPts val="0"/>
              </a:spcBef>
              <a:spcAft>
                <a:spcPts val="0"/>
              </a:spcAft>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Improve disabled student access</a:t>
            </a:r>
          </a:p>
          <a:p>
            <a:pPr marL="285750" marR="0" indent="-285750">
              <a:spcBef>
                <a:spcPts val="0"/>
              </a:spcBef>
              <a:spcAft>
                <a:spcPts val="0"/>
              </a:spcAft>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And repair, construct, and improve classrooms, science labs, and school facilities to support student achievement and college/career readiness in math, science, technology, arts, and engineering</a:t>
            </a:r>
          </a:p>
          <a:p>
            <a:pPr marL="0" marR="0" indent="0">
              <a:spcBef>
                <a:spcPts val="0"/>
              </a:spcBef>
              <a:spcAft>
                <a:spcPts val="0"/>
              </a:spcAft>
              <a:buNone/>
            </a:pPr>
            <a:endParaRPr lang="en-US" sz="1800" dirty="0">
              <a:effectLst/>
              <a:latin typeface="Lucida Sans" panose="020B0602030504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effectLst/>
                <a:latin typeface="Lucida Sans" panose="020B0602030504020204" pitchFamily="34" charset="0"/>
                <a:ea typeface="Times New Roman" panose="02020603050405020304" pitchFamily="18" charset="0"/>
                <a:cs typeface="Times New Roman" panose="02020603050405020304" pitchFamily="18" charset="0"/>
              </a:rPr>
              <a:t>Shall Lowell Joint School District’s measure authorizing 54 million dollars in bonds at legal rates be adopted, levying approximately 30 dollars per 100,000 dollars assessed value (7 million dollars annually) while bonds are outstanding, with citizen oversight, independent audits, and all money locally-controlled?</a:t>
            </a:r>
          </a:p>
        </p:txBody>
      </p:sp>
    </p:spTree>
    <p:extLst>
      <p:ext uri="{BB962C8B-B14F-4D97-AF65-F5344CB8AC3E}">
        <p14:creationId xmlns:p14="http://schemas.microsoft.com/office/powerpoint/2010/main" val="393583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Initial ballot test	</a:t>
            </a:r>
          </a:p>
        </p:txBody>
      </p:sp>
      <p:pic>
        <p:nvPicPr>
          <p:cNvPr id="4" name="Picture 3">
            <a:extLst>
              <a:ext uri="{FF2B5EF4-FFF2-40B4-BE49-F238E27FC236}">
                <a16:creationId xmlns:a16="http://schemas.microsoft.com/office/drawing/2014/main" id="{1227CBFE-2B65-7F72-F1F4-25601A7D7213}"/>
              </a:ext>
            </a:extLst>
          </p:cNvPr>
          <p:cNvPicPr>
            <a:picLocks noChangeAspect="1"/>
          </p:cNvPicPr>
          <p:nvPr/>
        </p:nvPicPr>
        <p:blipFill>
          <a:blip r:embed="rId3"/>
          <a:stretch>
            <a:fillRect/>
          </a:stretch>
        </p:blipFill>
        <p:spPr>
          <a:xfrm>
            <a:off x="0" y="1181454"/>
            <a:ext cx="8854440" cy="5676546"/>
          </a:xfrm>
          <a:prstGeom prst="rect">
            <a:avLst/>
          </a:prstGeom>
        </p:spPr>
      </p:pic>
    </p:spTree>
    <p:extLst>
      <p:ext uri="{BB962C8B-B14F-4D97-AF65-F5344CB8AC3E}">
        <p14:creationId xmlns:p14="http://schemas.microsoft.com/office/powerpoint/2010/main" val="393583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B3CB25-792B-F829-D11E-85AE8DF2C60E}"/>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6A19E84-1D1F-10CB-723A-0DBCEAB37C09}"/>
              </a:ext>
            </a:extLst>
          </p:cNvPr>
          <p:cNvSpPr>
            <a:spLocks noGrp="1"/>
          </p:cNvSpPr>
          <p:nvPr>
            <p:ph type="title"/>
          </p:nvPr>
        </p:nvSpPr>
        <p:spPr/>
        <p:txBody>
          <a:bodyPr/>
          <a:lstStyle/>
          <a:p>
            <a:r>
              <a:rPr lang="en-US" dirty="0"/>
              <a:t>Tax threshold</a:t>
            </a:r>
          </a:p>
        </p:txBody>
      </p:sp>
      <p:pic>
        <p:nvPicPr>
          <p:cNvPr id="4" name="Picture 3">
            <a:extLst>
              <a:ext uri="{FF2B5EF4-FFF2-40B4-BE49-F238E27FC236}">
                <a16:creationId xmlns:a16="http://schemas.microsoft.com/office/drawing/2014/main" id="{AC948CF3-C806-42FE-8235-D64B0215CB98}"/>
              </a:ext>
            </a:extLst>
          </p:cNvPr>
          <p:cNvPicPr>
            <a:picLocks noChangeAspect="1"/>
          </p:cNvPicPr>
          <p:nvPr/>
        </p:nvPicPr>
        <p:blipFill>
          <a:blip r:embed="rId3"/>
          <a:stretch>
            <a:fillRect/>
          </a:stretch>
        </p:blipFill>
        <p:spPr>
          <a:xfrm>
            <a:off x="296458" y="1219200"/>
            <a:ext cx="8246364" cy="4597908"/>
          </a:xfrm>
          <a:prstGeom prst="rect">
            <a:avLst/>
          </a:prstGeom>
        </p:spPr>
      </p:pic>
    </p:spTree>
    <p:extLst>
      <p:ext uri="{BB962C8B-B14F-4D97-AF65-F5344CB8AC3E}">
        <p14:creationId xmlns:p14="http://schemas.microsoft.com/office/powerpoint/2010/main" val="2417542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6801D88-4D5C-4BD2-9384-C73A8A2CE8A4}"/>
              </a:ext>
            </a:extLst>
          </p:cNvPr>
          <p:cNvSpPr>
            <a:spLocks noGrp="1"/>
          </p:cNvSpPr>
          <p:nvPr>
            <p:ph type="title"/>
          </p:nvPr>
        </p:nvSpPr>
        <p:spPr/>
        <p:txBody>
          <a:bodyPr/>
          <a:lstStyle/>
          <a:p>
            <a:r>
              <a:rPr lang="en-US" dirty="0"/>
              <a:t>Support if Annual Total is $142 or $90 for typical owner</a:t>
            </a:r>
          </a:p>
        </p:txBody>
      </p:sp>
      <p:pic>
        <p:nvPicPr>
          <p:cNvPr id="5" name="Content Placeholder 4">
            <a:extLst>
              <a:ext uri="{FF2B5EF4-FFF2-40B4-BE49-F238E27FC236}">
                <a16:creationId xmlns:a16="http://schemas.microsoft.com/office/drawing/2014/main" id="{1EAFE614-04B2-B014-171F-BB9DBEFF29D3}"/>
              </a:ext>
            </a:extLst>
          </p:cNvPr>
          <p:cNvPicPr>
            <a:picLocks noGrp="1" noChangeAspect="1"/>
          </p:cNvPicPr>
          <p:nvPr>
            <p:ph idx="1"/>
          </p:nvPr>
        </p:nvPicPr>
        <p:blipFill>
          <a:blip r:embed="rId3"/>
          <a:stretch>
            <a:fillRect/>
          </a:stretch>
        </p:blipFill>
        <p:spPr>
          <a:xfrm>
            <a:off x="1232916" y="1416103"/>
            <a:ext cx="6678168" cy="5120640"/>
          </a:xfrm>
        </p:spPr>
      </p:pic>
    </p:spTree>
    <p:extLst>
      <p:ext uri="{BB962C8B-B14F-4D97-AF65-F5344CB8AC3E}">
        <p14:creationId xmlns:p14="http://schemas.microsoft.com/office/powerpoint/2010/main" val="4261493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152660" cy="1054394"/>
          </a:xfrm>
        </p:spPr>
        <p:txBody>
          <a:bodyPr/>
          <a:lstStyle/>
          <a:p>
            <a:br>
              <a:rPr lang="en-US" dirty="0"/>
            </a:br>
            <a:br>
              <a:rPr lang="en-US" dirty="0"/>
            </a:br>
            <a:r>
              <a:rPr lang="en-US" dirty="0"/>
              <a:t>PROJECTS &amp; improvements</a:t>
            </a:r>
            <a:br>
              <a:rPr lang="en-US" dirty="0"/>
            </a:br>
            <a:br>
              <a:rPr lang="en-US" dirty="0"/>
            </a:br>
            <a:endParaRPr lang="en-US" dirty="0"/>
          </a:p>
        </p:txBody>
      </p:sp>
      <p:pic>
        <p:nvPicPr>
          <p:cNvPr id="4" name="Picture 3">
            <a:extLst>
              <a:ext uri="{FF2B5EF4-FFF2-40B4-BE49-F238E27FC236}">
                <a16:creationId xmlns:a16="http://schemas.microsoft.com/office/drawing/2014/main" id="{14E7A41A-31BE-84F8-A6EC-0D4308E944C7}"/>
              </a:ext>
            </a:extLst>
          </p:cNvPr>
          <p:cNvPicPr>
            <a:picLocks noChangeAspect="1"/>
          </p:cNvPicPr>
          <p:nvPr/>
        </p:nvPicPr>
        <p:blipFill>
          <a:blip r:embed="rId3"/>
          <a:stretch>
            <a:fillRect/>
          </a:stretch>
        </p:blipFill>
        <p:spPr>
          <a:xfrm>
            <a:off x="23446" y="1348740"/>
            <a:ext cx="8762260" cy="4903471"/>
          </a:xfrm>
          <a:prstGeom prst="rect">
            <a:avLst/>
          </a:prstGeom>
        </p:spPr>
      </p:pic>
    </p:spTree>
    <p:extLst>
      <p:ext uri="{BB962C8B-B14F-4D97-AF65-F5344CB8AC3E}">
        <p14:creationId xmlns:p14="http://schemas.microsoft.com/office/powerpoint/2010/main" val="3935831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TNR PPT Template 2014 - DRAFT 2T</Template>
  <TotalTime>5895</TotalTime>
  <Words>2651</Words>
  <Application>Microsoft Office PowerPoint</Application>
  <PresentationFormat>On-screen Show (4:3)</PresentationFormat>
  <Paragraphs>180</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Courier New</vt:lpstr>
      <vt:lpstr>Franklin Gothic Medium</vt:lpstr>
      <vt:lpstr>Lucida Sans</vt:lpstr>
      <vt:lpstr>Wingdings</vt:lpstr>
      <vt:lpstr>Grid</vt:lpstr>
      <vt:lpstr>Bond Feasibility Survey </vt:lpstr>
      <vt:lpstr>Purpose of Study</vt:lpstr>
      <vt:lpstr>Methodology of Study</vt:lpstr>
      <vt:lpstr>Importance of Issues</vt:lpstr>
      <vt:lpstr>Initial ballot test </vt:lpstr>
      <vt:lpstr>Initial ballot test </vt:lpstr>
      <vt:lpstr>Tax threshold</vt:lpstr>
      <vt:lpstr>Support if Annual Total is $142 or $90 for typical owner</vt:lpstr>
      <vt:lpstr>  PROJECTS &amp; improvements  </vt:lpstr>
      <vt:lpstr> positive arguments </vt:lpstr>
      <vt:lpstr>INTERIM BALLOT TEST</vt:lpstr>
      <vt:lpstr>NEGATIVE ARGUMENTS</vt:lpstr>
      <vt:lpstr>Final ballot test</vt:lpstr>
      <vt:lpstr>Key conclusions </vt:lpstr>
      <vt:lpstr>Observations &amp; 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Timothy McLarney</dc:creator>
  <cp:lastModifiedBy>Timothy McLarney</cp:lastModifiedBy>
  <cp:revision>629</cp:revision>
  <cp:lastPrinted>2023-07-25T14:48:08Z</cp:lastPrinted>
  <dcterms:created xsi:type="dcterms:W3CDTF">2013-12-17T23:26:58Z</dcterms:created>
  <dcterms:modified xsi:type="dcterms:W3CDTF">2024-05-02T03:09:58Z</dcterms:modified>
</cp:coreProperties>
</file>