
<file path=[Content_Types].xml><?xml version="1.0" encoding="utf-8"?>
<Types xmlns="http://schemas.openxmlformats.org/package/2006/content-types">
  <Default ContentType="image/jpeg" Extension="jpg"/>
  <Default ContentType="application/x-fontdata" Extension="fntdata"/>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Lst>
  <p:sldSz cy="6858000" cx="9144000"/>
  <p:notesSz cx="6858000" cy="9144000"/>
  <p:embeddedFontLst>
    <p:embeddedFont>
      <p:font typeface="Montserrat"/>
      <p:regular r:id="rId36"/>
      <p:bold r:id="rId37"/>
      <p:italic r:id="rId38"/>
      <p:boldItalic r:id="rId3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font" Target="fonts/Montserrat-bold.fntdata"/><Relationship Id="rId14" Type="http://schemas.openxmlformats.org/officeDocument/2006/relationships/slide" Target="slides/slide9.xml"/><Relationship Id="rId36" Type="http://schemas.openxmlformats.org/officeDocument/2006/relationships/font" Target="fonts/Montserrat-regular.fntdata"/><Relationship Id="rId17" Type="http://schemas.openxmlformats.org/officeDocument/2006/relationships/slide" Target="slides/slide12.xml"/><Relationship Id="rId39" Type="http://schemas.openxmlformats.org/officeDocument/2006/relationships/font" Target="fonts/Montserrat-boldItalic.fntdata"/><Relationship Id="rId16" Type="http://schemas.openxmlformats.org/officeDocument/2006/relationships/slide" Target="slides/slide11.xml"/><Relationship Id="rId38" Type="http://schemas.openxmlformats.org/officeDocument/2006/relationships/font" Target="fonts/Montserrat-italic.fntdata"/><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121dea0041e_0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121dea0041e_0_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9" name="Google Shape;89;g121dea0041e_0_0: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p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4" name="Google Shape;174;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0" name="Google Shape;180;p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1" name="Google Shape;181;p9: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82" name="Google Shape;182;p9:notes"/>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g48a088815f_2_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0" name="Google Shape;190;g48a088815f_2_1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1" name="Google Shape;191;g48a088815f_2_17: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92" name="Google Shape;192;g48a088815f_2_17:notes"/>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g6fba13aa28_11_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00" name="Google Shape;200;g6fba13aa28_11_1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Clr>
                <a:schemeClr val="dk1"/>
              </a:buClr>
              <a:buSzPts val="300"/>
              <a:buFont typeface="Calibri"/>
              <a:buNone/>
            </a:pPr>
            <a:r>
              <a:t/>
            </a:r>
            <a:endParaRPr b="0" i="0" sz="1200" u="none" cap="none" strike="noStrike">
              <a:solidFill>
                <a:schemeClr val="dk1"/>
              </a:solidFill>
              <a:latin typeface="Calibri"/>
              <a:ea typeface="Calibri"/>
              <a:cs typeface="Calibri"/>
              <a:sym typeface="Calibri"/>
            </a:endParaRPr>
          </a:p>
        </p:txBody>
      </p:sp>
      <p:sp>
        <p:nvSpPr>
          <p:cNvPr id="201" name="Google Shape;201;g6fba13aa28_11_18: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Clr>
                <a:schemeClr val="dk1"/>
              </a:buClr>
              <a:buSzPts val="300"/>
              <a:buFont typeface="Calibri"/>
              <a:buNone/>
            </a:pPr>
            <a:fld id="{00000000-1234-1234-1234-123412341234}" type="slidenum">
              <a:rPr lang="en-US" sz="1200">
                <a:solidFill>
                  <a:schemeClr val="dk1"/>
                </a:solidFill>
                <a:latin typeface="Calibri"/>
                <a:ea typeface="Calibri"/>
                <a:cs typeface="Calibri"/>
                <a:sym typeface="Calibri"/>
              </a:rPr>
              <a:t>‹#›</a:t>
            </a:fld>
            <a:endParaRPr sz="1200">
              <a:solidFill>
                <a:schemeClr val="dk1"/>
              </a:solidFill>
              <a:latin typeface="Calibri"/>
              <a:ea typeface="Calibri"/>
              <a:cs typeface="Calibri"/>
              <a:sym typeface="Calibri"/>
            </a:endParaRPr>
          </a:p>
        </p:txBody>
      </p:sp>
      <p:sp>
        <p:nvSpPr>
          <p:cNvPr id="202" name="Google Shape;202;g6fba13aa28_11_18:notes"/>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l">
              <a:spcBef>
                <a:spcPts val="0"/>
              </a:spcBef>
              <a:spcAft>
                <a:spcPts val="0"/>
              </a:spcAft>
              <a:buClr>
                <a:schemeClr val="dk1"/>
              </a:buClr>
              <a:buSzPts val="300"/>
              <a:buFont typeface="Calibri"/>
              <a:buNone/>
            </a:pPr>
            <a:r>
              <a:t/>
            </a:r>
            <a:endParaRPr sz="1200">
              <a:solidFill>
                <a:schemeClr val="dk1"/>
              </a:solidFill>
              <a:latin typeface="Calibri"/>
              <a:ea typeface="Calibri"/>
              <a:cs typeface="Calibri"/>
              <a:sym typeface="Calibri"/>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g6fba13aa28_11_2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09" name="Google Shape;209;g6fba13aa28_11_2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Clr>
                <a:schemeClr val="dk1"/>
              </a:buClr>
              <a:buSzPts val="300"/>
              <a:buFont typeface="Calibri"/>
              <a:buNone/>
            </a:pPr>
            <a:r>
              <a:t/>
            </a:r>
            <a:endParaRPr b="0" i="0" sz="1200" u="none" cap="none" strike="noStrike">
              <a:solidFill>
                <a:schemeClr val="dk1"/>
              </a:solidFill>
              <a:latin typeface="Calibri"/>
              <a:ea typeface="Calibri"/>
              <a:cs typeface="Calibri"/>
              <a:sym typeface="Calibri"/>
            </a:endParaRPr>
          </a:p>
        </p:txBody>
      </p:sp>
      <p:sp>
        <p:nvSpPr>
          <p:cNvPr id="210" name="Google Shape;210;g6fba13aa28_11_2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Clr>
                <a:schemeClr val="dk1"/>
              </a:buClr>
              <a:buSzPts val="300"/>
              <a:buFont typeface="Calibri"/>
              <a:buNone/>
            </a:pPr>
            <a:fld id="{00000000-1234-1234-1234-123412341234}" type="slidenum">
              <a:rPr lang="en-US" sz="1200">
                <a:solidFill>
                  <a:schemeClr val="dk1"/>
                </a:solidFill>
                <a:latin typeface="Calibri"/>
                <a:ea typeface="Calibri"/>
                <a:cs typeface="Calibri"/>
                <a:sym typeface="Calibri"/>
              </a:rPr>
              <a:t>‹#›</a:t>
            </a:fld>
            <a:endParaRPr sz="1200">
              <a:solidFill>
                <a:schemeClr val="dk1"/>
              </a:solidFill>
              <a:latin typeface="Calibri"/>
              <a:ea typeface="Calibri"/>
              <a:cs typeface="Calibri"/>
              <a:sym typeface="Calibri"/>
            </a:endParaRPr>
          </a:p>
        </p:txBody>
      </p:sp>
      <p:sp>
        <p:nvSpPr>
          <p:cNvPr id="211" name="Google Shape;211;g6fba13aa28_11_26:notes"/>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l">
              <a:spcBef>
                <a:spcPts val="0"/>
              </a:spcBef>
              <a:spcAft>
                <a:spcPts val="0"/>
              </a:spcAft>
              <a:buClr>
                <a:schemeClr val="dk1"/>
              </a:buClr>
              <a:buSzPts val="300"/>
              <a:buFont typeface="Calibri"/>
              <a:buNone/>
            </a:pPr>
            <a:r>
              <a:t/>
            </a:r>
            <a:endParaRPr sz="1200">
              <a:solidFill>
                <a:schemeClr val="dk1"/>
              </a:solidFill>
              <a:latin typeface="Calibri"/>
              <a:ea typeface="Calibri"/>
              <a:cs typeface="Calibri"/>
              <a:sym typeface="Calibri"/>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g6fba13aa28_11_3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18" name="Google Shape;218;g6fba13aa28_11_3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Clr>
                <a:schemeClr val="dk1"/>
              </a:buClr>
              <a:buSzPts val="300"/>
              <a:buFont typeface="Calibri"/>
              <a:buNone/>
            </a:pPr>
            <a:r>
              <a:t/>
            </a:r>
            <a:endParaRPr b="0" i="0" sz="1200" u="none" cap="none" strike="noStrike">
              <a:solidFill>
                <a:schemeClr val="dk1"/>
              </a:solidFill>
              <a:latin typeface="Calibri"/>
              <a:ea typeface="Calibri"/>
              <a:cs typeface="Calibri"/>
              <a:sym typeface="Calibri"/>
            </a:endParaRPr>
          </a:p>
        </p:txBody>
      </p:sp>
      <p:sp>
        <p:nvSpPr>
          <p:cNvPr id="219" name="Google Shape;219;g6fba13aa28_11_3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Clr>
                <a:schemeClr val="dk1"/>
              </a:buClr>
              <a:buSzPts val="300"/>
              <a:buFont typeface="Calibri"/>
              <a:buNone/>
            </a:pPr>
            <a:fld id="{00000000-1234-1234-1234-123412341234}" type="slidenum">
              <a:rPr lang="en-US" sz="1200">
                <a:solidFill>
                  <a:schemeClr val="dk1"/>
                </a:solidFill>
                <a:latin typeface="Calibri"/>
                <a:ea typeface="Calibri"/>
                <a:cs typeface="Calibri"/>
                <a:sym typeface="Calibri"/>
              </a:rPr>
              <a:t>‹#›</a:t>
            </a:fld>
            <a:endParaRPr sz="1200">
              <a:solidFill>
                <a:schemeClr val="dk1"/>
              </a:solidFill>
              <a:latin typeface="Calibri"/>
              <a:ea typeface="Calibri"/>
              <a:cs typeface="Calibri"/>
              <a:sym typeface="Calibri"/>
            </a:endParaRPr>
          </a:p>
        </p:txBody>
      </p:sp>
      <p:sp>
        <p:nvSpPr>
          <p:cNvPr id="220" name="Google Shape;220;g6fba13aa28_11_34:notes"/>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l">
              <a:spcBef>
                <a:spcPts val="0"/>
              </a:spcBef>
              <a:spcAft>
                <a:spcPts val="0"/>
              </a:spcAft>
              <a:buClr>
                <a:schemeClr val="dk1"/>
              </a:buClr>
              <a:buSzPts val="300"/>
              <a:buFont typeface="Calibri"/>
              <a:buNone/>
            </a:pPr>
            <a:r>
              <a:t/>
            </a:r>
            <a:endParaRPr sz="1200">
              <a:solidFill>
                <a:schemeClr val="dk1"/>
              </a:solidFill>
              <a:latin typeface="Calibri"/>
              <a:ea typeface="Calibri"/>
              <a:cs typeface="Calibri"/>
              <a:sym typeface="Calibri"/>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g6fba13aa28_11_4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27" name="Google Shape;227;g6fba13aa28_11_4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Clr>
                <a:schemeClr val="dk1"/>
              </a:buClr>
              <a:buSzPts val="300"/>
              <a:buFont typeface="Calibri"/>
              <a:buNone/>
            </a:pPr>
            <a:r>
              <a:t/>
            </a:r>
            <a:endParaRPr b="0" i="0" sz="1200" u="none" cap="none" strike="noStrike">
              <a:solidFill>
                <a:schemeClr val="dk1"/>
              </a:solidFill>
              <a:latin typeface="Calibri"/>
              <a:ea typeface="Calibri"/>
              <a:cs typeface="Calibri"/>
              <a:sym typeface="Calibri"/>
            </a:endParaRPr>
          </a:p>
        </p:txBody>
      </p:sp>
      <p:sp>
        <p:nvSpPr>
          <p:cNvPr id="228" name="Google Shape;228;g6fba13aa28_11_4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Clr>
                <a:schemeClr val="dk1"/>
              </a:buClr>
              <a:buSzPts val="300"/>
              <a:buFont typeface="Calibri"/>
              <a:buNone/>
            </a:pPr>
            <a:fld id="{00000000-1234-1234-1234-123412341234}" type="slidenum">
              <a:rPr lang="en-US" sz="1200">
                <a:solidFill>
                  <a:schemeClr val="dk1"/>
                </a:solidFill>
                <a:latin typeface="Calibri"/>
                <a:ea typeface="Calibri"/>
                <a:cs typeface="Calibri"/>
                <a:sym typeface="Calibri"/>
              </a:rPr>
              <a:t>‹#›</a:t>
            </a:fld>
            <a:endParaRPr sz="1200">
              <a:solidFill>
                <a:schemeClr val="dk1"/>
              </a:solidFill>
              <a:latin typeface="Calibri"/>
              <a:ea typeface="Calibri"/>
              <a:cs typeface="Calibri"/>
              <a:sym typeface="Calibri"/>
            </a:endParaRPr>
          </a:p>
        </p:txBody>
      </p:sp>
      <p:sp>
        <p:nvSpPr>
          <p:cNvPr id="229" name="Google Shape;229;g6fba13aa28_11_42:notes"/>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l">
              <a:spcBef>
                <a:spcPts val="0"/>
              </a:spcBef>
              <a:spcAft>
                <a:spcPts val="0"/>
              </a:spcAft>
              <a:buClr>
                <a:schemeClr val="dk1"/>
              </a:buClr>
              <a:buSzPts val="300"/>
              <a:buFont typeface="Calibri"/>
              <a:buNone/>
            </a:pPr>
            <a:r>
              <a:t/>
            </a:r>
            <a:endParaRPr sz="1200">
              <a:solidFill>
                <a:schemeClr val="dk1"/>
              </a:solidFill>
              <a:latin typeface="Calibri"/>
              <a:ea typeface="Calibri"/>
              <a:cs typeface="Calibri"/>
              <a:sym typeface="Calibri"/>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4" name="Shape 234"/>
        <p:cNvGrpSpPr/>
        <p:nvPr/>
      </p:nvGrpSpPr>
      <p:grpSpPr>
        <a:xfrm>
          <a:off x="0" y="0"/>
          <a:ext cx="0" cy="0"/>
          <a:chOff x="0" y="0"/>
          <a:chExt cx="0" cy="0"/>
        </a:xfrm>
      </p:grpSpPr>
      <p:sp>
        <p:nvSpPr>
          <p:cNvPr id="235" name="Google Shape;235;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6" name="Google Shape;236;p1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7" name="Google Shape;237;p18: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238" name="Google Shape;238;p18:notes"/>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g462fa30abc_2_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45" name="Google Shape;245;g462fa30abc_2_1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6" name="Google Shape;246;g462fa30abc_2_1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247" name="Google Shape;247;g462fa30abc_2_11:notes"/>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g462fa30abc_2_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54" name="Google Shape;254;g462fa30abc_2_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5" name="Google Shape;255;g462fa30abc_2_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256" name="Google Shape;256;g462fa30abc_2_2:notes"/>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6" name="Google Shape;96;p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7" name="Google Shape;97;p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98" name="Google Shape;98;p1:notes"/>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1" name="Shape 261"/>
        <p:cNvGrpSpPr/>
        <p:nvPr/>
      </p:nvGrpSpPr>
      <p:grpSpPr>
        <a:xfrm>
          <a:off x="0" y="0"/>
          <a:ext cx="0" cy="0"/>
          <a:chOff x="0" y="0"/>
          <a:chExt cx="0" cy="0"/>
        </a:xfrm>
      </p:grpSpPr>
      <p:sp>
        <p:nvSpPr>
          <p:cNvPr id="262" name="Google Shape;262;g462fa30abc_2_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63" name="Google Shape;263;g462fa30abc_2_2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4" name="Google Shape;264;g462fa30abc_2_20: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265" name="Google Shape;265;g462fa30abc_2_20:notes"/>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1" name="Shape 271"/>
        <p:cNvGrpSpPr/>
        <p:nvPr/>
      </p:nvGrpSpPr>
      <p:grpSpPr>
        <a:xfrm>
          <a:off x="0" y="0"/>
          <a:ext cx="0" cy="0"/>
          <a:chOff x="0" y="0"/>
          <a:chExt cx="0" cy="0"/>
        </a:xfrm>
      </p:grpSpPr>
      <p:sp>
        <p:nvSpPr>
          <p:cNvPr id="272" name="Google Shape;272;p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73" name="Google Shape;273;p2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4" name="Google Shape;274;p20: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275" name="Google Shape;275;p20:notes"/>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2" name="Shape 282"/>
        <p:cNvGrpSpPr/>
        <p:nvPr/>
      </p:nvGrpSpPr>
      <p:grpSpPr>
        <a:xfrm>
          <a:off x="0" y="0"/>
          <a:ext cx="0" cy="0"/>
          <a:chOff x="0" y="0"/>
          <a:chExt cx="0" cy="0"/>
        </a:xfrm>
      </p:grpSpPr>
      <p:sp>
        <p:nvSpPr>
          <p:cNvPr id="283" name="Google Shape;283;p2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84" name="Google Shape;284;p2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5" name="Google Shape;285;p2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286" name="Google Shape;286;p21:notes"/>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3" name="Shape 293"/>
        <p:cNvGrpSpPr/>
        <p:nvPr/>
      </p:nvGrpSpPr>
      <p:grpSpPr>
        <a:xfrm>
          <a:off x="0" y="0"/>
          <a:ext cx="0" cy="0"/>
          <a:chOff x="0" y="0"/>
          <a:chExt cx="0" cy="0"/>
        </a:xfrm>
      </p:grpSpPr>
      <p:sp>
        <p:nvSpPr>
          <p:cNvPr id="294" name="Google Shape;294;p2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95" name="Google Shape;295;p2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6" name="Google Shape;296;p2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297" name="Google Shape;297;p22:notes"/>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4" name="Shape 304"/>
        <p:cNvGrpSpPr/>
        <p:nvPr/>
      </p:nvGrpSpPr>
      <p:grpSpPr>
        <a:xfrm>
          <a:off x="0" y="0"/>
          <a:ext cx="0" cy="0"/>
          <a:chOff x="0" y="0"/>
          <a:chExt cx="0" cy="0"/>
        </a:xfrm>
      </p:grpSpPr>
      <p:sp>
        <p:nvSpPr>
          <p:cNvPr id="305" name="Google Shape;305;g48a088815f_10_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06" name="Google Shape;306;g48a088815f_10_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7" name="Google Shape;307;g48a088815f_10_6: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1" name="Shape 311"/>
        <p:cNvGrpSpPr/>
        <p:nvPr/>
      </p:nvGrpSpPr>
      <p:grpSpPr>
        <a:xfrm>
          <a:off x="0" y="0"/>
          <a:ext cx="0" cy="0"/>
          <a:chOff x="0" y="0"/>
          <a:chExt cx="0" cy="0"/>
        </a:xfrm>
      </p:grpSpPr>
      <p:sp>
        <p:nvSpPr>
          <p:cNvPr id="312" name="Google Shape;312;g6fba13aa28_9_1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3" name="Google Shape;313;g6fba13aa28_9_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8" name="Shape 318"/>
        <p:cNvGrpSpPr/>
        <p:nvPr/>
      </p:nvGrpSpPr>
      <p:grpSpPr>
        <a:xfrm>
          <a:off x="0" y="0"/>
          <a:ext cx="0" cy="0"/>
          <a:chOff x="0" y="0"/>
          <a:chExt cx="0" cy="0"/>
        </a:xfrm>
      </p:grpSpPr>
      <p:sp>
        <p:nvSpPr>
          <p:cNvPr id="319" name="Google Shape;319;g6fba13aa28_9_1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0" name="Google Shape;320;g6fba13aa28_9_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5" name="Shape 325"/>
        <p:cNvGrpSpPr/>
        <p:nvPr/>
      </p:nvGrpSpPr>
      <p:grpSpPr>
        <a:xfrm>
          <a:off x="0" y="0"/>
          <a:ext cx="0" cy="0"/>
          <a:chOff x="0" y="0"/>
          <a:chExt cx="0" cy="0"/>
        </a:xfrm>
      </p:grpSpPr>
      <p:sp>
        <p:nvSpPr>
          <p:cNvPr id="326" name="Google Shape;326;g6fba13aa28_9_2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7" name="Google Shape;327;g6fba13aa28_9_2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2" name="Shape 332"/>
        <p:cNvGrpSpPr/>
        <p:nvPr/>
      </p:nvGrpSpPr>
      <p:grpSpPr>
        <a:xfrm>
          <a:off x="0" y="0"/>
          <a:ext cx="0" cy="0"/>
          <a:chOff x="0" y="0"/>
          <a:chExt cx="0" cy="0"/>
        </a:xfrm>
      </p:grpSpPr>
      <p:sp>
        <p:nvSpPr>
          <p:cNvPr id="333" name="Google Shape;333;g6fba13aa28_9_3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34" name="Google Shape;334;g6fba13aa28_9_3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5" name="Google Shape;335;g6fba13aa28_9_30: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9" name="Shape 339"/>
        <p:cNvGrpSpPr/>
        <p:nvPr/>
      </p:nvGrpSpPr>
      <p:grpSpPr>
        <a:xfrm>
          <a:off x="0" y="0"/>
          <a:ext cx="0" cy="0"/>
          <a:chOff x="0" y="0"/>
          <a:chExt cx="0" cy="0"/>
        </a:xfrm>
      </p:grpSpPr>
      <p:sp>
        <p:nvSpPr>
          <p:cNvPr id="340" name="Google Shape;340;g1249a199bc9_0_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41" name="Google Shape;341;g1249a199bc9_0_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2" name="Google Shape;342;g1249a199bc9_0_7: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462fa30abc_0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462fa30abc_0_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7" name="Google Shape;107;g462fa30abc_0_0: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6" name="Shape 346"/>
        <p:cNvGrpSpPr/>
        <p:nvPr/>
      </p:nvGrpSpPr>
      <p:grpSpPr>
        <a:xfrm>
          <a:off x="0" y="0"/>
          <a:ext cx="0" cy="0"/>
          <a:chOff x="0" y="0"/>
          <a:chExt cx="0" cy="0"/>
        </a:xfrm>
      </p:grpSpPr>
      <p:sp>
        <p:nvSpPr>
          <p:cNvPr id="347" name="Google Shape;347;p2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8" name="Google Shape;348;p2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dbf751372a_0_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dbf751372a_0_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3" name="Google Shape;123;gdbf751372a_0_6: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9" name="Google Shape;129;p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0" name="Google Shape;130;p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31" name="Google Shape;131;p3:notes"/>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8" name="Google Shape;138;p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9" name="Google Shape;139;p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40" name="Google Shape;140;p5:notes"/>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462fa30abc_1_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7" name="Google Shape;147;g462fa30abc_1_1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8" name="Google Shape;148;g462fa30abc_1_1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49" name="Google Shape;149;g462fa30abc_1_13:notes"/>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6" name="Google Shape;156;p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7" name="Google Shape;157;p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58" name="Google Shape;158;p4:notes"/>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5" name="Google Shape;165;p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6" name="Google Shape;166;p7: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67" name="Google Shape;167;p7:notes"/>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7" name="Shape 17"/>
        <p:cNvGrpSpPr/>
        <p:nvPr/>
      </p:nvGrpSpPr>
      <p:grpSpPr>
        <a:xfrm>
          <a:off x="0" y="0"/>
          <a:ext cx="0" cy="0"/>
          <a:chOff x="0" y="0"/>
          <a:chExt cx="0" cy="0"/>
        </a:xfrm>
      </p:grpSpPr>
      <p:sp>
        <p:nvSpPr>
          <p:cNvPr id="18" name="Google Shape;18;p2"/>
          <p:cNvSpPr txBox="1"/>
          <p:nvPr>
            <p:ph type="ctrTitle"/>
          </p:nvPr>
        </p:nvSpPr>
        <p:spPr>
          <a:xfrm>
            <a:off x="685800" y="1905000"/>
            <a:ext cx="7543800" cy="259397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2"/>
              </a:buClr>
              <a:buSzPts val="6600"/>
              <a:buFont typeface="Cambria"/>
              <a:buNone/>
              <a:defRPr sz="6600">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2"/>
          <p:cNvSpPr txBox="1"/>
          <p:nvPr>
            <p:ph idx="1" type="subTitle"/>
          </p:nvPr>
        </p:nvSpPr>
        <p:spPr>
          <a:xfrm>
            <a:off x="685800" y="4572000"/>
            <a:ext cx="6461760" cy="1066800"/>
          </a:xfrm>
          <a:prstGeom prst="rect">
            <a:avLst/>
          </a:prstGeom>
          <a:noFill/>
          <a:ln>
            <a:noFill/>
          </a:ln>
        </p:spPr>
        <p:txBody>
          <a:bodyPr anchorCtr="0" anchor="t" bIns="45700" lIns="91425" spcFirstLastPara="1" rIns="91425" wrap="square" tIns="45700">
            <a:noAutofit/>
          </a:bodyPr>
          <a:lstStyle>
            <a:lvl1pPr lvl="0" algn="l">
              <a:spcBef>
                <a:spcPts val="400"/>
              </a:spcBef>
              <a:spcAft>
                <a:spcPts val="0"/>
              </a:spcAft>
              <a:buSzPts val="2000"/>
              <a:buNone/>
              <a:defRPr sz="2000">
                <a:solidFill>
                  <a:srgbClr val="8C8B8A"/>
                </a:solidFill>
              </a:defRPr>
            </a:lvl1pPr>
            <a:lvl2pPr lvl="1" algn="ctr">
              <a:spcBef>
                <a:spcPts val="400"/>
              </a:spcBef>
              <a:spcAft>
                <a:spcPts val="0"/>
              </a:spcAft>
              <a:buSzPts val="2000"/>
              <a:buNone/>
              <a:defRPr>
                <a:solidFill>
                  <a:srgbClr val="8C8B8A"/>
                </a:solidFill>
              </a:defRPr>
            </a:lvl2pPr>
            <a:lvl3pPr lvl="2" algn="ctr">
              <a:spcBef>
                <a:spcPts val="360"/>
              </a:spcBef>
              <a:spcAft>
                <a:spcPts val="0"/>
              </a:spcAft>
              <a:buSzPts val="1800"/>
              <a:buNone/>
              <a:defRPr>
                <a:solidFill>
                  <a:srgbClr val="8C8B8A"/>
                </a:solidFill>
              </a:defRPr>
            </a:lvl3pPr>
            <a:lvl4pPr lvl="3" algn="ctr">
              <a:spcBef>
                <a:spcPts val="320"/>
              </a:spcBef>
              <a:spcAft>
                <a:spcPts val="0"/>
              </a:spcAft>
              <a:buSzPts val="1600"/>
              <a:buNone/>
              <a:defRPr>
                <a:solidFill>
                  <a:srgbClr val="8C8B8A"/>
                </a:solidFill>
              </a:defRPr>
            </a:lvl4pPr>
            <a:lvl5pPr lvl="4" algn="ctr">
              <a:spcBef>
                <a:spcPts val="280"/>
              </a:spcBef>
              <a:spcAft>
                <a:spcPts val="0"/>
              </a:spcAft>
              <a:buSzPts val="1400"/>
              <a:buNone/>
              <a:defRPr>
                <a:solidFill>
                  <a:srgbClr val="8C8B8A"/>
                </a:solidFill>
              </a:defRPr>
            </a:lvl5pPr>
            <a:lvl6pPr lvl="5" algn="ctr">
              <a:spcBef>
                <a:spcPts val="280"/>
              </a:spcBef>
              <a:spcAft>
                <a:spcPts val="0"/>
              </a:spcAft>
              <a:buSzPts val="1400"/>
              <a:buNone/>
              <a:defRPr>
                <a:solidFill>
                  <a:srgbClr val="8C8B8A"/>
                </a:solidFill>
              </a:defRPr>
            </a:lvl6pPr>
            <a:lvl7pPr lvl="6" algn="ctr">
              <a:spcBef>
                <a:spcPts val="280"/>
              </a:spcBef>
              <a:spcAft>
                <a:spcPts val="0"/>
              </a:spcAft>
              <a:buSzPts val="1400"/>
              <a:buNone/>
              <a:defRPr>
                <a:solidFill>
                  <a:srgbClr val="8C8B8A"/>
                </a:solidFill>
              </a:defRPr>
            </a:lvl7pPr>
            <a:lvl8pPr lvl="7" algn="ctr">
              <a:spcBef>
                <a:spcPts val="280"/>
              </a:spcBef>
              <a:spcAft>
                <a:spcPts val="0"/>
              </a:spcAft>
              <a:buSzPts val="1400"/>
              <a:buNone/>
              <a:defRPr>
                <a:solidFill>
                  <a:srgbClr val="8C8B8A"/>
                </a:solidFill>
              </a:defRPr>
            </a:lvl8pPr>
            <a:lvl9pPr lvl="8" algn="ctr">
              <a:spcBef>
                <a:spcPts val="280"/>
              </a:spcBef>
              <a:spcAft>
                <a:spcPts val="0"/>
              </a:spcAft>
              <a:buSzPts val="1400"/>
              <a:buNone/>
              <a:defRPr>
                <a:solidFill>
                  <a:srgbClr val="8C8B8A"/>
                </a:solidFill>
              </a:defRPr>
            </a:lvl9pPr>
          </a:lstStyle>
          <a:p/>
        </p:txBody>
      </p:sp>
      <p:sp>
        <p:nvSpPr>
          <p:cNvPr id="20" name="Google Shape;20;p2"/>
          <p:cNvSpPr txBox="1"/>
          <p:nvPr>
            <p:ph idx="10" type="dt"/>
          </p:nvPr>
        </p:nvSpPr>
        <p:spPr>
          <a:xfrm rot="-5400000">
            <a:off x="7551351" y="1645920"/>
            <a:ext cx="2438399" cy="36576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2"/>
          <p:cNvSpPr txBox="1"/>
          <p:nvPr>
            <p:ph idx="11" type="ftr"/>
          </p:nvPr>
        </p:nvSpPr>
        <p:spPr>
          <a:xfrm rot="-5400000">
            <a:off x="7586910" y="4048760"/>
            <a:ext cx="2367281" cy="36576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2"/>
          <p:cNvSpPr/>
          <p:nvPr>
            <p:ph idx="12" type="sldNum"/>
          </p:nvPr>
        </p:nvSpPr>
        <p:spPr>
          <a:xfrm>
            <a:off x="8531788" y="5648960"/>
            <a:ext cx="548640" cy="396240"/>
          </a:xfrm>
          <a:prstGeom prst="bracketPair">
            <a:avLst/>
          </a:prstGeom>
          <a:noFill/>
          <a:ln cap="flat" cmpd="sng" w="19050">
            <a:solidFill>
              <a:srgbClr val="FFFFFF"/>
            </a:solidFill>
            <a:prstDash val="solid"/>
            <a:round/>
            <a:headEnd len="sm" w="sm" type="none"/>
            <a:tailEnd len="sm" w="sm" type="none"/>
          </a:ln>
        </p:spPr>
        <p:txBody>
          <a:bodyPr anchorCtr="0" anchor="ctr" bIns="0" lIns="0" spcFirstLastPara="1" rIns="0" wrap="square" tIns="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4" name="Shape 74"/>
        <p:cNvGrpSpPr/>
        <p:nvPr/>
      </p:nvGrpSpPr>
      <p:grpSpPr>
        <a:xfrm>
          <a:off x="0" y="0"/>
          <a:ext cx="0" cy="0"/>
          <a:chOff x="0" y="0"/>
          <a:chExt cx="0" cy="0"/>
        </a:xfrm>
      </p:grpSpPr>
      <p:sp>
        <p:nvSpPr>
          <p:cNvPr id="75" name="Google Shape;75;p11"/>
          <p:cNvSpPr txBox="1"/>
          <p:nvPr>
            <p:ph type="title"/>
          </p:nvPr>
        </p:nvSpPr>
        <p:spPr>
          <a:xfrm>
            <a:off x="457200" y="274638"/>
            <a:ext cx="7620000" cy="11430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1"/>
          <p:cNvSpPr txBox="1"/>
          <p:nvPr>
            <p:ph idx="1" type="body"/>
          </p:nvPr>
        </p:nvSpPr>
        <p:spPr>
          <a:xfrm rot="5400000">
            <a:off x="1866900" y="190500"/>
            <a:ext cx="4800600" cy="76200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77" name="Google Shape;77;p11"/>
          <p:cNvSpPr txBox="1"/>
          <p:nvPr>
            <p:ph idx="10" type="dt"/>
          </p:nvPr>
        </p:nvSpPr>
        <p:spPr>
          <a:xfrm rot="-5400000">
            <a:off x="7551351" y="1645920"/>
            <a:ext cx="2438399" cy="36576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1"/>
          <p:cNvSpPr txBox="1"/>
          <p:nvPr>
            <p:ph idx="11" type="ftr"/>
          </p:nvPr>
        </p:nvSpPr>
        <p:spPr>
          <a:xfrm rot="-5400000">
            <a:off x="7586910" y="4048760"/>
            <a:ext cx="2367281" cy="36576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1"/>
          <p:cNvSpPr/>
          <p:nvPr>
            <p:ph idx="12" type="sldNum"/>
          </p:nvPr>
        </p:nvSpPr>
        <p:spPr>
          <a:xfrm>
            <a:off x="8531788" y="5648960"/>
            <a:ext cx="548640" cy="396240"/>
          </a:xfrm>
          <a:prstGeom prst="bracketPair">
            <a:avLst/>
          </a:prstGeom>
          <a:noFill/>
          <a:ln cap="flat" cmpd="sng" w="19050">
            <a:solidFill>
              <a:srgbClr val="FFFFFF"/>
            </a:solidFill>
            <a:prstDash val="solid"/>
            <a:round/>
            <a:headEnd len="sm" w="sm" type="none"/>
            <a:tailEnd len="sm" w="sm" type="none"/>
          </a:ln>
        </p:spPr>
        <p:txBody>
          <a:bodyPr anchorCtr="0" anchor="ctr" bIns="0" lIns="0" spcFirstLastPara="1" rIns="0" wrap="square" tIns="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80" name="Shape 80"/>
        <p:cNvGrpSpPr/>
        <p:nvPr/>
      </p:nvGrpSpPr>
      <p:grpSpPr>
        <a:xfrm>
          <a:off x="0" y="0"/>
          <a:ext cx="0" cy="0"/>
          <a:chOff x="0" y="0"/>
          <a:chExt cx="0" cy="0"/>
        </a:xfrm>
      </p:grpSpPr>
      <p:sp>
        <p:nvSpPr>
          <p:cNvPr id="81" name="Google Shape;81;p12"/>
          <p:cNvSpPr txBox="1"/>
          <p:nvPr>
            <p:ph type="title"/>
          </p:nvPr>
        </p:nvSpPr>
        <p:spPr>
          <a:xfrm rot="5400000">
            <a:off x="4579937" y="2324100"/>
            <a:ext cx="5851525" cy="17526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2" name="Google Shape;82;p12"/>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3" name="Google Shape;83;p12"/>
          <p:cNvSpPr txBox="1"/>
          <p:nvPr>
            <p:ph idx="10" type="dt"/>
          </p:nvPr>
        </p:nvSpPr>
        <p:spPr>
          <a:xfrm rot="-5400000">
            <a:off x="7551351" y="1645920"/>
            <a:ext cx="2438399" cy="36576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12"/>
          <p:cNvSpPr txBox="1"/>
          <p:nvPr>
            <p:ph idx="11" type="ftr"/>
          </p:nvPr>
        </p:nvSpPr>
        <p:spPr>
          <a:xfrm rot="-5400000">
            <a:off x="7586910" y="4048760"/>
            <a:ext cx="2367281" cy="36576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12"/>
          <p:cNvSpPr/>
          <p:nvPr>
            <p:ph idx="12" type="sldNum"/>
          </p:nvPr>
        </p:nvSpPr>
        <p:spPr>
          <a:xfrm>
            <a:off x="8531788" y="5648960"/>
            <a:ext cx="548640" cy="396240"/>
          </a:xfrm>
          <a:prstGeom prst="bracketPair">
            <a:avLst/>
          </a:prstGeom>
          <a:noFill/>
          <a:ln cap="flat" cmpd="sng" w="19050">
            <a:solidFill>
              <a:srgbClr val="FFFFFF"/>
            </a:solidFill>
            <a:prstDash val="solid"/>
            <a:round/>
            <a:headEnd len="sm" w="sm" type="none"/>
            <a:tailEnd len="sm" w="sm" type="none"/>
          </a:ln>
        </p:spPr>
        <p:txBody>
          <a:bodyPr anchorCtr="0" anchor="ctr" bIns="0" lIns="0" spcFirstLastPara="1" rIns="0" wrap="square" tIns="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3" name="Shape 23"/>
        <p:cNvGrpSpPr/>
        <p:nvPr/>
      </p:nvGrpSpPr>
      <p:grpSpPr>
        <a:xfrm>
          <a:off x="0" y="0"/>
          <a:ext cx="0" cy="0"/>
          <a:chOff x="0" y="0"/>
          <a:chExt cx="0" cy="0"/>
        </a:xfrm>
      </p:grpSpPr>
      <p:sp>
        <p:nvSpPr>
          <p:cNvPr id="24" name="Google Shape;24;p3"/>
          <p:cNvSpPr txBox="1"/>
          <p:nvPr>
            <p:ph type="title"/>
          </p:nvPr>
        </p:nvSpPr>
        <p:spPr>
          <a:xfrm>
            <a:off x="457200" y="274638"/>
            <a:ext cx="7620000" cy="11430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3"/>
          <p:cNvSpPr txBox="1"/>
          <p:nvPr>
            <p:ph idx="1" type="body"/>
          </p:nvPr>
        </p:nvSpPr>
        <p:spPr>
          <a:xfrm>
            <a:off x="457200" y="1600200"/>
            <a:ext cx="7620000" cy="4800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26" name="Google Shape;26;p3"/>
          <p:cNvSpPr txBox="1"/>
          <p:nvPr>
            <p:ph idx="10" type="dt"/>
          </p:nvPr>
        </p:nvSpPr>
        <p:spPr>
          <a:xfrm rot="-5400000">
            <a:off x="7551351" y="1645920"/>
            <a:ext cx="2438399" cy="36576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3"/>
          <p:cNvSpPr txBox="1"/>
          <p:nvPr>
            <p:ph idx="11" type="ftr"/>
          </p:nvPr>
        </p:nvSpPr>
        <p:spPr>
          <a:xfrm rot="-5400000">
            <a:off x="7586910" y="4048760"/>
            <a:ext cx="2367281" cy="36576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3"/>
          <p:cNvSpPr/>
          <p:nvPr>
            <p:ph idx="12" type="sldNum"/>
          </p:nvPr>
        </p:nvSpPr>
        <p:spPr>
          <a:xfrm>
            <a:off x="8531788" y="5648960"/>
            <a:ext cx="548640" cy="396240"/>
          </a:xfrm>
          <a:prstGeom prst="bracketPair">
            <a:avLst/>
          </a:prstGeom>
          <a:noFill/>
          <a:ln cap="flat" cmpd="sng" w="19050">
            <a:solidFill>
              <a:srgbClr val="FFFFFF"/>
            </a:solidFill>
            <a:prstDash val="solid"/>
            <a:round/>
            <a:headEnd len="sm" w="sm" type="none"/>
            <a:tailEnd len="sm" w="sm" type="none"/>
          </a:ln>
        </p:spPr>
        <p:txBody>
          <a:bodyPr anchorCtr="0" anchor="ctr" bIns="0" lIns="0" spcFirstLastPara="1" rIns="0" wrap="square" tIns="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9" name="Shape 29"/>
        <p:cNvGrpSpPr/>
        <p:nvPr/>
      </p:nvGrpSpPr>
      <p:grpSpPr>
        <a:xfrm>
          <a:off x="0" y="0"/>
          <a:ext cx="0" cy="0"/>
          <a:chOff x="0" y="0"/>
          <a:chExt cx="0" cy="0"/>
        </a:xfrm>
      </p:grpSpPr>
      <p:sp>
        <p:nvSpPr>
          <p:cNvPr id="30" name="Google Shape;30;p4"/>
          <p:cNvSpPr txBox="1"/>
          <p:nvPr>
            <p:ph type="title"/>
          </p:nvPr>
        </p:nvSpPr>
        <p:spPr>
          <a:xfrm>
            <a:off x="722313" y="5486400"/>
            <a:ext cx="7659687" cy="11684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Clr>
                <a:schemeClr val="dk2"/>
              </a:buClr>
              <a:buSzPts val="3600"/>
              <a:buFont typeface="Cambria"/>
              <a:buNone/>
              <a:defRPr b="0" sz="36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4"/>
          <p:cNvSpPr txBox="1"/>
          <p:nvPr>
            <p:ph idx="1" type="body"/>
          </p:nvPr>
        </p:nvSpPr>
        <p:spPr>
          <a:xfrm>
            <a:off x="722313" y="3852863"/>
            <a:ext cx="6135687" cy="1633538"/>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SzPts val="2000"/>
              <a:buNone/>
              <a:defRPr sz="2000">
                <a:solidFill>
                  <a:srgbClr val="8C8B8A"/>
                </a:solidFill>
              </a:defRPr>
            </a:lvl1pPr>
            <a:lvl2pPr indent="-228600" lvl="1" marL="914400" algn="l">
              <a:spcBef>
                <a:spcPts val="360"/>
              </a:spcBef>
              <a:spcAft>
                <a:spcPts val="0"/>
              </a:spcAft>
              <a:buSzPts val="1800"/>
              <a:buNone/>
              <a:defRPr sz="1800">
                <a:solidFill>
                  <a:srgbClr val="8C8B8A"/>
                </a:solidFill>
              </a:defRPr>
            </a:lvl2pPr>
            <a:lvl3pPr indent="-228600" lvl="2" marL="1371600" algn="l">
              <a:spcBef>
                <a:spcPts val="320"/>
              </a:spcBef>
              <a:spcAft>
                <a:spcPts val="0"/>
              </a:spcAft>
              <a:buSzPts val="1600"/>
              <a:buNone/>
              <a:defRPr sz="1600">
                <a:solidFill>
                  <a:srgbClr val="8C8B8A"/>
                </a:solidFill>
              </a:defRPr>
            </a:lvl3pPr>
            <a:lvl4pPr indent="-228600" lvl="3" marL="1828800" algn="l">
              <a:spcBef>
                <a:spcPts val="280"/>
              </a:spcBef>
              <a:spcAft>
                <a:spcPts val="0"/>
              </a:spcAft>
              <a:buSzPts val="1400"/>
              <a:buNone/>
              <a:defRPr sz="1400">
                <a:solidFill>
                  <a:srgbClr val="8C8B8A"/>
                </a:solidFill>
              </a:defRPr>
            </a:lvl4pPr>
            <a:lvl5pPr indent="-228600" lvl="4" marL="2286000" algn="l">
              <a:spcBef>
                <a:spcPts val="280"/>
              </a:spcBef>
              <a:spcAft>
                <a:spcPts val="0"/>
              </a:spcAft>
              <a:buSzPts val="1400"/>
              <a:buNone/>
              <a:defRPr sz="1400">
                <a:solidFill>
                  <a:srgbClr val="8C8B8A"/>
                </a:solidFill>
              </a:defRPr>
            </a:lvl5pPr>
            <a:lvl6pPr indent="-228600" lvl="5" marL="2743200" algn="l">
              <a:spcBef>
                <a:spcPts val="280"/>
              </a:spcBef>
              <a:spcAft>
                <a:spcPts val="0"/>
              </a:spcAft>
              <a:buSzPts val="1400"/>
              <a:buNone/>
              <a:defRPr sz="1400">
                <a:solidFill>
                  <a:srgbClr val="8C8B8A"/>
                </a:solidFill>
              </a:defRPr>
            </a:lvl6pPr>
            <a:lvl7pPr indent="-228600" lvl="6" marL="3200400" algn="l">
              <a:spcBef>
                <a:spcPts val="280"/>
              </a:spcBef>
              <a:spcAft>
                <a:spcPts val="0"/>
              </a:spcAft>
              <a:buSzPts val="1400"/>
              <a:buNone/>
              <a:defRPr sz="1400">
                <a:solidFill>
                  <a:srgbClr val="8C8B8A"/>
                </a:solidFill>
              </a:defRPr>
            </a:lvl7pPr>
            <a:lvl8pPr indent="-228600" lvl="7" marL="3657600" algn="l">
              <a:spcBef>
                <a:spcPts val="280"/>
              </a:spcBef>
              <a:spcAft>
                <a:spcPts val="0"/>
              </a:spcAft>
              <a:buSzPts val="1400"/>
              <a:buNone/>
              <a:defRPr sz="1400">
                <a:solidFill>
                  <a:srgbClr val="8C8B8A"/>
                </a:solidFill>
              </a:defRPr>
            </a:lvl8pPr>
            <a:lvl9pPr indent="-228600" lvl="8" marL="4114800" algn="l">
              <a:spcBef>
                <a:spcPts val="280"/>
              </a:spcBef>
              <a:spcAft>
                <a:spcPts val="0"/>
              </a:spcAft>
              <a:buSzPts val="1400"/>
              <a:buNone/>
              <a:defRPr sz="1400">
                <a:solidFill>
                  <a:srgbClr val="8C8B8A"/>
                </a:solidFill>
              </a:defRPr>
            </a:lvl9pPr>
          </a:lstStyle>
          <a:p/>
        </p:txBody>
      </p:sp>
      <p:sp>
        <p:nvSpPr>
          <p:cNvPr id="32" name="Google Shape;32;p4"/>
          <p:cNvSpPr txBox="1"/>
          <p:nvPr>
            <p:ph idx="10" type="dt"/>
          </p:nvPr>
        </p:nvSpPr>
        <p:spPr>
          <a:xfrm rot="-5400000">
            <a:off x="7551351" y="1645920"/>
            <a:ext cx="2438399" cy="36576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 name="Google Shape;33;p4"/>
          <p:cNvSpPr txBox="1"/>
          <p:nvPr>
            <p:ph idx="11" type="ftr"/>
          </p:nvPr>
        </p:nvSpPr>
        <p:spPr>
          <a:xfrm rot="-5400000">
            <a:off x="7586910" y="4048760"/>
            <a:ext cx="2367281" cy="36576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4"/>
          <p:cNvSpPr/>
          <p:nvPr>
            <p:ph idx="12" type="sldNum"/>
          </p:nvPr>
        </p:nvSpPr>
        <p:spPr>
          <a:xfrm>
            <a:off x="8531788" y="5648960"/>
            <a:ext cx="548640" cy="396240"/>
          </a:xfrm>
          <a:prstGeom prst="bracketPair">
            <a:avLst/>
          </a:prstGeom>
          <a:noFill/>
          <a:ln cap="flat" cmpd="sng" w="19050">
            <a:solidFill>
              <a:srgbClr val="FFFFFF"/>
            </a:solidFill>
            <a:prstDash val="solid"/>
            <a:round/>
            <a:headEnd len="sm" w="sm" type="none"/>
            <a:tailEnd len="sm" w="sm" type="none"/>
          </a:ln>
        </p:spPr>
        <p:txBody>
          <a:bodyPr anchorCtr="0" anchor="ctr" bIns="0" lIns="0" spcFirstLastPara="1" rIns="0" wrap="square" tIns="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5" name="Shape 35"/>
        <p:cNvGrpSpPr/>
        <p:nvPr/>
      </p:nvGrpSpPr>
      <p:grpSpPr>
        <a:xfrm>
          <a:off x="0" y="0"/>
          <a:ext cx="0" cy="0"/>
          <a:chOff x="0" y="0"/>
          <a:chExt cx="0" cy="0"/>
        </a:xfrm>
      </p:grpSpPr>
      <p:sp>
        <p:nvSpPr>
          <p:cNvPr id="36" name="Google Shape;36;p5"/>
          <p:cNvSpPr txBox="1"/>
          <p:nvPr>
            <p:ph type="title"/>
          </p:nvPr>
        </p:nvSpPr>
        <p:spPr>
          <a:xfrm>
            <a:off x="457200" y="274638"/>
            <a:ext cx="7620000" cy="11430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7" name="Google Shape;37;p5"/>
          <p:cNvSpPr txBox="1"/>
          <p:nvPr>
            <p:ph idx="1" type="body"/>
          </p:nvPr>
        </p:nvSpPr>
        <p:spPr>
          <a:xfrm>
            <a:off x="457200" y="1536192"/>
            <a:ext cx="3657600" cy="4590288"/>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SzPts val="2800"/>
              <a:buChar char="•"/>
              <a:defRPr sz="2800"/>
            </a:lvl1pPr>
            <a:lvl2pPr indent="-381000" lvl="1" marL="914400" algn="l">
              <a:spcBef>
                <a:spcPts val="480"/>
              </a:spcBef>
              <a:spcAft>
                <a:spcPts val="0"/>
              </a:spcAft>
              <a:buSzPts val="2400"/>
              <a:buChar char="•"/>
              <a:defRPr sz="2400"/>
            </a:lvl2pPr>
            <a:lvl3pPr indent="-355600" lvl="2" marL="1371600" algn="l">
              <a:spcBef>
                <a:spcPts val="400"/>
              </a:spcBef>
              <a:spcAft>
                <a:spcPts val="0"/>
              </a:spcAft>
              <a:buSzPts val="2000"/>
              <a:buChar char="•"/>
              <a:defRPr sz="2000"/>
            </a:lvl3pPr>
            <a:lvl4pPr indent="-342900" lvl="3" marL="1828800" algn="l">
              <a:spcBef>
                <a:spcPts val="360"/>
              </a:spcBef>
              <a:spcAft>
                <a:spcPts val="0"/>
              </a:spcAft>
              <a:buSzPts val="1800"/>
              <a:buChar char="•"/>
              <a:defRPr sz="1800"/>
            </a:lvl4pPr>
            <a:lvl5pPr indent="-342900" lvl="4" marL="2286000" algn="l">
              <a:spcBef>
                <a:spcPts val="360"/>
              </a:spcBef>
              <a:spcAft>
                <a:spcPts val="0"/>
              </a:spcAft>
              <a:buSzPts val="1800"/>
              <a:buChar char="•"/>
              <a:defRPr sz="1800"/>
            </a:lvl5pPr>
            <a:lvl6pPr indent="-342900" lvl="5" marL="2743200" algn="l">
              <a:spcBef>
                <a:spcPts val="360"/>
              </a:spcBef>
              <a:spcAft>
                <a:spcPts val="0"/>
              </a:spcAft>
              <a:buSzPts val="1800"/>
              <a:buChar char="•"/>
              <a:defRPr sz="1800"/>
            </a:lvl6pPr>
            <a:lvl7pPr indent="-342900" lvl="6" marL="3200400" algn="l">
              <a:spcBef>
                <a:spcPts val="360"/>
              </a:spcBef>
              <a:spcAft>
                <a:spcPts val="0"/>
              </a:spcAft>
              <a:buSzPts val="1800"/>
              <a:buChar char="•"/>
              <a:defRPr sz="1800"/>
            </a:lvl7pPr>
            <a:lvl8pPr indent="-342900" lvl="7" marL="3657600" algn="l">
              <a:spcBef>
                <a:spcPts val="360"/>
              </a:spcBef>
              <a:spcAft>
                <a:spcPts val="0"/>
              </a:spcAft>
              <a:buSzPts val="1800"/>
              <a:buChar char="•"/>
              <a:defRPr sz="1800"/>
            </a:lvl8pPr>
            <a:lvl9pPr indent="-342900" lvl="8" marL="4114800" algn="l">
              <a:spcBef>
                <a:spcPts val="360"/>
              </a:spcBef>
              <a:spcAft>
                <a:spcPts val="0"/>
              </a:spcAft>
              <a:buSzPts val="1800"/>
              <a:buChar char="•"/>
              <a:defRPr sz="1800"/>
            </a:lvl9pPr>
          </a:lstStyle>
          <a:p/>
        </p:txBody>
      </p:sp>
      <p:sp>
        <p:nvSpPr>
          <p:cNvPr id="38" name="Google Shape;38;p5"/>
          <p:cNvSpPr txBox="1"/>
          <p:nvPr>
            <p:ph idx="2" type="body"/>
          </p:nvPr>
        </p:nvSpPr>
        <p:spPr>
          <a:xfrm>
            <a:off x="4419600" y="1536192"/>
            <a:ext cx="3657600" cy="4590288"/>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SzPts val="2800"/>
              <a:buChar char="•"/>
              <a:defRPr sz="2800"/>
            </a:lvl1pPr>
            <a:lvl2pPr indent="-381000" lvl="1" marL="914400" algn="l">
              <a:spcBef>
                <a:spcPts val="480"/>
              </a:spcBef>
              <a:spcAft>
                <a:spcPts val="0"/>
              </a:spcAft>
              <a:buSzPts val="2400"/>
              <a:buChar char="•"/>
              <a:defRPr sz="2400"/>
            </a:lvl2pPr>
            <a:lvl3pPr indent="-355600" lvl="2" marL="1371600" algn="l">
              <a:spcBef>
                <a:spcPts val="400"/>
              </a:spcBef>
              <a:spcAft>
                <a:spcPts val="0"/>
              </a:spcAft>
              <a:buSzPts val="2000"/>
              <a:buChar char="•"/>
              <a:defRPr sz="2000"/>
            </a:lvl3pPr>
            <a:lvl4pPr indent="-342900" lvl="3" marL="1828800" algn="l">
              <a:spcBef>
                <a:spcPts val="360"/>
              </a:spcBef>
              <a:spcAft>
                <a:spcPts val="0"/>
              </a:spcAft>
              <a:buSzPts val="1800"/>
              <a:buChar char="•"/>
              <a:defRPr sz="1800"/>
            </a:lvl4pPr>
            <a:lvl5pPr indent="-342900" lvl="4" marL="2286000" algn="l">
              <a:spcBef>
                <a:spcPts val="360"/>
              </a:spcBef>
              <a:spcAft>
                <a:spcPts val="0"/>
              </a:spcAft>
              <a:buSzPts val="1800"/>
              <a:buChar char="•"/>
              <a:defRPr sz="1800"/>
            </a:lvl5pPr>
            <a:lvl6pPr indent="-342900" lvl="5" marL="2743200" algn="l">
              <a:spcBef>
                <a:spcPts val="360"/>
              </a:spcBef>
              <a:spcAft>
                <a:spcPts val="0"/>
              </a:spcAft>
              <a:buSzPts val="1800"/>
              <a:buChar char="•"/>
              <a:defRPr sz="1800"/>
            </a:lvl6pPr>
            <a:lvl7pPr indent="-342900" lvl="6" marL="3200400" algn="l">
              <a:spcBef>
                <a:spcPts val="360"/>
              </a:spcBef>
              <a:spcAft>
                <a:spcPts val="0"/>
              </a:spcAft>
              <a:buSzPts val="1800"/>
              <a:buChar char="•"/>
              <a:defRPr sz="1800"/>
            </a:lvl7pPr>
            <a:lvl8pPr indent="-342900" lvl="7" marL="3657600" algn="l">
              <a:spcBef>
                <a:spcPts val="360"/>
              </a:spcBef>
              <a:spcAft>
                <a:spcPts val="0"/>
              </a:spcAft>
              <a:buSzPts val="1800"/>
              <a:buChar char="•"/>
              <a:defRPr sz="1800"/>
            </a:lvl8pPr>
            <a:lvl9pPr indent="-342900" lvl="8" marL="4114800" algn="l">
              <a:spcBef>
                <a:spcPts val="360"/>
              </a:spcBef>
              <a:spcAft>
                <a:spcPts val="0"/>
              </a:spcAft>
              <a:buSzPts val="1800"/>
              <a:buChar char="•"/>
              <a:defRPr sz="1800"/>
            </a:lvl9pPr>
          </a:lstStyle>
          <a:p/>
        </p:txBody>
      </p:sp>
      <p:sp>
        <p:nvSpPr>
          <p:cNvPr id="39" name="Google Shape;39;p5"/>
          <p:cNvSpPr txBox="1"/>
          <p:nvPr>
            <p:ph idx="10" type="dt"/>
          </p:nvPr>
        </p:nvSpPr>
        <p:spPr>
          <a:xfrm rot="-5400000">
            <a:off x="7551351" y="1645920"/>
            <a:ext cx="2438399" cy="36576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5"/>
          <p:cNvSpPr txBox="1"/>
          <p:nvPr>
            <p:ph idx="11" type="ftr"/>
          </p:nvPr>
        </p:nvSpPr>
        <p:spPr>
          <a:xfrm rot="-5400000">
            <a:off x="7586910" y="4048760"/>
            <a:ext cx="2367281" cy="36576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5"/>
          <p:cNvSpPr/>
          <p:nvPr>
            <p:ph idx="12" type="sldNum"/>
          </p:nvPr>
        </p:nvSpPr>
        <p:spPr>
          <a:xfrm>
            <a:off x="8531788" y="5648960"/>
            <a:ext cx="548640" cy="396240"/>
          </a:xfrm>
          <a:prstGeom prst="bracketPair">
            <a:avLst/>
          </a:prstGeom>
          <a:noFill/>
          <a:ln cap="flat" cmpd="sng" w="19050">
            <a:solidFill>
              <a:srgbClr val="FFFFFF"/>
            </a:solidFill>
            <a:prstDash val="solid"/>
            <a:round/>
            <a:headEnd len="sm" w="sm" type="none"/>
            <a:tailEnd len="sm" w="sm" type="none"/>
          </a:ln>
        </p:spPr>
        <p:txBody>
          <a:bodyPr anchorCtr="0" anchor="ctr" bIns="0" lIns="0" spcFirstLastPara="1" rIns="0" wrap="square" tIns="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2" name="Shape 42"/>
        <p:cNvGrpSpPr/>
        <p:nvPr/>
      </p:nvGrpSpPr>
      <p:grpSpPr>
        <a:xfrm>
          <a:off x="0" y="0"/>
          <a:ext cx="0" cy="0"/>
          <a:chOff x="0" y="0"/>
          <a:chExt cx="0" cy="0"/>
        </a:xfrm>
      </p:grpSpPr>
      <p:sp>
        <p:nvSpPr>
          <p:cNvPr id="43" name="Google Shape;43;p6"/>
          <p:cNvSpPr txBox="1"/>
          <p:nvPr>
            <p:ph type="title"/>
          </p:nvPr>
        </p:nvSpPr>
        <p:spPr>
          <a:xfrm>
            <a:off x="457200" y="274638"/>
            <a:ext cx="7620000" cy="11430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Clr>
                <a:schemeClr val="dk2"/>
              </a:buClr>
              <a:buSzPts val="4600"/>
              <a:buFont typeface="Cambria"/>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4" name="Google Shape;44;p6"/>
          <p:cNvSpPr txBox="1"/>
          <p:nvPr>
            <p:ph idx="1" type="body"/>
          </p:nvPr>
        </p:nvSpPr>
        <p:spPr>
          <a:xfrm>
            <a:off x="457200" y="1535113"/>
            <a:ext cx="3657600" cy="639762"/>
          </a:xfrm>
          <a:prstGeom prst="rect">
            <a:avLst/>
          </a:prstGeom>
          <a:noFill/>
          <a:ln>
            <a:noFill/>
          </a:ln>
        </p:spPr>
        <p:txBody>
          <a:bodyPr anchorCtr="0" anchor="b" bIns="45700" lIns="91425" spcFirstLastPara="1" rIns="91425" wrap="square" tIns="45700">
            <a:noAutofit/>
          </a:bodyPr>
          <a:lstStyle>
            <a:lvl1pPr indent="-228600" lvl="0" marL="457200" algn="ctr">
              <a:spcBef>
                <a:spcPts val="400"/>
              </a:spcBef>
              <a:spcAft>
                <a:spcPts val="0"/>
              </a:spcAft>
              <a:buSzPts val="2000"/>
              <a:buNone/>
              <a:defRPr b="1" sz="2000">
                <a:solidFill>
                  <a:schemeClr val="dk2"/>
                </a:solidFill>
              </a:defRPr>
            </a:lvl1pPr>
            <a:lvl2pPr indent="-228600" lvl="1" marL="914400" algn="l">
              <a:spcBef>
                <a:spcPts val="400"/>
              </a:spcBef>
              <a:spcAft>
                <a:spcPts val="0"/>
              </a:spcAft>
              <a:buSzPts val="2000"/>
              <a:buNone/>
              <a:defRPr b="1" sz="2000"/>
            </a:lvl2pPr>
            <a:lvl3pPr indent="-228600" lvl="2" marL="1371600" algn="l">
              <a:spcBef>
                <a:spcPts val="360"/>
              </a:spcBef>
              <a:spcAft>
                <a:spcPts val="0"/>
              </a:spcAft>
              <a:buSzPts val="1800"/>
              <a:buNone/>
              <a:defRPr b="1" sz="1800"/>
            </a:lvl3pPr>
            <a:lvl4pPr indent="-228600" lvl="3" marL="1828800" algn="l">
              <a:spcBef>
                <a:spcPts val="320"/>
              </a:spcBef>
              <a:spcAft>
                <a:spcPts val="0"/>
              </a:spcAft>
              <a:buSzPts val="1600"/>
              <a:buNone/>
              <a:defRPr b="1" sz="1600"/>
            </a:lvl4pPr>
            <a:lvl5pPr indent="-228600" lvl="4" marL="2286000" algn="l">
              <a:spcBef>
                <a:spcPts val="320"/>
              </a:spcBef>
              <a:spcAft>
                <a:spcPts val="0"/>
              </a:spcAft>
              <a:buSzPts val="1600"/>
              <a:buNone/>
              <a:defRPr b="1" sz="1600"/>
            </a:lvl5pPr>
            <a:lvl6pPr indent="-228600" lvl="5" marL="2743200" algn="l">
              <a:spcBef>
                <a:spcPts val="320"/>
              </a:spcBef>
              <a:spcAft>
                <a:spcPts val="0"/>
              </a:spcAft>
              <a:buSzPts val="1600"/>
              <a:buNone/>
              <a:defRPr b="1" sz="1600"/>
            </a:lvl6pPr>
            <a:lvl7pPr indent="-228600" lvl="6" marL="3200400" algn="l">
              <a:spcBef>
                <a:spcPts val="320"/>
              </a:spcBef>
              <a:spcAft>
                <a:spcPts val="0"/>
              </a:spcAft>
              <a:buSzPts val="1600"/>
              <a:buNone/>
              <a:defRPr b="1" sz="1600"/>
            </a:lvl7pPr>
            <a:lvl8pPr indent="-228600" lvl="7" marL="3657600" algn="l">
              <a:spcBef>
                <a:spcPts val="320"/>
              </a:spcBef>
              <a:spcAft>
                <a:spcPts val="0"/>
              </a:spcAft>
              <a:buSzPts val="1600"/>
              <a:buNone/>
              <a:defRPr b="1" sz="1600"/>
            </a:lvl8pPr>
            <a:lvl9pPr indent="-228600" lvl="8" marL="4114800" algn="l">
              <a:spcBef>
                <a:spcPts val="320"/>
              </a:spcBef>
              <a:spcAft>
                <a:spcPts val="0"/>
              </a:spcAft>
              <a:buSzPts val="1600"/>
              <a:buNone/>
              <a:defRPr b="1" sz="1600"/>
            </a:lvl9pPr>
          </a:lstStyle>
          <a:p/>
        </p:txBody>
      </p:sp>
      <p:sp>
        <p:nvSpPr>
          <p:cNvPr id="45" name="Google Shape;45;p6"/>
          <p:cNvSpPr txBox="1"/>
          <p:nvPr>
            <p:ph idx="2" type="body"/>
          </p:nvPr>
        </p:nvSpPr>
        <p:spPr>
          <a:xfrm>
            <a:off x="457200" y="2174875"/>
            <a:ext cx="3657600"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SzPts val="2400"/>
              <a:buChar char="•"/>
              <a:defRPr sz="2400"/>
            </a:lvl1pPr>
            <a:lvl2pPr indent="-355600" lvl="1" marL="914400" algn="l">
              <a:spcBef>
                <a:spcPts val="400"/>
              </a:spcBef>
              <a:spcAft>
                <a:spcPts val="0"/>
              </a:spcAft>
              <a:buSzPts val="2000"/>
              <a:buChar char="•"/>
              <a:defRPr sz="2000"/>
            </a:lvl2pPr>
            <a:lvl3pPr indent="-342900" lvl="2" marL="1371600" algn="l">
              <a:spcBef>
                <a:spcPts val="360"/>
              </a:spcBef>
              <a:spcAft>
                <a:spcPts val="0"/>
              </a:spcAft>
              <a:buSzPts val="1800"/>
              <a:buChar char="•"/>
              <a:defRPr sz="1800"/>
            </a:lvl3pPr>
            <a:lvl4pPr indent="-330200" lvl="3" marL="1828800" algn="l">
              <a:spcBef>
                <a:spcPts val="320"/>
              </a:spcBef>
              <a:spcAft>
                <a:spcPts val="0"/>
              </a:spcAft>
              <a:buSzPts val="1600"/>
              <a:buChar char="•"/>
              <a:defRPr sz="1600"/>
            </a:lvl4pPr>
            <a:lvl5pPr indent="-330200" lvl="4" marL="2286000" algn="l">
              <a:spcBef>
                <a:spcPts val="320"/>
              </a:spcBef>
              <a:spcAft>
                <a:spcPts val="0"/>
              </a:spcAft>
              <a:buSzPts val="1600"/>
              <a:buChar char="•"/>
              <a:defRPr sz="1600"/>
            </a:lvl5pPr>
            <a:lvl6pPr indent="-330200" lvl="5" marL="2743200" algn="l">
              <a:spcBef>
                <a:spcPts val="320"/>
              </a:spcBef>
              <a:spcAft>
                <a:spcPts val="0"/>
              </a:spcAft>
              <a:buSzPts val="1600"/>
              <a:buChar char="•"/>
              <a:defRPr sz="1600"/>
            </a:lvl6pPr>
            <a:lvl7pPr indent="-330200" lvl="6" marL="3200400" algn="l">
              <a:spcBef>
                <a:spcPts val="320"/>
              </a:spcBef>
              <a:spcAft>
                <a:spcPts val="0"/>
              </a:spcAft>
              <a:buSzPts val="1600"/>
              <a:buChar char="•"/>
              <a:defRPr sz="1600"/>
            </a:lvl7pPr>
            <a:lvl8pPr indent="-330200" lvl="7" marL="3657600" algn="l">
              <a:spcBef>
                <a:spcPts val="320"/>
              </a:spcBef>
              <a:spcAft>
                <a:spcPts val="0"/>
              </a:spcAft>
              <a:buSzPts val="1600"/>
              <a:buChar char="•"/>
              <a:defRPr sz="1600"/>
            </a:lvl8pPr>
            <a:lvl9pPr indent="-330200" lvl="8" marL="4114800" algn="l">
              <a:spcBef>
                <a:spcPts val="320"/>
              </a:spcBef>
              <a:spcAft>
                <a:spcPts val="0"/>
              </a:spcAft>
              <a:buSzPts val="1600"/>
              <a:buChar char="•"/>
              <a:defRPr sz="1600"/>
            </a:lvl9pPr>
          </a:lstStyle>
          <a:p/>
        </p:txBody>
      </p:sp>
      <p:sp>
        <p:nvSpPr>
          <p:cNvPr id="46" name="Google Shape;46;p6"/>
          <p:cNvSpPr txBox="1"/>
          <p:nvPr>
            <p:ph idx="3" type="body"/>
          </p:nvPr>
        </p:nvSpPr>
        <p:spPr>
          <a:xfrm>
            <a:off x="4419600" y="1535113"/>
            <a:ext cx="3657600" cy="639762"/>
          </a:xfrm>
          <a:prstGeom prst="rect">
            <a:avLst/>
          </a:prstGeom>
          <a:noFill/>
          <a:ln>
            <a:noFill/>
          </a:ln>
        </p:spPr>
        <p:txBody>
          <a:bodyPr anchorCtr="0" anchor="b" bIns="45700" lIns="91425" spcFirstLastPara="1" rIns="91425" wrap="square" tIns="45700">
            <a:noAutofit/>
          </a:bodyPr>
          <a:lstStyle>
            <a:lvl1pPr indent="-228600" lvl="0" marL="457200" algn="ctr">
              <a:spcBef>
                <a:spcPts val="400"/>
              </a:spcBef>
              <a:spcAft>
                <a:spcPts val="0"/>
              </a:spcAft>
              <a:buSzPts val="2000"/>
              <a:buNone/>
              <a:defRPr b="1" sz="2000">
                <a:solidFill>
                  <a:schemeClr val="dk2"/>
                </a:solidFill>
              </a:defRPr>
            </a:lvl1pPr>
            <a:lvl2pPr indent="-228600" lvl="1" marL="914400" algn="l">
              <a:spcBef>
                <a:spcPts val="400"/>
              </a:spcBef>
              <a:spcAft>
                <a:spcPts val="0"/>
              </a:spcAft>
              <a:buSzPts val="2000"/>
              <a:buNone/>
              <a:defRPr b="1" sz="2000"/>
            </a:lvl2pPr>
            <a:lvl3pPr indent="-228600" lvl="2" marL="1371600" algn="l">
              <a:spcBef>
                <a:spcPts val="360"/>
              </a:spcBef>
              <a:spcAft>
                <a:spcPts val="0"/>
              </a:spcAft>
              <a:buSzPts val="1800"/>
              <a:buNone/>
              <a:defRPr b="1" sz="1800"/>
            </a:lvl3pPr>
            <a:lvl4pPr indent="-228600" lvl="3" marL="1828800" algn="l">
              <a:spcBef>
                <a:spcPts val="320"/>
              </a:spcBef>
              <a:spcAft>
                <a:spcPts val="0"/>
              </a:spcAft>
              <a:buSzPts val="1600"/>
              <a:buNone/>
              <a:defRPr b="1" sz="1600"/>
            </a:lvl4pPr>
            <a:lvl5pPr indent="-228600" lvl="4" marL="2286000" algn="l">
              <a:spcBef>
                <a:spcPts val="320"/>
              </a:spcBef>
              <a:spcAft>
                <a:spcPts val="0"/>
              </a:spcAft>
              <a:buSzPts val="1600"/>
              <a:buNone/>
              <a:defRPr b="1" sz="1600"/>
            </a:lvl5pPr>
            <a:lvl6pPr indent="-228600" lvl="5" marL="2743200" algn="l">
              <a:spcBef>
                <a:spcPts val="320"/>
              </a:spcBef>
              <a:spcAft>
                <a:spcPts val="0"/>
              </a:spcAft>
              <a:buSzPts val="1600"/>
              <a:buNone/>
              <a:defRPr b="1" sz="1600"/>
            </a:lvl6pPr>
            <a:lvl7pPr indent="-228600" lvl="6" marL="3200400" algn="l">
              <a:spcBef>
                <a:spcPts val="320"/>
              </a:spcBef>
              <a:spcAft>
                <a:spcPts val="0"/>
              </a:spcAft>
              <a:buSzPts val="1600"/>
              <a:buNone/>
              <a:defRPr b="1" sz="1600"/>
            </a:lvl7pPr>
            <a:lvl8pPr indent="-228600" lvl="7" marL="3657600" algn="l">
              <a:spcBef>
                <a:spcPts val="320"/>
              </a:spcBef>
              <a:spcAft>
                <a:spcPts val="0"/>
              </a:spcAft>
              <a:buSzPts val="1600"/>
              <a:buNone/>
              <a:defRPr b="1" sz="1600"/>
            </a:lvl8pPr>
            <a:lvl9pPr indent="-228600" lvl="8" marL="4114800" algn="l">
              <a:spcBef>
                <a:spcPts val="320"/>
              </a:spcBef>
              <a:spcAft>
                <a:spcPts val="0"/>
              </a:spcAft>
              <a:buSzPts val="1600"/>
              <a:buNone/>
              <a:defRPr b="1" sz="1600"/>
            </a:lvl9pPr>
          </a:lstStyle>
          <a:p/>
        </p:txBody>
      </p:sp>
      <p:sp>
        <p:nvSpPr>
          <p:cNvPr id="47" name="Google Shape;47;p6"/>
          <p:cNvSpPr txBox="1"/>
          <p:nvPr>
            <p:ph idx="4" type="body"/>
          </p:nvPr>
        </p:nvSpPr>
        <p:spPr>
          <a:xfrm>
            <a:off x="4419600" y="2174875"/>
            <a:ext cx="3657600"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SzPts val="2400"/>
              <a:buChar char="•"/>
              <a:defRPr sz="2400"/>
            </a:lvl1pPr>
            <a:lvl2pPr indent="-355600" lvl="1" marL="914400" algn="l">
              <a:spcBef>
                <a:spcPts val="400"/>
              </a:spcBef>
              <a:spcAft>
                <a:spcPts val="0"/>
              </a:spcAft>
              <a:buSzPts val="2000"/>
              <a:buChar char="•"/>
              <a:defRPr sz="2000"/>
            </a:lvl2pPr>
            <a:lvl3pPr indent="-342900" lvl="2" marL="1371600" algn="l">
              <a:spcBef>
                <a:spcPts val="360"/>
              </a:spcBef>
              <a:spcAft>
                <a:spcPts val="0"/>
              </a:spcAft>
              <a:buSzPts val="1800"/>
              <a:buChar char="•"/>
              <a:defRPr sz="1800"/>
            </a:lvl3pPr>
            <a:lvl4pPr indent="-330200" lvl="3" marL="1828800" algn="l">
              <a:spcBef>
                <a:spcPts val="320"/>
              </a:spcBef>
              <a:spcAft>
                <a:spcPts val="0"/>
              </a:spcAft>
              <a:buSzPts val="1600"/>
              <a:buChar char="•"/>
              <a:defRPr sz="1600"/>
            </a:lvl4pPr>
            <a:lvl5pPr indent="-330200" lvl="4" marL="2286000" algn="l">
              <a:spcBef>
                <a:spcPts val="320"/>
              </a:spcBef>
              <a:spcAft>
                <a:spcPts val="0"/>
              </a:spcAft>
              <a:buSzPts val="1600"/>
              <a:buChar char="•"/>
              <a:defRPr sz="1600"/>
            </a:lvl5pPr>
            <a:lvl6pPr indent="-330200" lvl="5" marL="2743200" algn="l">
              <a:spcBef>
                <a:spcPts val="320"/>
              </a:spcBef>
              <a:spcAft>
                <a:spcPts val="0"/>
              </a:spcAft>
              <a:buSzPts val="1600"/>
              <a:buChar char="•"/>
              <a:defRPr sz="1600"/>
            </a:lvl6pPr>
            <a:lvl7pPr indent="-330200" lvl="6" marL="3200400" algn="l">
              <a:spcBef>
                <a:spcPts val="320"/>
              </a:spcBef>
              <a:spcAft>
                <a:spcPts val="0"/>
              </a:spcAft>
              <a:buSzPts val="1600"/>
              <a:buChar char="•"/>
              <a:defRPr sz="1600"/>
            </a:lvl7pPr>
            <a:lvl8pPr indent="-330200" lvl="7" marL="3657600" algn="l">
              <a:spcBef>
                <a:spcPts val="320"/>
              </a:spcBef>
              <a:spcAft>
                <a:spcPts val="0"/>
              </a:spcAft>
              <a:buSzPts val="1600"/>
              <a:buChar char="•"/>
              <a:defRPr sz="1600"/>
            </a:lvl8pPr>
            <a:lvl9pPr indent="-330200" lvl="8" marL="4114800" algn="l">
              <a:spcBef>
                <a:spcPts val="320"/>
              </a:spcBef>
              <a:spcAft>
                <a:spcPts val="0"/>
              </a:spcAft>
              <a:buSzPts val="1600"/>
              <a:buChar char="•"/>
              <a:defRPr sz="1600"/>
            </a:lvl9pPr>
          </a:lstStyle>
          <a:p/>
        </p:txBody>
      </p:sp>
      <p:sp>
        <p:nvSpPr>
          <p:cNvPr id="48" name="Google Shape;48;p6"/>
          <p:cNvSpPr txBox="1"/>
          <p:nvPr>
            <p:ph idx="10" type="dt"/>
          </p:nvPr>
        </p:nvSpPr>
        <p:spPr>
          <a:xfrm rot="-5400000">
            <a:off x="7551351" y="1645920"/>
            <a:ext cx="2438399" cy="36576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6"/>
          <p:cNvSpPr txBox="1"/>
          <p:nvPr>
            <p:ph idx="11" type="ftr"/>
          </p:nvPr>
        </p:nvSpPr>
        <p:spPr>
          <a:xfrm rot="-5400000">
            <a:off x="7586910" y="4048760"/>
            <a:ext cx="2367281" cy="36576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6"/>
          <p:cNvSpPr/>
          <p:nvPr>
            <p:ph idx="12" type="sldNum"/>
          </p:nvPr>
        </p:nvSpPr>
        <p:spPr>
          <a:xfrm>
            <a:off x="8531788" y="5648960"/>
            <a:ext cx="548640" cy="396240"/>
          </a:xfrm>
          <a:prstGeom prst="bracketPair">
            <a:avLst/>
          </a:prstGeom>
          <a:noFill/>
          <a:ln cap="flat" cmpd="sng" w="19050">
            <a:solidFill>
              <a:srgbClr val="FFFFFF"/>
            </a:solidFill>
            <a:prstDash val="solid"/>
            <a:round/>
            <a:headEnd len="sm" w="sm" type="none"/>
            <a:tailEnd len="sm" w="sm" type="none"/>
          </a:ln>
        </p:spPr>
        <p:txBody>
          <a:bodyPr anchorCtr="0" anchor="ctr" bIns="0" lIns="0" spcFirstLastPara="1" rIns="0" wrap="square" tIns="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1" name="Shape 51"/>
        <p:cNvGrpSpPr/>
        <p:nvPr/>
      </p:nvGrpSpPr>
      <p:grpSpPr>
        <a:xfrm>
          <a:off x="0" y="0"/>
          <a:ext cx="0" cy="0"/>
          <a:chOff x="0" y="0"/>
          <a:chExt cx="0" cy="0"/>
        </a:xfrm>
      </p:grpSpPr>
      <p:sp>
        <p:nvSpPr>
          <p:cNvPr id="52" name="Google Shape;52;p7"/>
          <p:cNvSpPr txBox="1"/>
          <p:nvPr>
            <p:ph type="title"/>
          </p:nvPr>
        </p:nvSpPr>
        <p:spPr>
          <a:xfrm>
            <a:off x="457200" y="274638"/>
            <a:ext cx="7620000" cy="11430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3" name="Google Shape;53;p7"/>
          <p:cNvSpPr txBox="1"/>
          <p:nvPr>
            <p:ph idx="10" type="dt"/>
          </p:nvPr>
        </p:nvSpPr>
        <p:spPr>
          <a:xfrm rot="-5400000">
            <a:off x="7551351" y="1645920"/>
            <a:ext cx="2438399" cy="36576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7"/>
          <p:cNvSpPr txBox="1"/>
          <p:nvPr>
            <p:ph idx="11" type="ftr"/>
          </p:nvPr>
        </p:nvSpPr>
        <p:spPr>
          <a:xfrm rot="-5400000">
            <a:off x="7586910" y="4048760"/>
            <a:ext cx="2367281" cy="36576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5" name="Google Shape;55;p7"/>
          <p:cNvSpPr/>
          <p:nvPr>
            <p:ph idx="12" type="sldNum"/>
          </p:nvPr>
        </p:nvSpPr>
        <p:spPr>
          <a:xfrm>
            <a:off x="8531788" y="5648960"/>
            <a:ext cx="548640" cy="396240"/>
          </a:xfrm>
          <a:prstGeom prst="bracketPair">
            <a:avLst/>
          </a:prstGeom>
          <a:noFill/>
          <a:ln cap="flat" cmpd="sng" w="19050">
            <a:solidFill>
              <a:srgbClr val="FFFFFF"/>
            </a:solidFill>
            <a:prstDash val="solid"/>
            <a:round/>
            <a:headEnd len="sm" w="sm" type="none"/>
            <a:tailEnd len="sm" w="sm" type="none"/>
          </a:ln>
        </p:spPr>
        <p:txBody>
          <a:bodyPr anchorCtr="0" anchor="ctr" bIns="0" lIns="0" spcFirstLastPara="1" rIns="0" wrap="square" tIns="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6" name="Shape 56"/>
        <p:cNvGrpSpPr/>
        <p:nvPr/>
      </p:nvGrpSpPr>
      <p:grpSpPr>
        <a:xfrm>
          <a:off x="0" y="0"/>
          <a:ext cx="0" cy="0"/>
          <a:chOff x="0" y="0"/>
          <a:chExt cx="0" cy="0"/>
        </a:xfrm>
      </p:grpSpPr>
      <p:sp>
        <p:nvSpPr>
          <p:cNvPr id="57" name="Google Shape;57;p8"/>
          <p:cNvSpPr txBox="1"/>
          <p:nvPr>
            <p:ph idx="10" type="dt"/>
          </p:nvPr>
        </p:nvSpPr>
        <p:spPr>
          <a:xfrm rot="-5400000">
            <a:off x="7551351" y="1645920"/>
            <a:ext cx="2438399" cy="36576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8"/>
          <p:cNvSpPr txBox="1"/>
          <p:nvPr>
            <p:ph idx="11" type="ftr"/>
          </p:nvPr>
        </p:nvSpPr>
        <p:spPr>
          <a:xfrm rot="-5400000">
            <a:off x="7586910" y="4048760"/>
            <a:ext cx="2367281" cy="36576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8"/>
          <p:cNvSpPr/>
          <p:nvPr>
            <p:ph idx="12" type="sldNum"/>
          </p:nvPr>
        </p:nvSpPr>
        <p:spPr>
          <a:xfrm>
            <a:off x="8531788" y="5648960"/>
            <a:ext cx="548640" cy="396240"/>
          </a:xfrm>
          <a:prstGeom prst="bracketPair">
            <a:avLst/>
          </a:prstGeom>
          <a:noFill/>
          <a:ln cap="flat" cmpd="sng" w="19050">
            <a:solidFill>
              <a:srgbClr val="FFFFFF"/>
            </a:solidFill>
            <a:prstDash val="solid"/>
            <a:round/>
            <a:headEnd len="sm" w="sm" type="none"/>
            <a:tailEnd len="sm" w="sm" type="none"/>
          </a:ln>
        </p:spPr>
        <p:txBody>
          <a:bodyPr anchorCtr="0" anchor="ctr" bIns="0" lIns="0" spcFirstLastPara="1" rIns="0" wrap="square" tIns="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0" name="Shape 60"/>
        <p:cNvGrpSpPr/>
        <p:nvPr/>
      </p:nvGrpSpPr>
      <p:grpSpPr>
        <a:xfrm>
          <a:off x="0" y="0"/>
          <a:ext cx="0" cy="0"/>
          <a:chOff x="0" y="0"/>
          <a:chExt cx="0" cy="0"/>
        </a:xfrm>
      </p:grpSpPr>
      <p:sp>
        <p:nvSpPr>
          <p:cNvPr id="61" name="Google Shape;61;p9"/>
          <p:cNvSpPr txBox="1"/>
          <p:nvPr>
            <p:ph type="title"/>
          </p:nvPr>
        </p:nvSpPr>
        <p:spPr>
          <a:xfrm>
            <a:off x="304801" y="5495544"/>
            <a:ext cx="7772400" cy="594360"/>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Clr>
                <a:schemeClr val="dk2"/>
              </a:buClr>
              <a:buSzPts val="2200"/>
              <a:buFont typeface="Cambria"/>
              <a:buNone/>
              <a:defRPr b="1" sz="2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2" name="Google Shape;62;p9"/>
          <p:cNvSpPr txBox="1"/>
          <p:nvPr>
            <p:ph idx="1" type="body"/>
          </p:nvPr>
        </p:nvSpPr>
        <p:spPr>
          <a:xfrm>
            <a:off x="304799" y="6096000"/>
            <a:ext cx="7772401" cy="609600"/>
          </a:xfrm>
          <a:prstGeom prst="rect">
            <a:avLst/>
          </a:prstGeom>
          <a:noFill/>
          <a:ln>
            <a:noFill/>
          </a:ln>
        </p:spPr>
        <p:txBody>
          <a:bodyPr anchorCtr="0" anchor="t" bIns="45700" lIns="91425" spcFirstLastPara="1" rIns="91425" wrap="square" tIns="45700">
            <a:noAutofit/>
          </a:bodyPr>
          <a:lstStyle>
            <a:lvl1pPr indent="-228600" lvl="0" marL="457200" algn="ctr">
              <a:spcBef>
                <a:spcPts val="320"/>
              </a:spcBef>
              <a:spcAft>
                <a:spcPts val="0"/>
              </a:spcAft>
              <a:buSzPts val="1600"/>
              <a:buNone/>
              <a:defRPr sz="1600"/>
            </a:lvl1pPr>
            <a:lvl2pPr indent="-228600" lvl="1" marL="914400" algn="l">
              <a:spcBef>
                <a:spcPts val="240"/>
              </a:spcBef>
              <a:spcAft>
                <a:spcPts val="0"/>
              </a:spcAft>
              <a:buSzPts val="1200"/>
              <a:buNone/>
              <a:defRPr sz="1200"/>
            </a:lvl2pPr>
            <a:lvl3pPr indent="-228600" lvl="2" marL="1371600" algn="l">
              <a:spcBef>
                <a:spcPts val="200"/>
              </a:spcBef>
              <a:spcAft>
                <a:spcPts val="0"/>
              </a:spcAft>
              <a:buSzPts val="1000"/>
              <a:buNone/>
              <a:defRPr sz="1000"/>
            </a:lvl3pPr>
            <a:lvl4pPr indent="-228600" lvl="3" marL="1828800" algn="l">
              <a:spcBef>
                <a:spcPts val="180"/>
              </a:spcBef>
              <a:spcAft>
                <a:spcPts val="0"/>
              </a:spcAft>
              <a:buSzPts val="900"/>
              <a:buNone/>
              <a:defRPr sz="900"/>
            </a:lvl4pPr>
            <a:lvl5pPr indent="-228600" lvl="4" marL="2286000" algn="l">
              <a:spcBef>
                <a:spcPts val="180"/>
              </a:spcBef>
              <a:spcAft>
                <a:spcPts val="0"/>
              </a:spcAft>
              <a:buSzPts val="900"/>
              <a:buNone/>
              <a:defRPr sz="900"/>
            </a:lvl5pPr>
            <a:lvl6pPr indent="-228600" lvl="5" marL="2743200" algn="l">
              <a:spcBef>
                <a:spcPts val="180"/>
              </a:spcBef>
              <a:spcAft>
                <a:spcPts val="0"/>
              </a:spcAft>
              <a:buSzPts val="900"/>
              <a:buNone/>
              <a:defRPr sz="900"/>
            </a:lvl6pPr>
            <a:lvl7pPr indent="-228600" lvl="6" marL="3200400" algn="l">
              <a:spcBef>
                <a:spcPts val="180"/>
              </a:spcBef>
              <a:spcAft>
                <a:spcPts val="0"/>
              </a:spcAft>
              <a:buSzPts val="900"/>
              <a:buNone/>
              <a:defRPr sz="900"/>
            </a:lvl7pPr>
            <a:lvl8pPr indent="-228600" lvl="7" marL="3657600" algn="l">
              <a:spcBef>
                <a:spcPts val="180"/>
              </a:spcBef>
              <a:spcAft>
                <a:spcPts val="0"/>
              </a:spcAft>
              <a:buSzPts val="900"/>
              <a:buNone/>
              <a:defRPr sz="900"/>
            </a:lvl8pPr>
            <a:lvl9pPr indent="-228600" lvl="8" marL="4114800" algn="l">
              <a:spcBef>
                <a:spcPts val="180"/>
              </a:spcBef>
              <a:spcAft>
                <a:spcPts val="0"/>
              </a:spcAft>
              <a:buSzPts val="900"/>
              <a:buNone/>
              <a:defRPr sz="900"/>
            </a:lvl9pPr>
          </a:lstStyle>
          <a:p/>
        </p:txBody>
      </p:sp>
      <p:sp>
        <p:nvSpPr>
          <p:cNvPr id="63" name="Google Shape;63;p9"/>
          <p:cNvSpPr txBox="1"/>
          <p:nvPr>
            <p:ph idx="10" type="dt"/>
          </p:nvPr>
        </p:nvSpPr>
        <p:spPr>
          <a:xfrm rot="-5400000">
            <a:off x="7551351" y="1645920"/>
            <a:ext cx="2438399" cy="36576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9"/>
          <p:cNvSpPr txBox="1"/>
          <p:nvPr>
            <p:ph idx="11" type="ftr"/>
          </p:nvPr>
        </p:nvSpPr>
        <p:spPr>
          <a:xfrm rot="-5400000">
            <a:off x="7586910" y="4048760"/>
            <a:ext cx="2367281" cy="36576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9"/>
          <p:cNvSpPr/>
          <p:nvPr>
            <p:ph idx="12" type="sldNum"/>
          </p:nvPr>
        </p:nvSpPr>
        <p:spPr>
          <a:xfrm>
            <a:off x="8531788" y="5648960"/>
            <a:ext cx="548640" cy="396240"/>
          </a:xfrm>
          <a:prstGeom prst="bracketPair">
            <a:avLst/>
          </a:prstGeom>
          <a:noFill/>
          <a:ln cap="flat" cmpd="sng" w="19050">
            <a:solidFill>
              <a:srgbClr val="FFFFFF"/>
            </a:solidFill>
            <a:prstDash val="solid"/>
            <a:round/>
            <a:headEnd len="sm" w="sm" type="none"/>
            <a:tailEnd len="sm" w="sm" type="none"/>
          </a:ln>
        </p:spPr>
        <p:txBody>
          <a:bodyPr anchorCtr="0" anchor="ctr" bIns="0" lIns="0" spcFirstLastPara="1" rIns="0" wrap="square" tIns="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66" name="Google Shape;66;p9"/>
          <p:cNvSpPr txBox="1"/>
          <p:nvPr>
            <p:ph idx="2" type="body"/>
          </p:nvPr>
        </p:nvSpPr>
        <p:spPr>
          <a:xfrm>
            <a:off x="304800" y="381000"/>
            <a:ext cx="7772400" cy="494284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7" name="Shape 67"/>
        <p:cNvGrpSpPr/>
        <p:nvPr/>
      </p:nvGrpSpPr>
      <p:grpSpPr>
        <a:xfrm>
          <a:off x="0" y="0"/>
          <a:ext cx="0" cy="0"/>
          <a:chOff x="0" y="0"/>
          <a:chExt cx="0" cy="0"/>
        </a:xfrm>
      </p:grpSpPr>
      <p:sp>
        <p:nvSpPr>
          <p:cNvPr id="68" name="Google Shape;68;p10"/>
          <p:cNvSpPr txBox="1"/>
          <p:nvPr>
            <p:ph type="title"/>
          </p:nvPr>
        </p:nvSpPr>
        <p:spPr>
          <a:xfrm>
            <a:off x="301752" y="5495278"/>
            <a:ext cx="7772400" cy="594626"/>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Clr>
                <a:schemeClr val="dk2"/>
              </a:buClr>
              <a:buSzPts val="2200"/>
              <a:buFont typeface="Cambria"/>
              <a:buNone/>
              <a:defRPr b="1" sz="2200">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9" name="Google Shape;69;p10"/>
          <p:cNvSpPr/>
          <p:nvPr>
            <p:ph idx="2" type="pic"/>
          </p:nvPr>
        </p:nvSpPr>
        <p:spPr>
          <a:xfrm>
            <a:off x="0" y="0"/>
            <a:ext cx="8458200" cy="5486400"/>
          </a:xfrm>
          <a:prstGeom prst="rect">
            <a:avLst/>
          </a:prstGeom>
          <a:noFill/>
          <a:ln>
            <a:noFill/>
          </a:ln>
        </p:spPr>
        <p:txBody>
          <a:bodyPr anchorCtr="0" anchor="t" bIns="45700" lIns="91425" spcFirstLastPara="1" rIns="91425" wrap="square" tIns="45700">
            <a:noAutofit/>
          </a:bodyPr>
          <a:lstStyle>
            <a:lvl1pPr lvl="0" marR="0" rtl="0" algn="l">
              <a:spcBef>
                <a:spcPts val="640"/>
              </a:spcBef>
              <a:spcAft>
                <a:spcPts val="0"/>
              </a:spcAft>
              <a:buClr>
                <a:schemeClr val="accent1"/>
              </a:buClr>
              <a:buSzPts val="3200"/>
              <a:buFont typeface="Arial"/>
              <a:buNone/>
              <a:defRPr b="0" i="0" sz="3200" u="none" cap="none" strike="noStrike">
                <a:solidFill>
                  <a:schemeClr val="dk1"/>
                </a:solidFill>
                <a:latin typeface="Calibri"/>
                <a:ea typeface="Calibri"/>
                <a:cs typeface="Calibri"/>
                <a:sym typeface="Calibri"/>
              </a:defRPr>
            </a:lvl1pPr>
            <a:lvl2pPr lvl="1" marR="0" rtl="0" algn="l">
              <a:spcBef>
                <a:spcPts val="560"/>
              </a:spcBef>
              <a:spcAft>
                <a:spcPts val="0"/>
              </a:spcAft>
              <a:buClr>
                <a:schemeClr val="accent2"/>
              </a:buClr>
              <a:buSzPts val="2800"/>
              <a:buFont typeface="Arial"/>
              <a:buNone/>
              <a:defRPr b="0" i="0" sz="2800" u="none" cap="none" strike="noStrike">
                <a:solidFill>
                  <a:schemeClr val="dk1"/>
                </a:solidFill>
                <a:latin typeface="Calibri"/>
                <a:ea typeface="Calibri"/>
                <a:cs typeface="Calibri"/>
                <a:sym typeface="Calibri"/>
              </a:defRPr>
            </a:lvl2pPr>
            <a:lvl3pPr lvl="2" marR="0" rtl="0" algn="l">
              <a:spcBef>
                <a:spcPts val="480"/>
              </a:spcBef>
              <a:spcAft>
                <a:spcPts val="0"/>
              </a:spcAft>
              <a:buClr>
                <a:schemeClr val="accent3"/>
              </a:buClr>
              <a:buSzPts val="2400"/>
              <a:buFont typeface="Arial"/>
              <a:buNone/>
              <a:defRPr b="0" i="0" sz="2400" u="none" cap="none" strike="noStrike">
                <a:solidFill>
                  <a:schemeClr val="dk1"/>
                </a:solidFill>
                <a:latin typeface="Calibri"/>
                <a:ea typeface="Calibri"/>
                <a:cs typeface="Calibri"/>
                <a:sym typeface="Calibri"/>
              </a:defRPr>
            </a:lvl3pPr>
            <a:lvl4pPr lvl="3" marR="0" rtl="0" algn="l">
              <a:spcBef>
                <a:spcPts val="400"/>
              </a:spcBef>
              <a:spcAft>
                <a:spcPts val="0"/>
              </a:spcAft>
              <a:buClr>
                <a:schemeClr val="accent4"/>
              </a:buClr>
              <a:buSzPts val="2000"/>
              <a:buFont typeface="Arial"/>
              <a:buNone/>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accent5"/>
              </a:buClr>
              <a:buSzPts val="2000"/>
              <a:buFont typeface="Arial"/>
              <a:buNone/>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accent1"/>
              </a:buClr>
              <a:buSzPts val="2000"/>
              <a:buFont typeface="Arial"/>
              <a:buNone/>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accent2"/>
              </a:buClr>
              <a:buSzPts val="2000"/>
              <a:buFont typeface="Arial"/>
              <a:buNone/>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accent3"/>
              </a:buClr>
              <a:buSzPts val="2000"/>
              <a:buFont typeface="Arial"/>
              <a:buNone/>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accent4"/>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70" name="Google Shape;70;p10"/>
          <p:cNvSpPr txBox="1"/>
          <p:nvPr>
            <p:ph idx="1" type="body"/>
          </p:nvPr>
        </p:nvSpPr>
        <p:spPr>
          <a:xfrm>
            <a:off x="301752" y="6096000"/>
            <a:ext cx="7772400" cy="612648"/>
          </a:xfrm>
          <a:prstGeom prst="rect">
            <a:avLst/>
          </a:prstGeom>
          <a:noFill/>
          <a:ln>
            <a:noFill/>
          </a:ln>
        </p:spPr>
        <p:txBody>
          <a:bodyPr anchorCtr="0" anchor="t" bIns="45700" lIns="91425" spcFirstLastPara="1" rIns="91425" wrap="square" tIns="45700">
            <a:noAutofit/>
          </a:bodyPr>
          <a:lstStyle>
            <a:lvl1pPr indent="-228600" lvl="0" marL="457200" algn="ctr">
              <a:spcBef>
                <a:spcPts val="320"/>
              </a:spcBef>
              <a:spcAft>
                <a:spcPts val="0"/>
              </a:spcAft>
              <a:buSzPts val="1600"/>
              <a:buNone/>
              <a:defRPr sz="1600"/>
            </a:lvl1pPr>
            <a:lvl2pPr indent="-228600" lvl="1" marL="914400" algn="l">
              <a:spcBef>
                <a:spcPts val="240"/>
              </a:spcBef>
              <a:spcAft>
                <a:spcPts val="0"/>
              </a:spcAft>
              <a:buSzPts val="1200"/>
              <a:buNone/>
              <a:defRPr sz="1200"/>
            </a:lvl2pPr>
            <a:lvl3pPr indent="-228600" lvl="2" marL="1371600" algn="l">
              <a:spcBef>
                <a:spcPts val="200"/>
              </a:spcBef>
              <a:spcAft>
                <a:spcPts val="0"/>
              </a:spcAft>
              <a:buSzPts val="1000"/>
              <a:buNone/>
              <a:defRPr sz="1000"/>
            </a:lvl3pPr>
            <a:lvl4pPr indent="-228600" lvl="3" marL="1828800" algn="l">
              <a:spcBef>
                <a:spcPts val="180"/>
              </a:spcBef>
              <a:spcAft>
                <a:spcPts val="0"/>
              </a:spcAft>
              <a:buSzPts val="900"/>
              <a:buNone/>
              <a:defRPr sz="900"/>
            </a:lvl4pPr>
            <a:lvl5pPr indent="-228600" lvl="4" marL="2286000" algn="l">
              <a:spcBef>
                <a:spcPts val="180"/>
              </a:spcBef>
              <a:spcAft>
                <a:spcPts val="0"/>
              </a:spcAft>
              <a:buSzPts val="900"/>
              <a:buNone/>
              <a:defRPr sz="900"/>
            </a:lvl5pPr>
            <a:lvl6pPr indent="-228600" lvl="5" marL="2743200" algn="l">
              <a:spcBef>
                <a:spcPts val="180"/>
              </a:spcBef>
              <a:spcAft>
                <a:spcPts val="0"/>
              </a:spcAft>
              <a:buSzPts val="900"/>
              <a:buNone/>
              <a:defRPr sz="900"/>
            </a:lvl6pPr>
            <a:lvl7pPr indent="-228600" lvl="6" marL="3200400" algn="l">
              <a:spcBef>
                <a:spcPts val="180"/>
              </a:spcBef>
              <a:spcAft>
                <a:spcPts val="0"/>
              </a:spcAft>
              <a:buSzPts val="900"/>
              <a:buNone/>
              <a:defRPr sz="900"/>
            </a:lvl7pPr>
            <a:lvl8pPr indent="-228600" lvl="7" marL="3657600" algn="l">
              <a:spcBef>
                <a:spcPts val="180"/>
              </a:spcBef>
              <a:spcAft>
                <a:spcPts val="0"/>
              </a:spcAft>
              <a:buSzPts val="900"/>
              <a:buNone/>
              <a:defRPr sz="900"/>
            </a:lvl8pPr>
            <a:lvl9pPr indent="-228600" lvl="8" marL="4114800" algn="l">
              <a:spcBef>
                <a:spcPts val="180"/>
              </a:spcBef>
              <a:spcAft>
                <a:spcPts val="0"/>
              </a:spcAft>
              <a:buSzPts val="900"/>
              <a:buNone/>
              <a:defRPr sz="900"/>
            </a:lvl9pPr>
          </a:lstStyle>
          <a:p/>
        </p:txBody>
      </p:sp>
      <p:sp>
        <p:nvSpPr>
          <p:cNvPr id="71" name="Google Shape;71;p10"/>
          <p:cNvSpPr txBox="1"/>
          <p:nvPr>
            <p:ph idx="10" type="dt"/>
          </p:nvPr>
        </p:nvSpPr>
        <p:spPr>
          <a:xfrm rot="-5400000">
            <a:off x="7551351" y="1645920"/>
            <a:ext cx="2438399" cy="36576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0"/>
          <p:cNvSpPr/>
          <p:nvPr>
            <p:ph idx="12" type="sldNum"/>
          </p:nvPr>
        </p:nvSpPr>
        <p:spPr>
          <a:xfrm>
            <a:off x="8531788" y="5648960"/>
            <a:ext cx="548640" cy="396240"/>
          </a:xfrm>
          <a:prstGeom prst="bracketPair">
            <a:avLst/>
          </a:prstGeom>
          <a:noFill/>
          <a:ln cap="flat" cmpd="sng" w="19050">
            <a:solidFill>
              <a:srgbClr val="FFFFFF"/>
            </a:solidFill>
            <a:prstDash val="solid"/>
            <a:round/>
            <a:headEnd len="sm" w="sm" type="none"/>
            <a:tailEnd len="sm" w="sm" type="none"/>
          </a:ln>
        </p:spPr>
        <p:txBody>
          <a:bodyPr anchorCtr="0" anchor="ctr" bIns="0" lIns="0" spcFirstLastPara="1" rIns="0" wrap="square" tIns="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73" name="Google Shape;73;p10"/>
          <p:cNvSpPr txBox="1"/>
          <p:nvPr>
            <p:ph idx="11" type="ftr"/>
          </p:nvPr>
        </p:nvSpPr>
        <p:spPr>
          <a:xfrm rot="-5400000">
            <a:off x="7586910" y="4048760"/>
            <a:ext cx="2367281" cy="36576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chemeClr val="lt1"/>
            </a:gs>
            <a:gs pos="75000">
              <a:schemeClr val="lt1"/>
            </a:gs>
            <a:gs pos="100000">
              <a:srgbClr val="D8D8D8"/>
            </a:gs>
          </a:gsLst>
          <a:path path="circle">
            <a:fillToRect b="50%" l="50%" r="50%" t="50%"/>
          </a:path>
          <a:tileRect/>
        </a:gra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457200" y="274638"/>
            <a:ext cx="7620000" cy="114300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Clr>
                <a:schemeClr val="dk2"/>
              </a:buClr>
              <a:buSzPts val="4600"/>
              <a:buFont typeface="Cambria"/>
              <a:buNone/>
              <a:defRPr b="0" i="0" sz="4600" u="none" cap="none" strike="noStrike">
                <a:solidFill>
                  <a:schemeClr val="dk2"/>
                </a:solidFill>
                <a:latin typeface="Cambria"/>
                <a:ea typeface="Cambria"/>
                <a:cs typeface="Cambria"/>
                <a:sym typeface="Cambr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457200" y="1600200"/>
            <a:ext cx="7620000" cy="4800600"/>
          </a:xfrm>
          <a:prstGeom prst="rect">
            <a:avLst/>
          </a:prstGeom>
          <a:noFill/>
          <a:ln>
            <a:noFill/>
          </a:ln>
        </p:spPr>
        <p:txBody>
          <a:bodyPr anchorCtr="0" anchor="t" bIns="45700" lIns="91425" spcFirstLastPara="1" rIns="91425" wrap="square" tIns="45700">
            <a:noAutofit/>
          </a:bodyPr>
          <a:lstStyle>
            <a:lvl1pPr indent="-368300" lvl="0" marL="457200" marR="0" rtl="0" algn="l">
              <a:spcBef>
                <a:spcPts val="440"/>
              </a:spcBef>
              <a:spcAft>
                <a:spcPts val="0"/>
              </a:spcAft>
              <a:buClr>
                <a:schemeClr val="accent1"/>
              </a:buClr>
              <a:buSzPts val="2200"/>
              <a:buFont typeface="Arial"/>
              <a:buChar char="•"/>
              <a:defRPr b="0" i="0" sz="2200" u="none" cap="none" strike="noStrike">
                <a:solidFill>
                  <a:schemeClr val="dk1"/>
                </a:solidFill>
                <a:latin typeface="Calibri"/>
                <a:ea typeface="Calibri"/>
                <a:cs typeface="Calibri"/>
                <a:sym typeface="Calibri"/>
              </a:defRPr>
            </a:lvl1pPr>
            <a:lvl2pPr indent="-355600" lvl="1" marL="914400" marR="0" rtl="0" algn="l">
              <a:spcBef>
                <a:spcPts val="400"/>
              </a:spcBef>
              <a:spcAft>
                <a:spcPts val="0"/>
              </a:spcAft>
              <a:buClr>
                <a:schemeClr val="accent2"/>
              </a:buClr>
              <a:buSzPts val="2000"/>
              <a:buFont typeface="Arial"/>
              <a:buChar char="•"/>
              <a:defRPr b="0" i="0" sz="2000" u="none" cap="none" strike="noStrike">
                <a:solidFill>
                  <a:schemeClr val="dk1"/>
                </a:solidFill>
                <a:latin typeface="Calibri"/>
                <a:ea typeface="Calibri"/>
                <a:cs typeface="Calibri"/>
                <a:sym typeface="Calibri"/>
              </a:defRPr>
            </a:lvl2pPr>
            <a:lvl3pPr indent="-342900" lvl="2" marL="1371600" marR="0" rtl="0" algn="l">
              <a:spcBef>
                <a:spcPts val="360"/>
              </a:spcBef>
              <a:spcAft>
                <a:spcPts val="0"/>
              </a:spcAft>
              <a:buClr>
                <a:schemeClr val="accent3"/>
              </a:buClr>
              <a:buSzPts val="1800"/>
              <a:buFont typeface="Arial"/>
              <a:buChar char="•"/>
              <a:defRPr b="0" i="0" sz="1800" u="none" cap="none" strike="noStrike">
                <a:solidFill>
                  <a:schemeClr val="dk1"/>
                </a:solidFill>
                <a:latin typeface="Calibri"/>
                <a:ea typeface="Calibri"/>
                <a:cs typeface="Calibri"/>
                <a:sym typeface="Calibri"/>
              </a:defRPr>
            </a:lvl3pPr>
            <a:lvl4pPr indent="-330200" lvl="3" marL="1828800" marR="0" rtl="0" algn="l">
              <a:spcBef>
                <a:spcPts val="320"/>
              </a:spcBef>
              <a:spcAft>
                <a:spcPts val="0"/>
              </a:spcAft>
              <a:buClr>
                <a:schemeClr val="accent4"/>
              </a:buClr>
              <a:buSzPts val="1600"/>
              <a:buFont typeface="Arial"/>
              <a:buChar char="•"/>
              <a:defRPr b="0" i="0" sz="1600" u="none" cap="none" strike="noStrike">
                <a:solidFill>
                  <a:schemeClr val="dk1"/>
                </a:solidFill>
                <a:latin typeface="Calibri"/>
                <a:ea typeface="Calibri"/>
                <a:cs typeface="Calibri"/>
                <a:sym typeface="Calibri"/>
              </a:defRPr>
            </a:lvl4pPr>
            <a:lvl5pPr indent="-317500" lvl="4" marL="2286000" marR="0" rtl="0" algn="l">
              <a:spcBef>
                <a:spcPts val="280"/>
              </a:spcBef>
              <a:spcAft>
                <a:spcPts val="0"/>
              </a:spcAft>
              <a:buClr>
                <a:schemeClr val="accent5"/>
              </a:buClr>
              <a:buSzPts val="1400"/>
              <a:buFont typeface="Arial"/>
              <a:buChar char="•"/>
              <a:defRPr b="0" i="0" sz="1400" u="none" cap="none" strike="noStrike">
                <a:solidFill>
                  <a:schemeClr val="dk1"/>
                </a:solidFill>
                <a:latin typeface="Calibri"/>
                <a:ea typeface="Calibri"/>
                <a:cs typeface="Calibri"/>
                <a:sym typeface="Calibri"/>
              </a:defRPr>
            </a:lvl5pPr>
            <a:lvl6pPr indent="-317500" lvl="5" marL="2743200" marR="0" rtl="0" algn="l">
              <a:spcBef>
                <a:spcPts val="280"/>
              </a:spcBef>
              <a:spcAft>
                <a:spcPts val="0"/>
              </a:spcAft>
              <a:buClr>
                <a:schemeClr val="accent1"/>
              </a:buClr>
              <a:buSzPts val="1400"/>
              <a:buFont typeface="Arial"/>
              <a:buChar char="•"/>
              <a:defRPr b="0" i="0" sz="1400" u="none" cap="none" strike="noStrike">
                <a:solidFill>
                  <a:schemeClr val="dk1"/>
                </a:solidFill>
                <a:latin typeface="Calibri"/>
                <a:ea typeface="Calibri"/>
                <a:cs typeface="Calibri"/>
                <a:sym typeface="Calibri"/>
              </a:defRPr>
            </a:lvl6pPr>
            <a:lvl7pPr indent="-317500" lvl="6" marL="3200400" marR="0" rtl="0" algn="l">
              <a:spcBef>
                <a:spcPts val="280"/>
              </a:spcBef>
              <a:spcAft>
                <a:spcPts val="0"/>
              </a:spcAft>
              <a:buClr>
                <a:schemeClr val="accent2"/>
              </a:buClr>
              <a:buSzPts val="1400"/>
              <a:buFont typeface="Arial"/>
              <a:buChar char="•"/>
              <a:defRPr b="0" i="0" sz="1400" u="none" cap="none" strike="noStrike">
                <a:solidFill>
                  <a:schemeClr val="dk1"/>
                </a:solidFill>
                <a:latin typeface="Calibri"/>
                <a:ea typeface="Calibri"/>
                <a:cs typeface="Calibri"/>
                <a:sym typeface="Calibri"/>
              </a:defRPr>
            </a:lvl7pPr>
            <a:lvl8pPr indent="-317500" lvl="7" marL="3657600" marR="0" rtl="0" algn="l">
              <a:spcBef>
                <a:spcPts val="280"/>
              </a:spcBef>
              <a:spcAft>
                <a:spcPts val="0"/>
              </a:spcAft>
              <a:buClr>
                <a:schemeClr val="accent3"/>
              </a:buClr>
              <a:buSzPts val="1400"/>
              <a:buFont typeface="Arial"/>
              <a:buChar char="•"/>
              <a:defRPr b="0" i="0" sz="1400" u="none" cap="none" strike="noStrike">
                <a:solidFill>
                  <a:schemeClr val="dk1"/>
                </a:solidFill>
                <a:latin typeface="Calibri"/>
                <a:ea typeface="Calibri"/>
                <a:cs typeface="Calibri"/>
                <a:sym typeface="Calibri"/>
              </a:defRPr>
            </a:lvl8pPr>
            <a:lvl9pPr indent="-317500" lvl="8" marL="4114800" marR="0" rtl="0" algn="l">
              <a:spcBef>
                <a:spcPts val="280"/>
              </a:spcBef>
              <a:spcAft>
                <a:spcPts val="0"/>
              </a:spcAft>
              <a:buClr>
                <a:schemeClr val="accent4"/>
              </a:buClr>
              <a:buSzPts val="1400"/>
              <a:buFont typeface="Arial"/>
              <a:buChar char="•"/>
              <a:defRPr b="0" i="0" sz="1400" u="none" cap="none" strike="noStrike">
                <a:solidFill>
                  <a:schemeClr val="dk1"/>
                </a:solidFill>
                <a:latin typeface="Calibri"/>
                <a:ea typeface="Calibri"/>
                <a:cs typeface="Calibri"/>
                <a:sym typeface="Calibri"/>
              </a:defRPr>
            </a:lvl9pPr>
          </a:lstStyle>
          <a:p/>
        </p:txBody>
      </p:sp>
      <p:sp>
        <p:nvSpPr>
          <p:cNvPr id="12" name="Google Shape;12;p1"/>
          <p:cNvSpPr/>
          <p:nvPr/>
        </p:nvSpPr>
        <p:spPr>
          <a:xfrm>
            <a:off x="8458200" y="0"/>
            <a:ext cx="685800" cy="6858000"/>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 name="Google Shape;13;p1"/>
          <p:cNvSpPr/>
          <p:nvPr/>
        </p:nvSpPr>
        <p:spPr>
          <a:xfrm>
            <a:off x="8458200" y="5486400"/>
            <a:ext cx="685800" cy="6858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4" name="Google Shape;14;p1"/>
          <p:cNvSpPr/>
          <p:nvPr>
            <p:ph idx="12" type="sldNum"/>
          </p:nvPr>
        </p:nvSpPr>
        <p:spPr>
          <a:xfrm>
            <a:off x="8531788" y="5648960"/>
            <a:ext cx="548640" cy="396240"/>
          </a:xfrm>
          <a:prstGeom prst="bracketPair">
            <a:avLst/>
          </a:prstGeom>
          <a:noFill/>
          <a:ln cap="flat" cmpd="sng" w="19050">
            <a:solidFill>
              <a:srgbClr val="FFFFFF"/>
            </a:solidFill>
            <a:prstDash val="solid"/>
            <a:round/>
            <a:headEnd len="sm" w="sm" type="none"/>
            <a:tailEnd len="sm" w="sm" type="none"/>
          </a:ln>
        </p:spPr>
        <p:txBody>
          <a:bodyPr anchorCtr="0" anchor="ctr" bIns="0" lIns="0" spcFirstLastPara="1" rIns="0" wrap="square" tIns="0">
            <a:noAutofit/>
          </a:bodyPr>
          <a:lstStyle>
            <a:lvl1pPr indent="0" lvl="0" marL="0" marR="0" rtl="0" algn="ctr">
              <a:spcBef>
                <a:spcPts val="0"/>
              </a:spcBef>
              <a:buNone/>
              <a:defRPr b="0" i="0" sz="1800" u="none" cap="none" strike="noStrike">
                <a:solidFill>
                  <a:srgbClr val="FFFFFF"/>
                </a:solidFill>
                <a:latin typeface="Calibri"/>
                <a:ea typeface="Calibri"/>
                <a:cs typeface="Calibri"/>
                <a:sym typeface="Calibri"/>
              </a:defRPr>
            </a:lvl1pPr>
            <a:lvl2pPr indent="0" lvl="1" marL="0" marR="0" rtl="0" algn="ctr">
              <a:spcBef>
                <a:spcPts val="0"/>
              </a:spcBef>
              <a:buNone/>
              <a:defRPr b="0" i="0" sz="1800" u="none" cap="none" strike="noStrike">
                <a:solidFill>
                  <a:srgbClr val="FFFFFF"/>
                </a:solidFill>
                <a:latin typeface="Calibri"/>
                <a:ea typeface="Calibri"/>
                <a:cs typeface="Calibri"/>
                <a:sym typeface="Calibri"/>
              </a:defRPr>
            </a:lvl2pPr>
            <a:lvl3pPr indent="0" lvl="2" marL="0" marR="0" rtl="0" algn="ctr">
              <a:spcBef>
                <a:spcPts val="0"/>
              </a:spcBef>
              <a:buNone/>
              <a:defRPr b="0" i="0" sz="1800" u="none" cap="none" strike="noStrike">
                <a:solidFill>
                  <a:srgbClr val="FFFFFF"/>
                </a:solidFill>
                <a:latin typeface="Calibri"/>
                <a:ea typeface="Calibri"/>
                <a:cs typeface="Calibri"/>
                <a:sym typeface="Calibri"/>
              </a:defRPr>
            </a:lvl3pPr>
            <a:lvl4pPr indent="0" lvl="3" marL="0" marR="0" rtl="0" algn="ctr">
              <a:spcBef>
                <a:spcPts val="0"/>
              </a:spcBef>
              <a:buNone/>
              <a:defRPr b="0" i="0" sz="1800" u="none" cap="none" strike="noStrike">
                <a:solidFill>
                  <a:srgbClr val="FFFFFF"/>
                </a:solidFill>
                <a:latin typeface="Calibri"/>
                <a:ea typeface="Calibri"/>
                <a:cs typeface="Calibri"/>
                <a:sym typeface="Calibri"/>
              </a:defRPr>
            </a:lvl4pPr>
            <a:lvl5pPr indent="0" lvl="4" marL="0" marR="0" rtl="0" algn="ctr">
              <a:spcBef>
                <a:spcPts val="0"/>
              </a:spcBef>
              <a:buNone/>
              <a:defRPr b="0" i="0" sz="1800" u="none" cap="none" strike="noStrike">
                <a:solidFill>
                  <a:srgbClr val="FFFFFF"/>
                </a:solidFill>
                <a:latin typeface="Calibri"/>
                <a:ea typeface="Calibri"/>
                <a:cs typeface="Calibri"/>
                <a:sym typeface="Calibri"/>
              </a:defRPr>
            </a:lvl5pPr>
            <a:lvl6pPr indent="0" lvl="5" marL="0" marR="0" rtl="0" algn="ctr">
              <a:spcBef>
                <a:spcPts val="0"/>
              </a:spcBef>
              <a:buNone/>
              <a:defRPr b="0" i="0" sz="1800" u="none" cap="none" strike="noStrike">
                <a:solidFill>
                  <a:srgbClr val="FFFFFF"/>
                </a:solidFill>
                <a:latin typeface="Calibri"/>
                <a:ea typeface="Calibri"/>
                <a:cs typeface="Calibri"/>
                <a:sym typeface="Calibri"/>
              </a:defRPr>
            </a:lvl6pPr>
            <a:lvl7pPr indent="0" lvl="6" marL="0" marR="0" rtl="0" algn="ctr">
              <a:spcBef>
                <a:spcPts val="0"/>
              </a:spcBef>
              <a:buNone/>
              <a:defRPr b="0" i="0" sz="1800" u="none" cap="none" strike="noStrike">
                <a:solidFill>
                  <a:srgbClr val="FFFFFF"/>
                </a:solidFill>
                <a:latin typeface="Calibri"/>
                <a:ea typeface="Calibri"/>
                <a:cs typeface="Calibri"/>
                <a:sym typeface="Calibri"/>
              </a:defRPr>
            </a:lvl7pPr>
            <a:lvl8pPr indent="0" lvl="7" marL="0" marR="0" rtl="0" algn="ctr">
              <a:spcBef>
                <a:spcPts val="0"/>
              </a:spcBef>
              <a:buNone/>
              <a:defRPr b="0" i="0" sz="1800" u="none" cap="none" strike="noStrike">
                <a:solidFill>
                  <a:srgbClr val="FFFFFF"/>
                </a:solidFill>
                <a:latin typeface="Calibri"/>
                <a:ea typeface="Calibri"/>
                <a:cs typeface="Calibri"/>
                <a:sym typeface="Calibri"/>
              </a:defRPr>
            </a:lvl8pPr>
            <a:lvl9pPr indent="0" lvl="8" marL="0" marR="0" rtl="0" algn="ctr">
              <a:spcBef>
                <a:spcPts val="0"/>
              </a:spcBef>
              <a:buNone/>
              <a:defRPr b="0" i="0" sz="1800" u="none" cap="none" strike="noStrike">
                <a:solidFill>
                  <a:srgbClr val="FFFFFF"/>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en-US"/>
              <a:t>‹#›</a:t>
            </a:fld>
            <a:endParaRPr/>
          </a:p>
        </p:txBody>
      </p:sp>
      <p:sp>
        <p:nvSpPr>
          <p:cNvPr id="15" name="Google Shape;15;p1"/>
          <p:cNvSpPr txBox="1"/>
          <p:nvPr>
            <p:ph idx="11" type="ftr"/>
          </p:nvPr>
        </p:nvSpPr>
        <p:spPr>
          <a:xfrm rot="-5400000">
            <a:off x="7586910" y="4048760"/>
            <a:ext cx="2367281" cy="365760"/>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lt2"/>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6" name="Google Shape;16;p1"/>
          <p:cNvSpPr txBox="1"/>
          <p:nvPr>
            <p:ph idx="10" type="dt"/>
          </p:nvPr>
        </p:nvSpPr>
        <p:spPr>
          <a:xfrm rot="-5400000">
            <a:off x="7551351" y="1645920"/>
            <a:ext cx="2438399" cy="36576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lt2"/>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8.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8.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8.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8.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4.png"/><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image" Target="../media/image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 Id="rId3" Type="http://schemas.openxmlformats.org/officeDocument/2006/relationships/image" Target="../media/image1.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 Id="rId3" Type="http://schemas.openxmlformats.org/officeDocument/2006/relationships/image" Target="../media/image1.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 Id="rId3" Type="http://schemas.openxmlformats.org/officeDocument/2006/relationships/image" Target="../media/image1.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image" Target="../media/image10.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 Id="rId3" Type="http://schemas.openxmlformats.org/officeDocument/2006/relationships/image" Target="../media/image10.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image" Target="../media/image10.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7.png"/><Relationship Id="rId4" Type="http://schemas.openxmlformats.org/officeDocument/2006/relationships/image" Target="../media/image9.png"/><Relationship Id="rId5" Type="http://schemas.openxmlformats.org/officeDocument/2006/relationships/image" Target="../media/image2.png"/><Relationship Id="rId6" Type="http://schemas.openxmlformats.org/officeDocument/2006/relationships/image" Target="../media/image6.gif"/><Relationship Id="rId7" Type="http://schemas.openxmlformats.org/officeDocument/2006/relationships/image" Target="../media/image5.png"/><Relationship Id="rId8" Type="http://schemas.openxmlformats.org/officeDocument/2006/relationships/image" Target="../media/image3.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 Id="rId3" Type="http://schemas.openxmlformats.org/officeDocument/2006/relationships/image" Target="../media/image1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3"/>
          <p:cNvSpPr txBox="1"/>
          <p:nvPr>
            <p:ph type="ctrTitle"/>
          </p:nvPr>
        </p:nvSpPr>
        <p:spPr>
          <a:xfrm>
            <a:off x="357925" y="1905000"/>
            <a:ext cx="8075100" cy="2594100"/>
          </a:xfrm>
          <a:prstGeom prst="rect">
            <a:avLst/>
          </a:prstGeom>
        </p:spPr>
        <p:txBody>
          <a:bodyPr anchorCtr="0" anchor="b" bIns="45700" lIns="91425" spcFirstLastPara="1" rIns="91425" wrap="square" tIns="45700">
            <a:noAutofit/>
          </a:bodyPr>
          <a:lstStyle/>
          <a:p>
            <a:pPr indent="0" lvl="0" marL="0" rtl="0" algn="l">
              <a:spcBef>
                <a:spcPts val="0"/>
              </a:spcBef>
              <a:spcAft>
                <a:spcPts val="0"/>
              </a:spcAft>
              <a:buNone/>
            </a:pPr>
            <a:r>
              <a:rPr lang="en-US"/>
              <a:t>School Plan for Student Achievement</a:t>
            </a:r>
            <a:endParaRPr/>
          </a:p>
        </p:txBody>
      </p:sp>
      <p:sp>
        <p:nvSpPr>
          <p:cNvPr id="92" name="Google Shape;92;p13"/>
          <p:cNvSpPr txBox="1"/>
          <p:nvPr>
            <p:ph idx="1" type="subTitle"/>
          </p:nvPr>
        </p:nvSpPr>
        <p:spPr>
          <a:xfrm>
            <a:off x="685800" y="4572000"/>
            <a:ext cx="6461700" cy="1066800"/>
          </a:xfrm>
          <a:prstGeom prst="rect">
            <a:avLst/>
          </a:prstGeom>
        </p:spPr>
        <p:txBody>
          <a:bodyPr anchorCtr="0" anchor="t" bIns="45700" lIns="91425" spcFirstLastPara="1" rIns="91425" wrap="square" tIns="45700">
            <a:noAutofit/>
          </a:bodyPr>
          <a:lstStyle/>
          <a:p>
            <a:pPr indent="0" lvl="0" marL="0" rtl="0" algn="l">
              <a:spcBef>
                <a:spcPts val="400"/>
              </a:spcBef>
              <a:spcAft>
                <a:spcPts val="0"/>
              </a:spcAft>
              <a:buNone/>
            </a:pPr>
            <a:r>
              <a:rPr lang="en-US"/>
              <a:t>May 2, 2022</a:t>
            </a:r>
            <a:endParaRPr/>
          </a:p>
          <a:p>
            <a:pPr indent="0" lvl="0" marL="0" rtl="0" algn="l">
              <a:spcBef>
                <a:spcPts val="400"/>
              </a:spcBef>
              <a:spcAft>
                <a:spcPts val="0"/>
              </a:spcAft>
              <a:buNone/>
            </a:pPr>
            <a:r>
              <a:rPr lang="en-US"/>
              <a:t>Board Presentation</a:t>
            </a:r>
            <a:endParaRPr/>
          </a:p>
        </p:txBody>
      </p:sp>
      <p:pic>
        <p:nvPicPr>
          <p:cNvPr id="93" name="Google Shape;93;p13"/>
          <p:cNvPicPr preferRelativeResize="0"/>
          <p:nvPr/>
        </p:nvPicPr>
        <p:blipFill rotWithShape="1">
          <a:blip r:embed="rId3">
            <a:alphaModFix/>
          </a:blip>
          <a:srcRect b="0" l="0" r="0" t="0"/>
          <a:stretch/>
        </p:blipFill>
        <p:spPr>
          <a:xfrm>
            <a:off x="2095500" y="399288"/>
            <a:ext cx="4190621" cy="1877399"/>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22"/>
          <p:cNvSpPr txBox="1"/>
          <p:nvPr>
            <p:ph type="title"/>
          </p:nvPr>
        </p:nvSpPr>
        <p:spPr>
          <a:xfrm>
            <a:off x="457200" y="274638"/>
            <a:ext cx="76200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990033"/>
              </a:buClr>
              <a:buSzPts val="4800"/>
              <a:buFont typeface="Times New Roman"/>
              <a:buNone/>
            </a:pPr>
            <a:br>
              <a:rPr b="1" lang="en-US" sz="4800">
                <a:solidFill>
                  <a:srgbClr val="990033"/>
                </a:solidFill>
                <a:latin typeface="Times New Roman"/>
                <a:ea typeface="Times New Roman"/>
                <a:cs typeface="Times New Roman"/>
                <a:sym typeface="Times New Roman"/>
              </a:rPr>
            </a:br>
            <a:r>
              <a:rPr b="1" lang="en-US" sz="2800">
                <a:solidFill>
                  <a:srgbClr val="990033"/>
                </a:solidFill>
                <a:latin typeface="Times New Roman"/>
                <a:ea typeface="Times New Roman"/>
                <a:cs typeface="Times New Roman"/>
                <a:sym typeface="Times New Roman"/>
              </a:rPr>
              <a:t>Jordan</a:t>
            </a:r>
            <a:r>
              <a:rPr b="1" lang="en-US" sz="4800">
                <a:solidFill>
                  <a:srgbClr val="990033"/>
                </a:solidFill>
                <a:latin typeface="Times New Roman"/>
                <a:ea typeface="Times New Roman"/>
                <a:cs typeface="Times New Roman"/>
                <a:sym typeface="Times New Roman"/>
              </a:rPr>
              <a:t> </a:t>
            </a:r>
            <a:r>
              <a:rPr b="1" lang="en-US" sz="2800">
                <a:solidFill>
                  <a:srgbClr val="990033"/>
                </a:solidFill>
                <a:latin typeface="Times New Roman"/>
                <a:ea typeface="Times New Roman"/>
                <a:cs typeface="Times New Roman"/>
                <a:sym typeface="Times New Roman"/>
              </a:rPr>
              <a:t>Elementary</a:t>
            </a:r>
            <a:r>
              <a:rPr b="1" lang="en-US" sz="4800">
                <a:solidFill>
                  <a:srgbClr val="990033"/>
                </a:solidFill>
                <a:latin typeface="Times New Roman"/>
                <a:ea typeface="Times New Roman"/>
                <a:cs typeface="Times New Roman"/>
                <a:sym typeface="Times New Roman"/>
              </a:rPr>
              <a:t> </a:t>
            </a:r>
            <a:r>
              <a:rPr b="1" lang="en-US" sz="2800">
                <a:solidFill>
                  <a:srgbClr val="990033"/>
                </a:solidFill>
                <a:latin typeface="Times New Roman"/>
                <a:ea typeface="Times New Roman"/>
                <a:cs typeface="Times New Roman"/>
                <a:sym typeface="Times New Roman"/>
              </a:rPr>
              <a:t>School</a:t>
            </a:r>
            <a:br>
              <a:rPr b="1" lang="en-US" sz="4800">
                <a:solidFill>
                  <a:srgbClr val="990033"/>
                </a:solidFill>
                <a:latin typeface="Times New Roman"/>
                <a:ea typeface="Times New Roman"/>
                <a:cs typeface="Times New Roman"/>
                <a:sym typeface="Times New Roman"/>
              </a:rPr>
            </a:br>
            <a:endParaRPr/>
          </a:p>
        </p:txBody>
      </p:sp>
      <p:sp>
        <p:nvSpPr>
          <p:cNvPr id="177" name="Google Shape;177;p22"/>
          <p:cNvSpPr txBox="1"/>
          <p:nvPr>
            <p:ph idx="1" type="body"/>
          </p:nvPr>
        </p:nvSpPr>
        <p:spPr>
          <a:xfrm>
            <a:off x="457200" y="1600200"/>
            <a:ext cx="7620000" cy="4800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sz="1800" u="sng">
                <a:solidFill>
                  <a:srgbClr val="990033"/>
                </a:solidFill>
                <a:latin typeface="Times New Roman"/>
                <a:ea typeface="Times New Roman"/>
                <a:cs typeface="Times New Roman"/>
                <a:sym typeface="Times New Roman"/>
              </a:rPr>
              <a:t>School Goal 2: Academic Excellence in Language Arts and Math</a:t>
            </a:r>
            <a:r>
              <a:rPr b="1" lang="en-US" sz="1800">
                <a:solidFill>
                  <a:srgbClr val="990033"/>
                </a:solidFill>
                <a:latin typeface="Times New Roman"/>
                <a:ea typeface="Times New Roman"/>
                <a:cs typeface="Times New Roman"/>
                <a:sym typeface="Times New Roman"/>
              </a:rPr>
              <a:t>  </a:t>
            </a:r>
            <a:endParaRPr b="1" sz="1800">
              <a:solidFill>
                <a:srgbClr val="000000"/>
              </a:solidFill>
              <a:latin typeface="Times New Roman"/>
              <a:ea typeface="Times New Roman"/>
              <a:cs typeface="Times New Roman"/>
              <a:sym typeface="Times New Roman"/>
            </a:endParaRPr>
          </a:p>
          <a:p>
            <a:pPr indent="0" lvl="0" marL="0" rtl="0" algn="l">
              <a:spcBef>
                <a:spcPts val="0"/>
              </a:spcBef>
              <a:spcAft>
                <a:spcPts val="0"/>
              </a:spcAft>
              <a:buNone/>
            </a:pPr>
            <a:r>
              <a:rPr b="1" lang="en-US" sz="1600">
                <a:solidFill>
                  <a:srgbClr val="990033"/>
                </a:solidFill>
                <a:latin typeface="Times New Roman"/>
                <a:ea typeface="Times New Roman"/>
                <a:cs typeface="Times New Roman"/>
                <a:sym typeface="Times New Roman"/>
              </a:rPr>
              <a:t>Annual Measurable Outcome: Students in grades K through six will demonstrate an improvement in their reading comprehension and vocabulary skills.</a:t>
            </a:r>
            <a:endParaRPr b="1" sz="1600">
              <a:solidFill>
                <a:srgbClr val="990033"/>
              </a:solidFill>
              <a:latin typeface="Times New Roman"/>
              <a:ea typeface="Times New Roman"/>
              <a:cs typeface="Times New Roman"/>
              <a:sym typeface="Times New Roman"/>
            </a:endParaRPr>
          </a:p>
          <a:p>
            <a:pPr indent="0" lvl="1" marL="457200" rtl="0" algn="l">
              <a:spcBef>
                <a:spcPts val="0"/>
              </a:spcBef>
              <a:spcAft>
                <a:spcPts val="0"/>
              </a:spcAft>
              <a:buClr>
                <a:srgbClr val="000000"/>
              </a:buClr>
              <a:buFont typeface="Arial"/>
              <a:buNone/>
            </a:pPr>
            <a:r>
              <a:t/>
            </a:r>
            <a:endParaRPr b="1" sz="1400">
              <a:solidFill>
                <a:srgbClr val="990033"/>
              </a:solidFill>
              <a:latin typeface="Times New Roman"/>
              <a:ea typeface="Times New Roman"/>
              <a:cs typeface="Times New Roman"/>
              <a:sym typeface="Times New Roman"/>
            </a:endParaRPr>
          </a:p>
          <a:p>
            <a:pPr indent="-317500" lvl="0" marL="1828800" rtl="0" algn="l">
              <a:spcBef>
                <a:spcPts val="0"/>
              </a:spcBef>
              <a:spcAft>
                <a:spcPts val="0"/>
              </a:spcAft>
              <a:buClr>
                <a:srgbClr val="0000FF"/>
              </a:buClr>
              <a:buSzPts val="1400"/>
              <a:buFont typeface="Times New Roman"/>
              <a:buChar char="●"/>
            </a:pPr>
            <a:r>
              <a:rPr b="1" lang="en-US" sz="1400" u="sng">
                <a:solidFill>
                  <a:srgbClr val="0000FF"/>
                </a:solidFill>
                <a:latin typeface="Times New Roman"/>
                <a:ea typeface="Times New Roman"/>
                <a:cs typeface="Times New Roman"/>
                <a:sym typeface="Times New Roman"/>
              </a:rPr>
              <a:t>Annual Measurable Outcomes:</a:t>
            </a:r>
            <a:endParaRPr b="1" sz="1400" u="sng">
              <a:solidFill>
                <a:srgbClr val="0000FF"/>
              </a:solidFill>
              <a:latin typeface="Times New Roman"/>
              <a:ea typeface="Times New Roman"/>
              <a:cs typeface="Times New Roman"/>
              <a:sym typeface="Times New Roman"/>
            </a:endParaRPr>
          </a:p>
          <a:p>
            <a:pPr indent="-317500" lvl="1" marL="2286000" rtl="0" algn="l">
              <a:spcBef>
                <a:spcPts val="0"/>
              </a:spcBef>
              <a:spcAft>
                <a:spcPts val="0"/>
              </a:spcAft>
              <a:buClr>
                <a:srgbClr val="0000FF"/>
              </a:buClr>
              <a:buSzPts val="1400"/>
              <a:buFont typeface="Times New Roman"/>
              <a:buChar char="○"/>
            </a:pPr>
            <a:r>
              <a:rPr i="1" lang="en-US" sz="1400">
                <a:solidFill>
                  <a:srgbClr val="0000FF"/>
                </a:solidFill>
                <a:latin typeface="Times New Roman"/>
                <a:ea typeface="Times New Roman"/>
                <a:cs typeface="Times New Roman"/>
                <a:sym typeface="Times New Roman"/>
              </a:rPr>
              <a:t>Spring 2023 i-Ready data - 69% of student at grade level</a:t>
            </a:r>
            <a:endParaRPr i="1" sz="1400">
              <a:solidFill>
                <a:srgbClr val="0000FF"/>
              </a:solidFill>
              <a:latin typeface="Times New Roman"/>
              <a:ea typeface="Times New Roman"/>
              <a:cs typeface="Times New Roman"/>
              <a:sym typeface="Times New Roman"/>
            </a:endParaRPr>
          </a:p>
          <a:p>
            <a:pPr indent="-317500" lvl="2" marL="2743200" rtl="0" algn="l">
              <a:spcBef>
                <a:spcPts val="0"/>
              </a:spcBef>
              <a:spcAft>
                <a:spcPts val="0"/>
              </a:spcAft>
              <a:buClr>
                <a:srgbClr val="0000FF"/>
              </a:buClr>
              <a:buSzPts val="1400"/>
              <a:buFont typeface="Times New Roman"/>
              <a:buChar char="■"/>
            </a:pPr>
            <a:r>
              <a:rPr i="1" lang="en-US" sz="1400">
                <a:solidFill>
                  <a:srgbClr val="0000FF"/>
                </a:solidFill>
                <a:latin typeface="Times New Roman"/>
                <a:ea typeface="Times New Roman"/>
                <a:cs typeface="Times New Roman"/>
                <a:sym typeface="Times New Roman"/>
              </a:rPr>
              <a:t>Baseline - 44% of students are at grade level (Winter 2022)</a:t>
            </a:r>
            <a:endParaRPr i="1" sz="1400">
              <a:solidFill>
                <a:srgbClr val="0000FF"/>
              </a:solidFill>
              <a:latin typeface="Times New Roman"/>
              <a:ea typeface="Times New Roman"/>
              <a:cs typeface="Times New Roman"/>
              <a:sym typeface="Times New Roman"/>
            </a:endParaRPr>
          </a:p>
          <a:p>
            <a:pPr indent="-317500" lvl="1" marL="2286000" rtl="0" algn="l">
              <a:spcBef>
                <a:spcPts val="0"/>
              </a:spcBef>
              <a:spcAft>
                <a:spcPts val="0"/>
              </a:spcAft>
              <a:buClr>
                <a:srgbClr val="0000FF"/>
              </a:buClr>
              <a:buSzPts val="1400"/>
              <a:buFont typeface="Times New Roman"/>
              <a:buChar char="○"/>
            </a:pPr>
            <a:r>
              <a:rPr i="1" lang="en-US" sz="1400">
                <a:solidFill>
                  <a:srgbClr val="0000FF"/>
                </a:solidFill>
                <a:latin typeface="Times New Roman"/>
                <a:ea typeface="Times New Roman"/>
                <a:cs typeface="Times New Roman"/>
                <a:sym typeface="Times New Roman"/>
              </a:rPr>
              <a:t>Spring 2023 CAASPP data - Standard Not Met % will decrease by 5%</a:t>
            </a:r>
            <a:endParaRPr i="1" sz="1400">
              <a:solidFill>
                <a:srgbClr val="0000FF"/>
              </a:solidFill>
              <a:latin typeface="Times New Roman"/>
              <a:ea typeface="Times New Roman"/>
              <a:cs typeface="Times New Roman"/>
              <a:sym typeface="Times New Roman"/>
            </a:endParaRPr>
          </a:p>
          <a:p>
            <a:pPr indent="-317500" lvl="2" marL="2743200" rtl="0" algn="l">
              <a:spcBef>
                <a:spcPts val="0"/>
              </a:spcBef>
              <a:spcAft>
                <a:spcPts val="0"/>
              </a:spcAft>
              <a:buClr>
                <a:srgbClr val="0000FF"/>
              </a:buClr>
              <a:buSzPts val="1400"/>
              <a:buFont typeface="Times New Roman"/>
              <a:buChar char="■"/>
            </a:pPr>
            <a:r>
              <a:rPr i="1" lang="en-US" sz="1400">
                <a:solidFill>
                  <a:srgbClr val="0000FF"/>
                </a:solidFill>
                <a:latin typeface="Times New Roman"/>
                <a:ea typeface="Times New Roman"/>
                <a:cs typeface="Times New Roman"/>
                <a:sym typeface="Times New Roman"/>
              </a:rPr>
              <a:t>Baseline-20.63 %  of students scored Standard Not Met (2019) </a:t>
            </a:r>
            <a:endParaRPr i="1" sz="1400">
              <a:solidFill>
                <a:srgbClr val="0000FF"/>
              </a:solidFill>
              <a:latin typeface="Times New Roman"/>
              <a:ea typeface="Times New Roman"/>
              <a:cs typeface="Times New Roman"/>
              <a:sym typeface="Times New Roman"/>
            </a:endParaRPr>
          </a:p>
          <a:p>
            <a:pPr indent="-317500" lvl="1" marL="2286000" rtl="0" algn="l">
              <a:spcBef>
                <a:spcPts val="0"/>
              </a:spcBef>
              <a:spcAft>
                <a:spcPts val="0"/>
              </a:spcAft>
              <a:buClr>
                <a:srgbClr val="0000FF"/>
              </a:buClr>
              <a:buSzPts val="1400"/>
              <a:buFont typeface="Times New Roman"/>
              <a:buChar char="○"/>
            </a:pPr>
            <a:r>
              <a:rPr i="1" lang="en-US" sz="1400">
                <a:solidFill>
                  <a:srgbClr val="0000FF"/>
                </a:solidFill>
                <a:latin typeface="Times New Roman"/>
                <a:ea typeface="Times New Roman"/>
                <a:cs typeface="Times New Roman"/>
                <a:sym typeface="Times New Roman"/>
              </a:rPr>
              <a:t>2023 California School Dashboard - Green or Blue</a:t>
            </a:r>
            <a:endParaRPr i="1" sz="1400">
              <a:solidFill>
                <a:srgbClr val="0000FF"/>
              </a:solidFill>
              <a:latin typeface="Times New Roman"/>
              <a:ea typeface="Times New Roman"/>
              <a:cs typeface="Times New Roman"/>
              <a:sym typeface="Times New Roman"/>
            </a:endParaRPr>
          </a:p>
          <a:p>
            <a:pPr indent="-317500" lvl="2" marL="2743200" rtl="0" algn="l">
              <a:spcBef>
                <a:spcPts val="0"/>
              </a:spcBef>
              <a:spcAft>
                <a:spcPts val="0"/>
              </a:spcAft>
              <a:buClr>
                <a:srgbClr val="0000FF"/>
              </a:buClr>
              <a:buSzPts val="1400"/>
              <a:buFont typeface="Times New Roman"/>
              <a:buChar char="■"/>
            </a:pPr>
            <a:r>
              <a:rPr i="1" lang="en-US" sz="1400">
                <a:solidFill>
                  <a:srgbClr val="0000FF"/>
                </a:solidFill>
                <a:latin typeface="Times New Roman"/>
                <a:ea typeface="Times New Roman"/>
                <a:cs typeface="Times New Roman"/>
                <a:sym typeface="Times New Roman"/>
              </a:rPr>
              <a:t>Baseline - Green (2019)</a:t>
            </a:r>
            <a:endParaRPr b="1" sz="1400">
              <a:solidFill>
                <a:srgbClr val="990033"/>
              </a:solidFill>
              <a:latin typeface="Times New Roman"/>
              <a:ea typeface="Times New Roman"/>
              <a:cs typeface="Times New Roman"/>
              <a:sym typeface="Times New Roman"/>
            </a:endParaRPr>
          </a:p>
          <a:p>
            <a:pPr indent="0" lvl="0" marL="0" rtl="0" algn="l">
              <a:spcBef>
                <a:spcPts val="0"/>
              </a:spcBef>
              <a:spcAft>
                <a:spcPts val="0"/>
              </a:spcAft>
              <a:buNone/>
            </a:pPr>
            <a:r>
              <a:t/>
            </a:r>
            <a:endParaRPr b="1" sz="1400">
              <a:solidFill>
                <a:srgbClr val="990033"/>
              </a:solidFill>
              <a:latin typeface="Times New Roman"/>
              <a:ea typeface="Times New Roman"/>
              <a:cs typeface="Times New Roman"/>
              <a:sym typeface="Times New Roman"/>
            </a:endParaRPr>
          </a:p>
          <a:p>
            <a:pPr indent="0" lvl="0" marL="0" rtl="0" algn="l">
              <a:spcBef>
                <a:spcPts val="0"/>
              </a:spcBef>
              <a:spcAft>
                <a:spcPts val="0"/>
              </a:spcAft>
              <a:buNone/>
            </a:pPr>
            <a:r>
              <a:t/>
            </a:r>
            <a:endParaRPr b="1" sz="1400">
              <a:solidFill>
                <a:srgbClr val="990033"/>
              </a:solidFill>
              <a:latin typeface="Times New Roman"/>
              <a:ea typeface="Times New Roman"/>
              <a:cs typeface="Times New Roman"/>
              <a:sym typeface="Times New Roman"/>
            </a:endParaRPr>
          </a:p>
          <a:p>
            <a:pPr indent="0" lvl="0" marL="0" rtl="0" algn="l">
              <a:spcBef>
                <a:spcPts val="0"/>
              </a:spcBef>
              <a:spcAft>
                <a:spcPts val="0"/>
              </a:spcAft>
              <a:buClr>
                <a:srgbClr val="000000"/>
              </a:buClr>
              <a:buFont typeface="Arial"/>
              <a:buNone/>
            </a:pPr>
            <a:r>
              <a:rPr b="1" lang="en-US" sz="1600" u="sng">
                <a:solidFill>
                  <a:srgbClr val="FF0000"/>
                </a:solidFill>
                <a:latin typeface="Times New Roman"/>
                <a:ea typeface="Times New Roman"/>
                <a:cs typeface="Times New Roman"/>
                <a:sym typeface="Times New Roman"/>
              </a:rPr>
              <a:t>District Strategic Goal:</a:t>
            </a:r>
            <a:r>
              <a:rPr b="1" lang="en-US" sz="1600">
                <a:solidFill>
                  <a:srgbClr val="FF0000"/>
                </a:solidFill>
                <a:latin typeface="Times New Roman"/>
                <a:ea typeface="Times New Roman"/>
                <a:cs typeface="Times New Roman"/>
                <a:sym typeface="Times New Roman"/>
              </a:rPr>
              <a:t> </a:t>
            </a:r>
            <a:endParaRPr b="1" sz="1600">
              <a:solidFill>
                <a:srgbClr val="FF0000"/>
              </a:solidFill>
              <a:latin typeface="Times New Roman"/>
              <a:ea typeface="Times New Roman"/>
              <a:cs typeface="Times New Roman"/>
              <a:sym typeface="Times New Roman"/>
            </a:endParaRPr>
          </a:p>
          <a:p>
            <a:pPr indent="0" lvl="0" marL="0" rtl="0" algn="l">
              <a:spcBef>
                <a:spcPts val="0"/>
              </a:spcBef>
              <a:spcAft>
                <a:spcPts val="0"/>
              </a:spcAft>
              <a:buClr>
                <a:srgbClr val="000000"/>
              </a:buClr>
              <a:buFont typeface="Arial"/>
              <a:buNone/>
            </a:pPr>
            <a:r>
              <a:rPr b="1" i="1" lang="en-US" sz="1500">
                <a:solidFill>
                  <a:srgbClr val="FF0000"/>
                </a:solidFill>
                <a:latin typeface="Times New Roman"/>
                <a:ea typeface="Times New Roman"/>
                <a:cs typeface="Times New Roman"/>
                <a:sym typeface="Times New Roman"/>
              </a:rPr>
              <a:t>ACADEMIC EXCELLENCE - LEARNING FOR ALL STUDENTS Vision: Every student experiences educational success at the highest levels of achievement. We believe that each student has a unique ability to learn in an environment that is enriched with a challenging curriculum, where learning is modeled and expectations are both known and high. We expect all students to demonstrate continued and improved academic achievement, through Collaboration, Communication, Critical thinking, and Creativity, to be college and career ready, and to become lifelong learners.</a:t>
            </a:r>
            <a:r>
              <a:rPr b="1" i="1" lang="en-US" sz="1500">
                <a:solidFill>
                  <a:srgbClr val="990033"/>
                </a:solidFill>
                <a:latin typeface="Times New Roman"/>
                <a:ea typeface="Times New Roman"/>
                <a:cs typeface="Times New Roman"/>
                <a:sym typeface="Times New Roman"/>
              </a:rPr>
              <a:t> </a:t>
            </a:r>
            <a:endParaRPr b="1" sz="1400">
              <a:solidFill>
                <a:srgbClr val="FF0000"/>
              </a:solidFill>
              <a:latin typeface="Times New Roman"/>
              <a:ea typeface="Times New Roman"/>
              <a:cs typeface="Times New Roman"/>
              <a:sym typeface="Times New Roman"/>
            </a:endParaRPr>
          </a:p>
          <a:p>
            <a:pPr indent="0" lvl="0" marL="0" rtl="0" algn="l">
              <a:spcBef>
                <a:spcPts val="0"/>
              </a:spcBef>
              <a:spcAft>
                <a:spcPts val="0"/>
              </a:spcAft>
              <a:buNone/>
            </a:pPr>
            <a:r>
              <a:t/>
            </a:r>
            <a:endParaRPr b="1" sz="1400">
              <a:solidFill>
                <a:srgbClr val="990033"/>
              </a:solidFill>
              <a:latin typeface="Times New Roman"/>
              <a:ea typeface="Times New Roman"/>
              <a:cs typeface="Times New Roman"/>
              <a:sym typeface="Times New Roman"/>
            </a:endParaRPr>
          </a:p>
          <a:p>
            <a:pPr indent="0" lvl="0" marL="0" rtl="0" algn="l">
              <a:spcBef>
                <a:spcPts val="0"/>
              </a:spcBef>
              <a:spcAft>
                <a:spcPts val="0"/>
              </a:spcAft>
              <a:buNone/>
            </a:pPr>
            <a:r>
              <a:t/>
            </a:r>
            <a:endParaRPr b="1" sz="1400">
              <a:solidFill>
                <a:srgbClr val="990033"/>
              </a:solidFill>
              <a:latin typeface="Times New Roman"/>
              <a:ea typeface="Times New Roman"/>
              <a:cs typeface="Times New Roman"/>
              <a:sym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pic>
        <p:nvPicPr>
          <p:cNvPr id="184" name="Google Shape;184;p23"/>
          <p:cNvPicPr preferRelativeResize="0"/>
          <p:nvPr/>
        </p:nvPicPr>
        <p:blipFill rotWithShape="1">
          <a:blip r:embed="rId3">
            <a:alphaModFix/>
          </a:blip>
          <a:srcRect b="0" l="0" r="0" t="0"/>
          <a:stretch/>
        </p:blipFill>
        <p:spPr>
          <a:xfrm>
            <a:off x="8534400" y="5562600"/>
            <a:ext cx="518117" cy="579072"/>
          </a:xfrm>
          <a:prstGeom prst="rect">
            <a:avLst/>
          </a:prstGeom>
          <a:noFill/>
          <a:ln>
            <a:noFill/>
          </a:ln>
        </p:spPr>
      </p:pic>
      <p:sp>
        <p:nvSpPr>
          <p:cNvPr id="185" name="Google Shape;185;p23"/>
          <p:cNvSpPr/>
          <p:nvPr/>
        </p:nvSpPr>
        <p:spPr>
          <a:xfrm>
            <a:off x="304800" y="914400"/>
            <a:ext cx="7772400" cy="3906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rgbClr val="000000"/>
              </a:buClr>
              <a:buFont typeface="Arial"/>
              <a:buNone/>
            </a:pPr>
            <a:r>
              <a:rPr b="1" lang="en-US" sz="1800" u="sng">
                <a:solidFill>
                  <a:srgbClr val="990033"/>
                </a:solidFill>
                <a:latin typeface="Times New Roman"/>
                <a:ea typeface="Times New Roman"/>
                <a:cs typeface="Times New Roman"/>
                <a:sym typeface="Times New Roman"/>
              </a:rPr>
              <a:t>School Goal 3: Climate and Culture</a:t>
            </a:r>
            <a:endParaRPr b="1" u="sng">
              <a:solidFill>
                <a:srgbClr val="990033"/>
              </a:solidFill>
              <a:latin typeface="Times New Roman"/>
              <a:ea typeface="Times New Roman"/>
              <a:cs typeface="Times New Roman"/>
              <a:sym typeface="Times New Roman"/>
            </a:endParaRPr>
          </a:p>
          <a:p>
            <a:pPr indent="0" lvl="1" marL="0" rtl="0" algn="l">
              <a:spcBef>
                <a:spcPts val="0"/>
              </a:spcBef>
              <a:spcAft>
                <a:spcPts val="0"/>
              </a:spcAft>
              <a:buNone/>
            </a:pPr>
            <a:r>
              <a:rPr b="1" lang="en-US" sz="1600">
                <a:solidFill>
                  <a:srgbClr val="990033"/>
                </a:solidFill>
                <a:latin typeface="Times New Roman"/>
                <a:ea typeface="Times New Roman"/>
                <a:cs typeface="Times New Roman"/>
                <a:sym typeface="Times New Roman"/>
              </a:rPr>
              <a:t>Annual Measurable Outcome:</a:t>
            </a:r>
            <a:r>
              <a:rPr b="1" lang="en-US" sz="1600">
                <a:latin typeface="Times New Roman"/>
                <a:ea typeface="Times New Roman"/>
                <a:cs typeface="Times New Roman"/>
                <a:sym typeface="Times New Roman"/>
              </a:rPr>
              <a:t>  </a:t>
            </a:r>
            <a:r>
              <a:rPr b="1" lang="en-US" sz="1600">
                <a:solidFill>
                  <a:srgbClr val="990033"/>
                </a:solidFill>
                <a:latin typeface="Times New Roman"/>
                <a:ea typeface="Times New Roman"/>
                <a:cs typeface="Times New Roman"/>
                <a:sym typeface="Times New Roman"/>
              </a:rPr>
              <a:t>All stakeholders at Jordan will engage in supporting a positive and safe school culture in which students can be engaged and active participants in their learning.</a:t>
            </a:r>
            <a:endParaRPr b="1" sz="1600">
              <a:solidFill>
                <a:srgbClr val="990033"/>
              </a:solidFill>
              <a:latin typeface="Times New Roman"/>
              <a:ea typeface="Times New Roman"/>
              <a:cs typeface="Times New Roman"/>
              <a:sym typeface="Times New Roman"/>
            </a:endParaRPr>
          </a:p>
          <a:p>
            <a:pPr indent="-317500" lvl="0" marL="914400" rtl="0" algn="l">
              <a:spcBef>
                <a:spcPts val="0"/>
              </a:spcBef>
              <a:spcAft>
                <a:spcPts val="0"/>
              </a:spcAft>
              <a:buClr>
                <a:srgbClr val="0000FF"/>
              </a:buClr>
              <a:buSzPts val="1400"/>
              <a:buFont typeface="Times New Roman"/>
              <a:buChar char="●"/>
            </a:pPr>
            <a:r>
              <a:rPr b="1" lang="en-US" u="sng">
                <a:solidFill>
                  <a:srgbClr val="0000FF"/>
                </a:solidFill>
                <a:latin typeface="Times New Roman"/>
                <a:ea typeface="Times New Roman"/>
                <a:cs typeface="Times New Roman"/>
                <a:sym typeface="Times New Roman"/>
              </a:rPr>
              <a:t>Annual Measurable Outcomes:</a:t>
            </a:r>
            <a:endParaRPr b="1" u="sng">
              <a:solidFill>
                <a:srgbClr val="0000FF"/>
              </a:solidFill>
              <a:latin typeface="Times New Roman"/>
              <a:ea typeface="Times New Roman"/>
              <a:cs typeface="Times New Roman"/>
              <a:sym typeface="Times New Roman"/>
            </a:endParaRPr>
          </a:p>
          <a:p>
            <a:pPr indent="-317500" lvl="1" marL="1371600" rtl="0" algn="l">
              <a:spcBef>
                <a:spcPts val="0"/>
              </a:spcBef>
              <a:spcAft>
                <a:spcPts val="0"/>
              </a:spcAft>
              <a:buClr>
                <a:srgbClr val="0000FF"/>
              </a:buClr>
              <a:buSzPts val="1400"/>
              <a:buFont typeface="Times New Roman"/>
              <a:buChar char="○"/>
            </a:pPr>
            <a:r>
              <a:rPr i="1" lang="en-US">
                <a:solidFill>
                  <a:srgbClr val="0000FF"/>
                </a:solidFill>
                <a:latin typeface="Times New Roman"/>
                <a:ea typeface="Times New Roman"/>
                <a:cs typeface="Times New Roman"/>
                <a:sym typeface="Times New Roman"/>
              </a:rPr>
              <a:t>California School Dashboard Rating in Chronic Absentiesm- Green or Blue</a:t>
            </a:r>
            <a:endParaRPr i="1">
              <a:solidFill>
                <a:srgbClr val="0000FF"/>
              </a:solidFill>
              <a:latin typeface="Times New Roman"/>
              <a:ea typeface="Times New Roman"/>
              <a:cs typeface="Times New Roman"/>
              <a:sym typeface="Times New Roman"/>
            </a:endParaRPr>
          </a:p>
          <a:p>
            <a:pPr indent="-317500" lvl="2" marL="1828800" rtl="0" algn="l">
              <a:spcBef>
                <a:spcPts val="0"/>
              </a:spcBef>
              <a:spcAft>
                <a:spcPts val="0"/>
              </a:spcAft>
              <a:buClr>
                <a:srgbClr val="0000FF"/>
              </a:buClr>
              <a:buSzPts val="1400"/>
              <a:buFont typeface="Times New Roman"/>
              <a:buChar char="■"/>
            </a:pPr>
            <a:r>
              <a:rPr i="1" lang="en-US">
                <a:solidFill>
                  <a:srgbClr val="0000FF"/>
                </a:solidFill>
                <a:latin typeface="Times New Roman"/>
                <a:ea typeface="Times New Roman"/>
                <a:cs typeface="Times New Roman"/>
                <a:sym typeface="Times New Roman"/>
              </a:rPr>
              <a:t>Baseline - Yellow</a:t>
            </a:r>
            <a:endParaRPr i="1">
              <a:solidFill>
                <a:srgbClr val="0000FF"/>
              </a:solidFill>
              <a:latin typeface="Times New Roman"/>
              <a:ea typeface="Times New Roman"/>
              <a:cs typeface="Times New Roman"/>
              <a:sym typeface="Times New Roman"/>
            </a:endParaRPr>
          </a:p>
          <a:p>
            <a:pPr indent="-317500" lvl="1" marL="1371600" rtl="0" algn="l">
              <a:spcBef>
                <a:spcPts val="0"/>
              </a:spcBef>
              <a:spcAft>
                <a:spcPts val="0"/>
              </a:spcAft>
              <a:buClr>
                <a:srgbClr val="0000FF"/>
              </a:buClr>
              <a:buSzPts val="1400"/>
              <a:buFont typeface="Times New Roman"/>
              <a:buChar char="○"/>
            </a:pPr>
            <a:r>
              <a:rPr i="1" lang="en-US">
                <a:solidFill>
                  <a:srgbClr val="0000FF"/>
                </a:solidFill>
                <a:latin typeface="Times New Roman"/>
                <a:ea typeface="Times New Roman"/>
                <a:cs typeface="Times New Roman"/>
                <a:sym typeface="Times New Roman"/>
              </a:rPr>
              <a:t>District End of Year Attendance Data - 7%</a:t>
            </a:r>
            <a:endParaRPr i="1">
              <a:solidFill>
                <a:srgbClr val="0000FF"/>
              </a:solidFill>
              <a:latin typeface="Times New Roman"/>
              <a:ea typeface="Times New Roman"/>
              <a:cs typeface="Times New Roman"/>
              <a:sym typeface="Times New Roman"/>
            </a:endParaRPr>
          </a:p>
          <a:p>
            <a:pPr indent="-317500" lvl="2" marL="1828800" rtl="0" algn="l">
              <a:spcBef>
                <a:spcPts val="0"/>
              </a:spcBef>
              <a:spcAft>
                <a:spcPts val="0"/>
              </a:spcAft>
              <a:buClr>
                <a:srgbClr val="0000FF"/>
              </a:buClr>
              <a:buSzPts val="1400"/>
              <a:buFont typeface="Times New Roman"/>
              <a:buChar char="■"/>
            </a:pPr>
            <a:r>
              <a:rPr i="1" lang="en-US">
                <a:solidFill>
                  <a:srgbClr val="0000FF"/>
                </a:solidFill>
                <a:latin typeface="Times New Roman"/>
                <a:ea typeface="Times New Roman"/>
                <a:cs typeface="Times New Roman"/>
                <a:sym typeface="Times New Roman"/>
              </a:rPr>
              <a:t>Baseline - 13% of students are chronically absent (April 2022)</a:t>
            </a:r>
            <a:endParaRPr i="1">
              <a:solidFill>
                <a:srgbClr val="0000FF"/>
              </a:solidFill>
              <a:latin typeface="Times New Roman"/>
              <a:ea typeface="Times New Roman"/>
              <a:cs typeface="Times New Roman"/>
              <a:sym typeface="Times New Roman"/>
            </a:endParaRPr>
          </a:p>
          <a:p>
            <a:pPr indent="-317500" lvl="1" marL="1371600" rtl="0" algn="l">
              <a:spcBef>
                <a:spcPts val="0"/>
              </a:spcBef>
              <a:spcAft>
                <a:spcPts val="0"/>
              </a:spcAft>
              <a:buClr>
                <a:srgbClr val="0000FF"/>
              </a:buClr>
              <a:buSzPts val="1400"/>
              <a:buFont typeface="Times New Roman"/>
              <a:buChar char="○"/>
            </a:pPr>
            <a:r>
              <a:rPr i="1" lang="en-US">
                <a:solidFill>
                  <a:srgbClr val="0000FF"/>
                </a:solidFill>
                <a:latin typeface="Times New Roman"/>
                <a:ea typeface="Times New Roman"/>
                <a:cs typeface="Times New Roman"/>
                <a:sym typeface="Times New Roman"/>
              </a:rPr>
              <a:t>2023 LCAP Parent Survey - 100% of respondents</a:t>
            </a:r>
            <a:endParaRPr i="1">
              <a:solidFill>
                <a:srgbClr val="0000FF"/>
              </a:solidFill>
              <a:latin typeface="Times New Roman"/>
              <a:ea typeface="Times New Roman"/>
              <a:cs typeface="Times New Roman"/>
              <a:sym typeface="Times New Roman"/>
            </a:endParaRPr>
          </a:p>
          <a:p>
            <a:pPr indent="-317500" lvl="2" marL="1828800" rtl="0" algn="l">
              <a:spcBef>
                <a:spcPts val="0"/>
              </a:spcBef>
              <a:spcAft>
                <a:spcPts val="0"/>
              </a:spcAft>
              <a:buClr>
                <a:srgbClr val="0000FF"/>
              </a:buClr>
              <a:buSzPts val="1400"/>
              <a:buFont typeface="Times New Roman"/>
              <a:buChar char="■"/>
            </a:pPr>
            <a:r>
              <a:rPr i="1" lang="en-US">
                <a:solidFill>
                  <a:srgbClr val="0000FF"/>
                </a:solidFill>
                <a:latin typeface="Times New Roman"/>
                <a:ea typeface="Times New Roman"/>
                <a:cs typeface="Times New Roman"/>
                <a:sym typeface="Times New Roman"/>
              </a:rPr>
              <a:t>Baseline - 89.6% of respondents report their child is happy to come to schoo</a:t>
            </a:r>
            <a:endParaRPr b="1">
              <a:latin typeface="Times New Roman"/>
              <a:ea typeface="Times New Roman"/>
              <a:cs typeface="Times New Roman"/>
              <a:sym typeface="Times New Roman"/>
            </a:endParaRPr>
          </a:p>
          <a:p>
            <a:pPr indent="0" lvl="1" marL="0" rtl="0" algn="l">
              <a:spcBef>
                <a:spcPts val="0"/>
              </a:spcBef>
              <a:spcAft>
                <a:spcPts val="0"/>
              </a:spcAft>
              <a:buNone/>
            </a:pPr>
            <a:r>
              <a:rPr b="1" lang="en-US" sz="1600" u="sng">
                <a:solidFill>
                  <a:srgbClr val="FF0000"/>
                </a:solidFill>
                <a:latin typeface="Times New Roman"/>
                <a:ea typeface="Times New Roman"/>
                <a:cs typeface="Times New Roman"/>
                <a:sym typeface="Times New Roman"/>
              </a:rPr>
              <a:t>District Strategic Goal: </a:t>
            </a:r>
            <a:endParaRPr sz="1600" u="sng">
              <a:solidFill>
                <a:srgbClr val="FF0000"/>
              </a:solidFill>
              <a:latin typeface="Times New Roman"/>
              <a:ea typeface="Times New Roman"/>
              <a:cs typeface="Times New Roman"/>
              <a:sym typeface="Times New Roman"/>
            </a:endParaRPr>
          </a:p>
          <a:p>
            <a:pPr indent="0" lvl="1" marL="0" rtl="0" algn="l">
              <a:spcBef>
                <a:spcPts val="0"/>
              </a:spcBef>
              <a:spcAft>
                <a:spcPts val="0"/>
              </a:spcAft>
              <a:buNone/>
            </a:pPr>
            <a:r>
              <a:rPr i="1" lang="en-US">
                <a:solidFill>
                  <a:srgbClr val="FF0000"/>
                </a:solidFill>
                <a:latin typeface="Times New Roman"/>
                <a:ea typeface="Times New Roman"/>
                <a:cs typeface="Times New Roman"/>
                <a:sym typeface="Times New Roman"/>
              </a:rPr>
              <a:t>SAFE, ORDERLY, POSITIVE, RESPECTFUL LEARNING ENVIRONMENTS Vision: All campuses provide an aesthetic, orderly environment that is organized to ensure learning. We believe in a collaborative spirit of place where all feel safe, welcomed, valued, and respected. We foster a culture that promotes the emotional health, safety, well-being and involvement of students, staff, family and community.</a:t>
            </a:r>
            <a:r>
              <a:rPr i="1" lang="en-US" sz="1600">
                <a:solidFill>
                  <a:srgbClr val="FF0000"/>
                </a:solidFill>
              </a:rPr>
              <a:t> </a:t>
            </a:r>
            <a:endParaRPr b="1" i="1">
              <a:solidFill>
                <a:srgbClr val="FF0000"/>
              </a:solidFill>
              <a:latin typeface="Times New Roman"/>
              <a:ea typeface="Times New Roman"/>
              <a:cs typeface="Times New Roman"/>
              <a:sym typeface="Times New Roman"/>
            </a:endParaRPr>
          </a:p>
          <a:p>
            <a:pPr indent="0" lvl="0" marL="342900" rtl="0" algn="l">
              <a:spcBef>
                <a:spcPts val="0"/>
              </a:spcBef>
              <a:spcAft>
                <a:spcPts val="0"/>
              </a:spcAft>
              <a:buNone/>
            </a:pPr>
            <a:r>
              <a:t/>
            </a:r>
            <a:endParaRPr b="1">
              <a:solidFill>
                <a:srgbClr val="990033"/>
              </a:solidFill>
              <a:latin typeface="Times New Roman"/>
              <a:ea typeface="Times New Roman"/>
              <a:cs typeface="Times New Roman"/>
              <a:sym typeface="Times New Roman"/>
            </a:endParaRPr>
          </a:p>
          <a:p>
            <a:pPr indent="0" lvl="1" marL="457200" rtl="0" algn="l">
              <a:spcBef>
                <a:spcPts val="0"/>
              </a:spcBef>
              <a:spcAft>
                <a:spcPts val="0"/>
              </a:spcAft>
              <a:buNone/>
            </a:pPr>
            <a:r>
              <a:t/>
            </a:r>
            <a:endParaRPr b="1">
              <a:solidFill>
                <a:srgbClr val="990033"/>
              </a:solidFill>
              <a:latin typeface="Times New Roman"/>
              <a:ea typeface="Times New Roman"/>
              <a:cs typeface="Times New Roman"/>
              <a:sym typeface="Times New Roman"/>
            </a:endParaRPr>
          </a:p>
        </p:txBody>
      </p:sp>
      <p:sp>
        <p:nvSpPr>
          <p:cNvPr id="186" name="Google Shape;186;p23"/>
          <p:cNvSpPr txBox="1"/>
          <p:nvPr/>
        </p:nvSpPr>
        <p:spPr>
          <a:xfrm>
            <a:off x="914400" y="228600"/>
            <a:ext cx="6858000" cy="52322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2800">
                <a:solidFill>
                  <a:srgbClr val="990033"/>
                </a:solidFill>
                <a:latin typeface="Times New Roman"/>
                <a:ea typeface="Times New Roman"/>
                <a:cs typeface="Times New Roman"/>
                <a:sym typeface="Times New Roman"/>
              </a:rPr>
              <a:t>Jordan Elementary School</a:t>
            </a:r>
            <a:endParaRPr sz="2800">
              <a:solidFill>
                <a:schemeClr val="dk1"/>
              </a:solidFill>
              <a:latin typeface="Times New Roman"/>
              <a:ea typeface="Times New Roman"/>
              <a:cs typeface="Times New Roman"/>
              <a:sym typeface="Times New Roman"/>
            </a:endParaRPr>
          </a:p>
        </p:txBody>
      </p:sp>
      <p:sp>
        <p:nvSpPr>
          <p:cNvPr id="187" name="Google Shape;187;p23"/>
          <p:cNvSpPr/>
          <p:nvPr/>
        </p:nvSpPr>
        <p:spPr>
          <a:xfrm>
            <a:off x="4453217" y="3244334"/>
            <a:ext cx="237566"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pic>
        <p:nvPicPr>
          <p:cNvPr id="194" name="Google Shape;194;p24"/>
          <p:cNvPicPr preferRelativeResize="0"/>
          <p:nvPr/>
        </p:nvPicPr>
        <p:blipFill rotWithShape="1">
          <a:blip r:embed="rId3">
            <a:alphaModFix/>
          </a:blip>
          <a:srcRect b="0" l="0" r="0" t="0"/>
          <a:stretch/>
        </p:blipFill>
        <p:spPr>
          <a:xfrm>
            <a:off x="8534400" y="5562600"/>
            <a:ext cx="518117" cy="579072"/>
          </a:xfrm>
          <a:prstGeom prst="rect">
            <a:avLst/>
          </a:prstGeom>
          <a:noFill/>
          <a:ln>
            <a:noFill/>
          </a:ln>
        </p:spPr>
      </p:pic>
      <p:sp>
        <p:nvSpPr>
          <p:cNvPr id="195" name="Google Shape;195;p24"/>
          <p:cNvSpPr/>
          <p:nvPr/>
        </p:nvSpPr>
        <p:spPr>
          <a:xfrm>
            <a:off x="304800" y="914400"/>
            <a:ext cx="7772400" cy="3906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rgbClr val="000000"/>
              </a:buClr>
              <a:buFont typeface="Arial"/>
              <a:buNone/>
            </a:pPr>
            <a:r>
              <a:rPr b="1" lang="en-US" sz="1800" u="sng">
                <a:solidFill>
                  <a:srgbClr val="990033"/>
                </a:solidFill>
                <a:latin typeface="Times New Roman"/>
                <a:ea typeface="Times New Roman"/>
                <a:cs typeface="Times New Roman"/>
                <a:sym typeface="Times New Roman"/>
              </a:rPr>
              <a:t>School Goal 4: Climate and Culture</a:t>
            </a:r>
            <a:endParaRPr b="1" sz="1800" u="sng">
              <a:solidFill>
                <a:srgbClr val="990033"/>
              </a:solidFill>
              <a:latin typeface="Times New Roman"/>
              <a:ea typeface="Times New Roman"/>
              <a:cs typeface="Times New Roman"/>
              <a:sym typeface="Times New Roman"/>
            </a:endParaRPr>
          </a:p>
          <a:p>
            <a:pPr indent="0" lvl="0" marL="0" rtl="0" algn="l">
              <a:spcBef>
                <a:spcPts val="0"/>
              </a:spcBef>
              <a:spcAft>
                <a:spcPts val="0"/>
              </a:spcAft>
              <a:buClr>
                <a:srgbClr val="000000"/>
              </a:buClr>
              <a:buFont typeface="Arial"/>
              <a:buNone/>
            </a:pPr>
            <a:r>
              <a:rPr b="1" lang="en-US" sz="1800">
                <a:solidFill>
                  <a:srgbClr val="990033"/>
                </a:solidFill>
                <a:latin typeface="Times New Roman"/>
                <a:ea typeface="Times New Roman"/>
                <a:cs typeface="Times New Roman"/>
                <a:sym typeface="Times New Roman"/>
              </a:rPr>
              <a:t>Jordan staff will increase opportunities for parents/families to actively partner with school staff in support of students' learning.</a:t>
            </a:r>
            <a:endParaRPr b="1" sz="1800">
              <a:solidFill>
                <a:srgbClr val="990033"/>
              </a:solidFill>
              <a:latin typeface="Times New Roman"/>
              <a:ea typeface="Times New Roman"/>
              <a:cs typeface="Times New Roman"/>
              <a:sym typeface="Times New Roman"/>
            </a:endParaRPr>
          </a:p>
          <a:p>
            <a:pPr indent="-342900" lvl="0" marL="1828800" rtl="0" algn="l">
              <a:spcBef>
                <a:spcPts val="0"/>
              </a:spcBef>
              <a:spcAft>
                <a:spcPts val="0"/>
              </a:spcAft>
              <a:buClr>
                <a:srgbClr val="0000FF"/>
              </a:buClr>
              <a:buSzPts val="1800"/>
              <a:buFont typeface="Times New Roman"/>
              <a:buChar char="●"/>
            </a:pPr>
            <a:r>
              <a:rPr b="1" lang="en-US" u="sng">
                <a:solidFill>
                  <a:srgbClr val="0000FF"/>
                </a:solidFill>
                <a:latin typeface="Times New Roman"/>
                <a:ea typeface="Times New Roman"/>
                <a:cs typeface="Times New Roman"/>
                <a:sym typeface="Times New Roman"/>
              </a:rPr>
              <a:t>Annual Measurable Outcomes:</a:t>
            </a:r>
            <a:endParaRPr b="1" u="sng">
              <a:solidFill>
                <a:srgbClr val="0000FF"/>
              </a:solidFill>
              <a:latin typeface="Times New Roman"/>
              <a:ea typeface="Times New Roman"/>
              <a:cs typeface="Times New Roman"/>
              <a:sym typeface="Times New Roman"/>
            </a:endParaRPr>
          </a:p>
          <a:p>
            <a:pPr indent="-317500" lvl="1" marL="2286000" rtl="0" algn="l">
              <a:spcBef>
                <a:spcPts val="0"/>
              </a:spcBef>
              <a:spcAft>
                <a:spcPts val="0"/>
              </a:spcAft>
              <a:buClr>
                <a:srgbClr val="0000FF"/>
              </a:buClr>
              <a:buSzPts val="1400"/>
              <a:buFont typeface="Times New Roman"/>
              <a:buChar char="○"/>
            </a:pPr>
            <a:r>
              <a:rPr i="1" lang="en-US">
                <a:solidFill>
                  <a:srgbClr val="0000FF"/>
                </a:solidFill>
                <a:latin typeface="Times New Roman"/>
                <a:ea typeface="Times New Roman"/>
                <a:cs typeface="Times New Roman"/>
                <a:sym typeface="Times New Roman"/>
              </a:rPr>
              <a:t>2023 LCAP Parent Survey Data -  100% of respondents </a:t>
            </a:r>
            <a:endParaRPr i="1">
              <a:solidFill>
                <a:srgbClr val="0000FF"/>
              </a:solidFill>
              <a:latin typeface="Times New Roman"/>
              <a:ea typeface="Times New Roman"/>
              <a:cs typeface="Times New Roman"/>
              <a:sym typeface="Times New Roman"/>
            </a:endParaRPr>
          </a:p>
          <a:p>
            <a:pPr indent="-317500" lvl="2" marL="2743200" rtl="0" algn="l">
              <a:spcBef>
                <a:spcPts val="0"/>
              </a:spcBef>
              <a:spcAft>
                <a:spcPts val="0"/>
              </a:spcAft>
              <a:buClr>
                <a:srgbClr val="0000FF"/>
              </a:buClr>
              <a:buSzPts val="1400"/>
              <a:buFont typeface="Times New Roman"/>
              <a:buChar char="■"/>
            </a:pPr>
            <a:r>
              <a:rPr i="1" lang="en-US">
                <a:solidFill>
                  <a:srgbClr val="0000FF"/>
                </a:solidFill>
                <a:latin typeface="Times New Roman"/>
                <a:ea typeface="Times New Roman"/>
                <a:cs typeface="Times New Roman"/>
                <a:sym typeface="Times New Roman"/>
              </a:rPr>
              <a:t>Baseline 92% of respondents know of opportunities</a:t>
            </a:r>
            <a:endParaRPr i="1">
              <a:solidFill>
                <a:srgbClr val="0000FF"/>
              </a:solidFill>
              <a:latin typeface="Times New Roman"/>
              <a:ea typeface="Times New Roman"/>
              <a:cs typeface="Times New Roman"/>
              <a:sym typeface="Times New Roman"/>
            </a:endParaRPr>
          </a:p>
          <a:p>
            <a:pPr indent="0" lvl="0" marL="0" rtl="0" algn="l">
              <a:spcBef>
                <a:spcPts val="0"/>
              </a:spcBef>
              <a:spcAft>
                <a:spcPts val="0"/>
              </a:spcAft>
              <a:buClr>
                <a:srgbClr val="000000"/>
              </a:buClr>
              <a:buFont typeface="Arial"/>
              <a:buNone/>
            </a:pPr>
            <a:r>
              <a:t/>
            </a:r>
            <a:endParaRPr b="1" sz="1800">
              <a:solidFill>
                <a:srgbClr val="990033"/>
              </a:solidFill>
              <a:latin typeface="Times New Roman"/>
              <a:ea typeface="Times New Roman"/>
              <a:cs typeface="Times New Roman"/>
              <a:sym typeface="Times New Roman"/>
            </a:endParaRPr>
          </a:p>
          <a:p>
            <a:pPr indent="0" lvl="0" marL="0" rtl="0" algn="l">
              <a:spcBef>
                <a:spcPts val="0"/>
              </a:spcBef>
              <a:spcAft>
                <a:spcPts val="0"/>
              </a:spcAft>
              <a:buClr>
                <a:srgbClr val="000000"/>
              </a:buClr>
              <a:buFont typeface="Arial"/>
              <a:buNone/>
            </a:pPr>
            <a:r>
              <a:t/>
            </a:r>
            <a:endParaRPr b="1" sz="1800">
              <a:solidFill>
                <a:srgbClr val="990033"/>
              </a:solidFill>
              <a:latin typeface="Times New Roman"/>
              <a:ea typeface="Times New Roman"/>
              <a:cs typeface="Times New Roman"/>
              <a:sym typeface="Times New Roman"/>
            </a:endParaRPr>
          </a:p>
          <a:p>
            <a:pPr indent="0" lvl="0" marL="0" rtl="0" algn="l">
              <a:spcBef>
                <a:spcPts val="0"/>
              </a:spcBef>
              <a:spcAft>
                <a:spcPts val="0"/>
              </a:spcAft>
              <a:buClr>
                <a:srgbClr val="000000"/>
              </a:buClr>
              <a:buFont typeface="Arial"/>
              <a:buNone/>
            </a:pPr>
            <a:r>
              <a:rPr b="1" lang="en-US" sz="1800">
                <a:solidFill>
                  <a:srgbClr val="990033"/>
                </a:solidFill>
                <a:latin typeface="Times New Roman"/>
                <a:ea typeface="Times New Roman"/>
                <a:cs typeface="Times New Roman"/>
                <a:sym typeface="Times New Roman"/>
              </a:rPr>
              <a:t>		</a:t>
            </a:r>
            <a:endParaRPr b="1" sz="1800">
              <a:solidFill>
                <a:srgbClr val="990033"/>
              </a:solidFill>
              <a:latin typeface="Times New Roman"/>
              <a:ea typeface="Times New Roman"/>
              <a:cs typeface="Times New Roman"/>
              <a:sym typeface="Times New Roman"/>
            </a:endParaRPr>
          </a:p>
          <a:p>
            <a:pPr indent="0" lvl="1" marL="0" rtl="0" algn="l">
              <a:spcBef>
                <a:spcPts val="0"/>
              </a:spcBef>
              <a:spcAft>
                <a:spcPts val="0"/>
              </a:spcAft>
              <a:buNone/>
            </a:pPr>
            <a:r>
              <a:rPr b="1" lang="en-US" sz="1600" u="sng">
                <a:solidFill>
                  <a:srgbClr val="FF0000"/>
                </a:solidFill>
                <a:latin typeface="Times New Roman"/>
                <a:ea typeface="Times New Roman"/>
                <a:cs typeface="Times New Roman"/>
                <a:sym typeface="Times New Roman"/>
              </a:rPr>
              <a:t>District Strategic Goal: </a:t>
            </a:r>
            <a:endParaRPr sz="1600" u="sng">
              <a:solidFill>
                <a:srgbClr val="FF0000"/>
              </a:solidFill>
              <a:latin typeface="Times New Roman"/>
              <a:ea typeface="Times New Roman"/>
              <a:cs typeface="Times New Roman"/>
              <a:sym typeface="Times New Roman"/>
            </a:endParaRPr>
          </a:p>
          <a:p>
            <a:pPr indent="0" lvl="1" marL="0" rtl="0" algn="l">
              <a:spcBef>
                <a:spcPts val="0"/>
              </a:spcBef>
              <a:spcAft>
                <a:spcPts val="0"/>
              </a:spcAft>
              <a:buNone/>
            </a:pPr>
            <a:r>
              <a:rPr i="1" lang="en-US">
                <a:solidFill>
                  <a:srgbClr val="FF0000"/>
                </a:solidFill>
                <a:latin typeface="Times New Roman"/>
                <a:ea typeface="Times New Roman"/>
                <a:cs typeface="Times New Roman"/>
                <a:sym typeface="Times New Roman"/>
              </a:rPr>
              <a:t>SAFE, ORDERLY, POSITIVE, RESPECTFUL LEARNING ENVIRONMENTS Vision: All campuses provide an aesthetic, orderly environment that is organized to ensure learning. We believe in a collaborative spirit of place where all feel safe, welcomed, valued, and respected. We foster a culture that promotes the emotional health, safety, well-being and involvement of students, staff, family and community.</a:t>
            </a:r>
            <a:r>
              <a:rPr i="1" lang="en-US" sz="1600">
                <a:solidFill>
                  <a:srgbClr val="FF0000"/>
                </a:solidFill>
              </a:rPr>
              <a:t> </a:t>
            </a:r>
            <a:endParaRPr b="1" i="1">
              <a:solidFill>
                <a:srgbClr val="FF0000"/>
              </a:solidFill>
              <a:latin typeface="Times New Roman"/>
              <a:ea typeface="Times New Roman"/>
              <a:cs typeface="Times New Roman"/>
              <a:sym typeface="Times New Roman"/>
            </a:endParaRPr>
          </a:p>
          <a:p>
            <a:pPr indent="0" lvl="1" marL="0" rtl="0" algn="l">
              <a:spcBef>
                <a:spcPts val="0"/>
              </a:spcBef>
              <a:spcAft>
                <a:spcPts val="0"/>
              </a:spcAft>
              <a:buNone/>
            </a:pPr>
            <a:r>
              <a:t/>
            </a:r>
            <a:endParaRPr b="1">
              <a:solidFill>
                <a:srgbClr val="990033"/>
              </a:solidFill>
              <a:latin typeface="Times New Roman"/>
              <a:ea typeface="Times New Roman"/>
              <a:cs typeface="Times New Roman"/>
              <a:sym typeface="Times New Roman"/>
            </a:endParaRPr>
          </a:p>
        </p:txBody>
      </p:sp>
      <p:sp>
        <p:nvSpPr>
          <p:cNvPr id="196" name="Google Shape;196;p24"/>
          <p:cNvSpPr txBox="1"/>
          <p:nvPr/>
        </p:nvSpPr>
        <p:spPr>
          <a:xfrm>
            <a:off x="914400" y="228600"/>
            <a:ext cx="6858000" cy="5232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2800">
                <a:solidFill>
                  <a:srgbClr val="990033"/>
                </a:solidFill>
                <a:latin typeface="Times New Roman"/>
                <a:ea typeface="Times New Roman"/>
                <a:cs typeface="Times New Roman"/>
                <a:sym typeface="Times New Roman"/>
              </a:rPr>
              <a:t>Jordan Elementary School</a:t>
            </a:r>
            <a:endParaRPr sz="2800">
              <a:solidFill>
                <a:schemeClr val="dk1"/>
              </a:solidFill>
              <a:latin typeface="Times New Roman"/>
              <a:ea typeface="Times New Roman"/>
              <a:cs typeface="Times New Roman"/>
              <a:sym typeface="Times New Roman"/>
            </a:endParaRPr>
          </a:p>
        </p:txBody>
      </p:sp>
      <p:sp>
        <p:nvSpPr>
          <p:cNvPr id="197" name="Google Shape;197;p24"/>
          <p:cNvSpPr/>
          <p:nvPr/>
        </p:nvSpPr>
        <p:spPr>
          <a:xfrm>
            <a:off x="4453217" y="3244334"/>
            <a:ext cx="237600" cy="3693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pic>
        <p:nvPicPr>
          <p:cNvPr id="204" name="Google Shape;204;p25"/>
          <p:cNvPicPr preferRelativeResize="0"/>
          <p:nvPr/>
        </p:nvPicPr>
        <p:blipFill rotWithShape="1">
          <a:blip r:embed="rId3">
            <a:alphaModFix/>
          </a:blip>
          <a:srcRect b="0" l="0" r="0" t="0"/>
          <a:stretch/>
        </p:blipFill>
        <p:spPr>
          <a:xfrm>
            <a:off x="8534400" y="5562600"/>
            <a:ext cx="517245" cy="579366"/>
          </a:xfrm>
          <a:prstGeom prst="rect">
            <a:avLst/>
          </a:prstGeom>
          <a:noFill/>
          <a:ln>
            <a:noFill/>
          </a:ln>
        </p:spPr>
      </p:pic>
      <p:sp>
        <p:nvSpPr>
          <p:cNvPr id="205" name="Google Shape;205;p25"/>
          <p:cNvSpPr/>
          <p:nvPr/>
        </p:nvSpPr>
        <p:spPr>
          <a:xfrm>
            <a:off x="381000" y="800100"/>
            <a:ext cx="7772400" cy="57861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rgbClr val="000000"/>
              </a:buClr>
              <a:buFont typeface="Arial"/>
              <a:buNone/>
            </a:pPr>
            <a:r>
              <a:rPr b="1" lang="en-US" sz="1800">
                <a:solidFill>
                  <a:srgbClr val="990033"/>
                </a:solidFill>
                <a:latin typeface="Times New Roman"/>
                <a:ea typeface="Times New Roman"/>
                <a:cs typeface="Times New Roman"/>
                <a:sym typeface="Times New Roman"/>
              </a:rPr>
              <a:t>School Goal </a:t>
            </a:r>
            <a:r>
              <a:rPr b="1" i="1" lang="en-US" sz="1800">
                <a:solidFill>
                  <a:srgbClr val="990033"/>
                </a:solidFill>
                <a:latin typeface="Times New Roman"/>
                <a:ea typeface="Times New Roman"/>
                <a:cs typeface="Times New Roman"/>
                <a:sym typeface="Times New Roman"/>
              </a:rPr>
              <a:t># 1- School Climate and Culture</a:t>
            </a:r>
            <a:endParaRPr b="1" i="1" sz="1800">
              <a:solidFill>
                <a:srgbClr val="990033"/>
              </a:solidFill>
              <a:latin typeface="Times New Roman"/>
              <a:ea typeface="Times New Roman"/>
              <a:cs typeface="Times New Roman"/>
              <a:sym typeface="Times New Roman"/>
            </a:endParaRPr>
          </a:p>
          <a:p>
            <a:pPr indent="0" lvl="0" marL="0" rtl="0" algn="l">
              <a:spcBef>
                <a:spcPts val="0"/>
              </a:spcBef>
              <a:spcAft>
                <a:spcPts val="0"/>
              </a:spcAft>
              <a:buClr>
                <a:srgbClr val="000000"/>
              </a:buClr>
              <a:buFont typeface="Arial"/>
              <a:buNone/>
            </a:pPr>
            <a:r>
              <a:t/>
            </a:r>
            <a:endParaRPr b="1" i="1" sz="1800">
              <a:solidFill>
                <a:srgbClr val="990033"/>
              </a:solidFill>
              <a:latin typeface="Times New Roman"/>
              <a:ea typeface="Times New Roman"/>
              <a:cs typeface="Times New Roman"/>
              <a:sym typeface="Times New Roman"/>
            </a:endParaRPr>
          </a:p>
          <a:p>
            <a:pPr indent="0" lvl="0" marL="0" rtl="0" algn="l">
              <a:spcBef>
                <a:spcPts val="0"/>
              </a:spcBef>
              <a:spcAft>
                <a:spcPts val="0"/>
              </a:spcAft>
              <a:buClr>
                <a:srgbClr val="000000"/>
              </a:buClr>
              <a:buFont typeface="Arial"/>
              <a:buNone/>
            </a:pPr>
            <a:r>
              <a:rPr b="1" lang="en-US">
                <a:solidFill>
                  <a:srgbClr val="990033"/>
                </a:solidFill>
                <a:latin typeface="Times New Roman"/>
                <a:ea typeface="Times New Roman"/>
                <a:cs typeface="Times New Roman"/>
                <a:sym typeface="Times New Roman"/>
              </a:rPr>
              <a:t>Annual Measurable Outcome #1: </a:t>
            </a:r>
            <a:endParaRPr b="1">
              <a:solidFill>
                <a:srgbClr val="990033"/>
              </a:solidFill>
              <a:latin typeface="Times New Roman"/>
              <a:ea typeface="Times New Roman"/>
              <a:cs typeface="Times New Roman"/>
              <a:sym typeface="Times New Roman"/>
            </a:endParaRPr>
          </a:p>
          <a:p>
            <a:pPr indent="0" lvl="1" marL="457200" rtl="0" algn="l">
              <a:spcBef>
                <a:spcPts val="0"/>
              </a:spcBef>
              <a:spcAft>
                <a:spcPts val="0"/>
              </a:spcAft>
              <a:buClr>
                <a:srgbClr val="000000"/>
              </a:buClr>
              <a:buFont typeface="Arial"/>
              <a:buNone/>
            </a:pPr>
            <a:r>
              <a:rPr b="1" lang="en-US">
                <a:solidFill>
                  <a:srgbClr val="990033"/>
                </a:solidFill>
                <a:latin typeface="Times New Roman"/>
                <a:ea typeface="Times New Roman"/>
                <a:cs typeface="Times New Roman"/>
                <a:sym typeface="Times New Roman"/>
              </a:rPr>
              <a:t>Expected Annual Measurable Outcome: </a:t>
            </a:r>
            <a:r>
              <a:rPr b="1" i="1" lang="en-US">
                <a:solidFill>
                  <a:srgbClr val="990033"/>
                </a:solidFill>
                <a:latin typeface="Times New Roman"/>
                <a:ea typeface="Times New Roman"/>
                <a:cs typeface="Times New Roman"/>
                <a:sym typeface="Times New Roman"/>
              </a:rPr>
              <a:t>By June 2023, Macy Elementary will continue to improve parent and student engagement and support of a positive and supportive school climate, as measured by the annual California School Dashboard, results from the LCAP parent survey, chronic absenteeism rate, and annual suspension data.</a:t>
            </a:r>
            <a:endParaRPr b="1" i="1">
              <a:solidFill>
                <a:srgbClr val="1C4587"/>
              </a:solidFill>
              <a:latin typeface="Times New Roman"/>
              <a:ea typeface="Times New Roman"/>
              <a:cs typeface="Times New Roman"/>
              <a:sym typeface="Times New Roman"/>
            </a:endParaRPr>
          </a:p>
          <a:p>
            <a:pPr indent="0" lvl="1" marL="457200" rtl="0" algn="l">
              <a:spcBef>
                <a:spcPts val="0"/>
              </a:spcBef>
              <a:spcAft>
                <a:spcPts val="0"/>
              </a:spcAft>
              <a:buClr>
                <a:srgbClr val="000000"/>
              </a:buClr>
              <a:buFont typeface="Arial"/>
              <a:buNone/>
            </a:pPr>
            <a:r>
              <a:t/>
            </a:r>
            <a:endParaRPr b="1" i="1">
              <a:solidFill>
                <a:srgbClr val="990033"/>
              </a:solidFill>
              <a:latin typeface="Times New Roman"/>
              <a:ea typeface="Times New Roman"/>
              <a:cs typeface="Times New Roman"/>
              <a:sym typeface="Times New Roman"/>
            </a:endParaRPr>
          </a:p>
          <a:p>
            <a:pPr indent="-317500" lvl="0" marL="457200" rtl="0" algn="l">
              <a:spcBef>
                <a:spcPts val="0"/>
              </a:spcBef>
              <a:spcAft>
                <a:spcPts val="0"/>
              </a:spcAft>
              <a:buClr>
                <a:srgbClr val="1C4587"/>
              </a:buClr>
              <a:buSzPts val="1400"/>
              <a:buFont typeface="Times New Roman"/>
              <a:buChar char="●"/>
            </a:pPr>
            <a:r>
              <a:rPr b="1" i="1" lang="en-US">
                <a:solidFill>
                  <a:srgbClr val="1C4587"/>
                </a:solidFill>
                <a:latin typeface="Times New Roman"/>
                <a:ea typeface="Times New Roman"/>
                <a:cs typeface="Times New Roman"/>
                <a:sym typeface="Times New Roman"/>
              </a:rPr>
              <a:t>Metric/Indicators &amp; Expected Outcomes:</a:t>
            </a:r>
            <a:endParaRPr b="1" i="1">
              <a:solidFill>
                <a:srgbClr val="1C4587"/>
              </a:solidFill>
              <a:latin typeface="Times New Roman"/>
              <a:ea typeface="Times New Roman"/>
              <a:cs typeface="Times New Roman"/>
              <a:sym typeface="Times New Roman"/>
            </a:endParaRPr>
          </a:p>
          <a:p>
            <a:pPr indent="-317500" lvl="1" marL="1371600" rtl="0" algn="l">
              <a:spcBef>
                <a:spcPts val="0"/>
              </a:spcBef>
              <a:spcAft>
                <a:spcPts val="0"/>
              </a:spcAft>
              <a:buClr>
                <a:srgbClr val="1C4587"/>
              </a:buClr>
              <a:buSzPts val="1400"/>
              <a:buFont typeface="Times New Roman"/>
              <a:buChar char="○"/>
            </a:pPr>
            <a:r>
              <a:rPr b="1" i="1" lang="en-US">
                <a:solidFill>
                  <a:srgbClr val="1C4587"/>
                </a:solidFill>
                <a:latin typeface="Times New Roman"/>
                <a:ea typeface="Times New Roman"/>
                <a:cs typeface="Times New Roman"/>
                <a:sym typeface="Times New Roman"/>
              </a:rPr>
              <a:t>California School Dashboard Rating for Chronic Absenteeism- Green or Blue</a:t>
            </a:r>
            <a:endParaRPr b="1" i="1">
              <a:solidFill>
                <a:srgbClr val="1C4587"/>
              </a:solidFill>
              <a:latin typeface="Times New Roman"/>
              <a:ea typeface="Times New Roman"/>
              <a:cs typeface="Times New Roman"/>
              <a:sym typeface="Times New Roman"/>
            </a:endParaRPr>
          </a:p>
          <a:p>
            <a:pPr indent="-317500" lvl="1" marL="1371600" rtl="0" algn="l">
              <a:spcBef>
                <a:spcPts val="0"/>
              </a:spcBef>
              <a:spcAft>
                <a:spcPts val="0"/>
              </a:spcAft>
              <a:buClr>
                <a:srgbClr val="1C4587"/>
              </a:buClr>
              <a:buSzPts val="1400"/>
              <a:buFont typeface="Times New Roman"/>
              <a:buChar char="○"/>
            </a:pPr>
            <a:r>
              <a:rPr b="1" i="1" lang="en-US">
                <a:solidFill>
                  <a:srgbClr val="1C4587"/>
                </a:solidFill>
                <a:latin typeface="Times New Roman"/>
                <a:ea typeface="Times New Roman"/>
                <a:cs typeface="Times New Roman"/>
                <a:sym typeface="Times New Roman"/>
              </a:rPr>
              <a:t>Local Attendance records-98% or above</a:t>
            </a:r>
            <a:endParaRPr b="1" i="1">
              <a:solidFill>
                <a:srgbClr val="1C4587"/>
              </a:solidFill>
              <a:latin typeface="Times New Roman"/>
              <a:ea typeface="Times New Roman"/>
              <a:cs typeface="Times New Roman"/>
              <a:sym typeface="Times New Roman"/>
            </a:endParaRPr>
          </a:p>
          <a:p>
            <a:pPr indent="-317500" lvl="1" marL="1371600" rtl="0" algn="l">
              <a:spcBef>
                <a:spcPts val="0"/>
              </a:spcBef>
              <a:spcAft>
                <a:spcPts val="0"/>
              </a:spcAft>
              <a:buClr>
                <a:srgbClr val="1C4587"/>
              </a:buClr>
              <a:buSzPts val="1400"/>
              <a:buFont typeface="Times New Roman"/>
              <a:buChar char="○"/>
            </a:pPr>
            <a:r>
              <a:rPr b="1" i="1" lang="en-US">
                <a:solidFill>
                  <a:srgbClr val="1C4587"/>
                </a:solidFill>
                <a:latin typeface="Times New Roman"/>
                <a:ea typeface="Times New Roman"/>
                <a:cs typeface="Times New Roman"/>
                <a:sym typeface="Times New Roman"/>
              </a:rPr>
              <a:t>LCAP Survey- Student Happiness Attending School- 95% or higher</a:t>
            </a:r>
            <a:endParaRPr b="1" i="1">
              <a:solidFill>
                <a:srgbClr val="1C4587"/>
              </a:solidFill>
              <a:latin typeface="Times New Roman"/>
              <a:ea typeface="Times New Roman"/>
              <a:cs typeface="Times New Roman"/>
              <a:sym typeface="Times New Roman"/>
            </a:endParaRPr>
          </a:p>
          <a:p>
            <a:pPr indent="-317500" lvl="1" marL="1371600" rtl="0" algn="l">
              <a:spcBef>
                <a:spcPts val="0"/>
              </a:spcBef>
              <a:spcAft>
                <a:spcPts val="0"/>
              </a:spcAft>
              <a:buClr>
                <a:srgbClr val="1C4587"/>
              </a:buClr>
              <a:buSzPts val="1400"/>
              <a:buFont typeface="Times New Roman"/>
              <a:buChar char="○"/>
            </a:pPr>
            <a:r>
              <a:rPr b="1" i="1" lang="en-US">
                <a:solidFill>
                  <a:srgbClr val="1C4587"/>
                </a:solidFill>
                <a:latin typeface="Times New Roman"/>
                <a:ea typeface="Times New Roman"/>
                <a:cs typeface="Times New Roman"/>
                <a:sym typeface="Times New Roman"/>
              </a:rPr>
              <a:t>LCAP Survey-Students Feel Welcome at School-95% or higher</a:t>
            </a:r>
            <a:endParaRPr b="1" i="1">
              <a:solidFill>
                <a:srgbClr val="1C4587"/>
              </a:solidFill>
              <a:latin typeface="Times New Roman"/>
              <a:ea typeface="Times New Roman"/>
              <a:cs typeface="Times New Roman"/>
              <a:sym typeface="Times New Roman"/>
            </a:endParaRPr>
          </a:p>
          <a:p>
            <a:pPr indent="-317500" lvl="1" marL="1371600" rtl="0" algn="l">
              <a:spcBef>
                <a:spcPts val="0"/>
              </a:spcBef>
              <a:spcAft>
                <a:spcPts val="0"/>
              </a:spcAft>
              <a:buClr>
                <a:srgbClr val="1C4587"/>
              </a:buClr>
              <a:buSzPts val="1400"/>
              <a:buFont typeface="Times New Roman"/>
              <a:buChar char="○"/>
            </a:pPr>
            <a:r>
              <a:rPr b="1" i="1" lang="en-US">
                <a:solidFill>
                  <a:srgbClr val="1C4587"/>
                </a:solidFill>
                <a:latin typeface="Times New Roman"/>
                <a:ea typeface="Times New Roman"/>
                <a:cs typeface="Times New Roman"/>
                <a:sym typeface="Times New Roman"/>
              </a:rPr>
              <a:t>Annual Suspension Rate- 1% or lower</a:t>
            </a:r>
            <a:endParaRPr b="1">
              <a:solidFill>
                <a:srgbClr val="990033"/>
              </a:solidFill>
              <a:latin typeface="Times New Roman"/>
              <a:ea typeface="Times New Roman"/>
              <a:cs typeface="Times New Roman"/>
              <a:sym typeface="Times New Roman"/>
            </a:endParaRPr>
          </a:p>
          <a:p>
            <a:pPr indent="0" lvl="1" marL="0" rtl="0" algn="l">
              <a:spcBef>
                <a:spcPts val="0"/>
              </a:spcBef>
              <a:spcAft>
                <a:spcPts val="0"/>
              </a:spcAft>
              <a:buNone/>
            </a:pPr>
            <a:r>
              <a:t/>
            </a:r>
            <a:endParaRPr b="1">
              <a:solidFill>
                <a:schemeClr val="dk1"/>
              </a:solidFill>
              <a:latin typeface="Times New Roman"/>
              <a:ea typeface="Times New Roman"/>
              <a:cs typeface="Times New Roman"/>
              <a:sym typeface="Times New Roman"/>
            </a:endParaRPr>
          </a:p>
          <a:p>
            <a:pPr indent="0" lvl="1" marL="0" rtl="0" algn="l">
              <a:spcBef>
                <a:spcPts val="0"/>
              </a:spcBef>
              <a:spcAft>
                <a:spcPts val="0"/>
              </a:spcAft>
              <a:buNone/>
            </a:pPr>
            <a:r>
              <a:t/>
            </a:r>
            <a:endParaRPr b="1">
              <a:solidFill>
                <a:srgbClr val="990033"/>
              </a:solidFill>
              <a:latin typeface="Times New Roman"/>
              <a:ea typeface="Times New Roman"/>
              <a:cs typeface="Times New Roman"/>
              <a:sym typeface="Times New Roman"/>
            </a:endParaRPr>
          </a:p>
          <a:p>
            <a:pPr indent="0" lvl="1" marL="0" rtl="0" algn="l">
              <a:spcBef>
                <a:spcPts val="0"/>
              </a:spcBef>
              <a:spcAft>
                <a:spcPts val="0"/>
              </a:spcAft>
              <a:buNone/>
            </a:pPr>
            <a:r>
              <a:rPr b="1" lang="en-US">
                <a:solidFill>
                  <a:srgbClr val="990033"/>
                </a:solidFill>
                <a:latin typeface="Times New Roman"/>
                <a:ea typeface="Times New Roman"/>
                <a:cs typeface="Times New Roman"/>
                <a:sym typeface="Times New Roman"/>
              </a:rPr>
              <a:t>District Strategic Goal(s): </a:t>
            </a:r>
            <a:r>
              <a:rPr b="1" lang="en-US">
                <a:solidFill>
                  <a:srgbClr val="990033"/>
                </a:solidFill>
                <a:latin typeface="Times New Roman"/>
                <a:ea typeface="Times New Roman"/>
                <a:cs typeface="Times New Roman"/>
                <a:sym typeface="Times New Roman"/>
              </a:rPr>
              <a:t>Safe, Orderly, Positive, Respectful Learning Environments:  All campuses provide an aesthetic, orderly environment that is organized to ensure learning. We believe in a collaborative spirit of place where all feel safe, welcomed, valued, and respected. We foster a culture that promotes the emotional health, safety, well-being and involvement of students, staff, family and community.</a:t>
            </a:r>
            <a:endParaRPr>
              <a:solidFill>
                <a:schemeClr val="dk1"/>
              </a:solidFill>
            </a:endParaRPr>
          </a:p>
          <a:p>
            <a:pPr indent="0" lvl="1" marL="0" rtl="0" algn="l">
              <a:spcBef>
                <a:spcPts val="0"/>
              </a:spcBef>
              <a:spcAft>
                <a:spcPts val="0"/>
              </a:spcAft>
              <a:buNone/>
            </a:pPr>
            <a:r>
              <a:t/>
            </a:r>
            <a:endParaRPr b="1">
              <a:solidFill>
                <a:srgbClr val="990033"/>
              </a:solidFill>
              <a:latin typeface="Times New Roman"/>
              <a:ea typeface="Times New Roman"/>
              <a:cs typeface="Times New Roman"/>
              <a:sym typeface="Times New Roman"/>
            </a:endParaRPr>
          </a:p>
          <a:p>
            <a:pPr indent="0" lvl="0" marL="0" rtl="0" algn="l">
              <a:lnSpc>
                <a:spcPct val="115000"/>
              </a:lnSpc>
              <a:spcBef>
                <a:spcPts val="0"/>
              </a:spcBef>
              <a:spcAft>
                <a:spcPts val="0"/>
              </a:spcAft>
              <a:buClr>
                <a:srgbClr val="000000"/>
              </a:buClr>
              <a:buSzPts val="1100"/>
              <a:buFont typeface="Arial"/>
              <a:buNone/>
            </a:pPr>
            <a:r>
              <a:t/>
            </a:r>
            <a:endParaRPr sz="1200">
              <a:solidFill>
                <a:schemeClr val="dk1"/>
              </a:solidFill>
            </a:endParaRPr>
          </a:p>
          <a:p>
            <a:pPr indent="0" lvl="0" marL="0" rtl="0" algn="l">
              <a:spcBef>
                <a:spcPts val="0"/>
              </a:spcBef>
              <a:spcAft>
                <a:spcPts val="0"/>
              </a:spcAft>
              <a:buClr>
                <a:srgbClr val="000000"/>
              </a:buClr>
              <a:buFont typeface="Arial"/>
              <a:buNone/>
            </a:pPr>
            <a:r>
              <a:t/>
            </a:r>
            <a:endParaRPr sz="1200">
              <a:solidFill>
                <a:schemeClr val="dk1"/>
              </a:solidFill>
            </a:endParaRPr>
          </a:p>
          <a:p>
            <a:pPr indent="0" lvl="0" marL="0" rtl="0" algn="l">
              <a:lnSpc>
                <a:spcPct val="115000"/>
              </a:lnSpc>
              <a:spcBef>
                <a:spcPts val="0"/>
              </a:spcBef>
              <a:spcAft>
                <a:spcPts val="0"/>
              </a:spcAft>
              <a:buClr>
                <a:srgbClr val="000000"/>
              </a:buClr>
              <a:buSzPts val="1100"/>
              <a:buFont typeface="Arial"/>
              <a:buNone/>
            </a:pPr>
            <a:r>
              <a:t/>
            </a:r>
            <a:endParaRPr>
              <a:solidFill>
                <a:schemeClr val="dk1"/>
              </a:solidFill>
            </a:endParaRPr>
          </a:p>
          <a:p>
            <a:pPr indent="0" lvl="1" marL="0" rtl="0" algn="l">
              <a:spcBef>
                <a:spcPts val="0"/>
              </a:spcBef>
              <a:spcAft>
                <a:spcPts val="0"/>
              </a:spcAft>
              <a:buNone/>
            </a:pPr>
            <a:r>
              <a:t/>
            </a:r>
            <a:endParaRPr b="1">
              <a:solidFill>
                <a:srgbClr val="990033"/>
              </a:solidFill>
              <a:latin typeface="Times New Roman"/>
              <a:ea typeface="Times New Roman"/>
              <a:cs typeface="Times New Roman"/>
              <a:sym typeface="Times New Roman"/>
            </a:endParaRPr>
          </a:p>
        </p:txBody>
      </p:sp>
      <p:sp>
        <p:nvSpPr>
          <p:cNvPr id="206" name="Google Shape;206;p25"/>
          <p:cNvSpPr txBox="1"/>
          <p:nvPr/>
        </p:nvSpPr>
        <p:spPr>
          <a:xfrm>
            <a:off x="914400" y="228600"/>
            <a:ext cx="6858000" cy="5190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rgbClr val="990033"/>
              </a:buClr>
              <a:buSzPts val="700"/>
              <a:buFont typeface="Times New Roman"/>
              <a:buNone/>
            </a:pPr>
            <a:r>
              <a:rPr b="1" lang="en-US" sz="2800">
                <a:solidFill>
                  <a:srgbClr val="990033"/>
                </a:solidFill>
                <a:latin typeface="Times New Roman"/>
                <a:ea typeface="Times New Roman"/>
                <a:cs typeface="Times New Roman"/>
                <a:sym typeface="Times New Roman"/>
              </a:rPr>
              <a:t>Macy Elementary School</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pic>
        <p:nvPicPr>
          <p:cNvPr id="213" name="Google Shape;213;p26"/>
          <p:cNvPicPr preferRelativeResize="0"/>
          <p:nvPr/>
        </p:nvPicPr>
        <p:blipFill rotWithShape="1">
          <a:blip r:embed="rId3">
            <a:alphaModFix/>
          </a:blip>
          <a:srcRect b="0" l="0" r="0" t="0"/>
          <a:stretch/>
        </p:blipFill>
        <p:spPr>
          <a:xfrm>
            <a:off x="8534400" y="5562600"/>
            <a:ext cx="517245" cy="579366"/>
          </a:xfrm>
          <a:prstGeom prst="rect">
            <a:avLst/>
          </a:prstGeom>
          <a:noFill/>
          <a:ln>
            <a:noFill/>
          </a:ln>
        </p:spPr>
      </p:pic>
      <p:sp>
        <p:nvSpPr>
          <p:cNvPr id="214" name="Google Shape;214;p26"/>
          <p:cNvSpPr/>
          <p:nvPr/>
        </p:nvSpPr>
        <p:spPr>
          <a:xfrm>
            <a:off x="381000" y="800100"/>
            <a:ext cx="7772400" cy="57861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rgbClr val="000000"/>
              </a:buClr>
              <a:buFont typeface="Arial"/>
              <a:buNone/>
            </a:pPr>
            <a:r>
              <a:rPr b="1" lang="en-US" sz="1800">
                <a:solidFill>
                  <a:srgbClr val="990033"/>
                </a:solidFill>
                <a:latin typeface="Times New Roman"/>
                <a:ea typeface="Times New Roman"/>
                <a:cs typeface="Times New Roman"/>
                <a:sym typeface="Times New Roman"/>
              </a:rPr>
              <a:t>School Goal: </a:t>
            </a:r>
            <a:r>
              <a:rPr b="1" i="1" lang="en-US" sz="1800">
                <a:solidFill>
                  <a:srgbClr val="990033"/>
                </a:solidFill>
                <a:latin typeface="Times New Roman"/>
                <a:ea typeface="Times New Roman"/>
                <a:cs typeface="Times New Roman"/>
                <a:sym typeface="Times New Roman"/>
              </a:rPr>
              <a:t># 2- ELA</a:t>
            </a:r>
            <a:endParaRPr b="1" i="1" sz="1800">
              <a:solidFill>
                <a:srgbClr val="990033"/>
              </a:solidFill>
              <a:latin typeface="Times New Roman"/>
              <a:ea typeface="Times New Roman"/>
              <a:cs typeface="Times New Roman"/>
              <a:sym typeface="Times New Roman"/>
            </a:endParaRPr>
          </a:p>
          <a:p>
            <a:pPr indent="0" lvl="0" marL="0" rtl="0" algn="l">
              <a:spcBef>
                <a:spcPts val="0"/>
              </a:spcBef>
              <a:spcAft>
                <a:spcPts val="0"/>
              </a:spcAft>
              <a:buClr>
                <a:srgbClr val="000000"/>
              </a:buClr>
              <a:buFont typeface="Arial"/>
              <a:buNone/>
            </a:pPr>
            <a:r>
              <a:t/>
            </a:r>
            <a:endParaRPr b="1" i="1" sz="1800">
              <a:solidFill>
                <a:srgbClr val="990033"/>
              </a:solidFill>
              <a:latin typeface="Times New Roman"/>
              <a:ea typeface="Times New Roman"/>
              <a:cs typeface="Times New Roman"/>
              <a:sym typeface="Times New Roman"/>
            </a:endParaRPr>
          </a:p>
          <a:p>
            <a:pPr indent="0" lvl="0" marL="0" rtl="0" algn="l">
              <a:spcBef>
                <a:spcPts val="0"/>
              </a:spcBef>
              <a:spcAft>
                <a:spcPts val="0"/>
              </a:spcAft>
              <a:buClr>
                <a:srgbClr val="000000"/>
              </a:buClr>
              <a:buFont typeface="Arial"/>
              <a:buNone/>
            </a:pPr>
            <a:r>
              <a:rPr b="1" lang="en-US">
                <a:solidFill>
                  <a:srgbClr val="990033"/>
                </a:solidFill>
                <a:latin typeface="Times New Roman"/>
                <a:ea typeface="Times New Roman"/>
                <a:cs typeface="Times New Roman"/>
                <a:sym typeface="Times New Roman"/>
              </a:rPr>
              <a:t>Annual Measurable Outcome #2: </a:t>
            </a:r>
            <a:endParaRPr b="1">
              <a:solidFill>
                <a:srgbClr val="990033"/>
              </a:solidFill>
              <a:latin typeface="Times New Roman"/>
              <a:ea typeface="Times New Roman"/>
              <a:cs typeface="Times New Roman"/>
              <a:sym typeface="Times New Roman"/>
            </a:endParaRPr>
          </a:p>
          <a:p>
            <a:pPr indent="0" lvl="1" marL="457200" rtl="0" algn="l">
              <a:spcBef>
                <a:spcPts val="0"/>
              </a:spcBef>
              <a:spcAft>
                <a:spcPts val="0"/>
              </a:spcAft>
              <a:buClr>
                <a:srgbClr val="000000"/>
              </a:buClr>
              <a:buFont typeface="Arial"/>
              <a:buNone/>
            </a:pPr>
            <a:r>
              <a:rPr b="1" lang="en-US">
                <a:solidFill>
                  <a:srgbClr val="990033"/>
                </a:solidFill>
                <a:latin typeface="Times New Roman"/>
                <a:ea typeface="Times New Roman"/>
                <a:cs typeface="Times New Roman"/>
                <a:sym typeface="Times New Roman"/>
              </a:rPr>
              <a:t>Expected Annual Measurable Outcome: </a:t>
            </a:r>
            <a:r>
              <a:rPr b="1" i="1" lang="en-US">
                <a:solidFill>
                  <a:srgbClr val="990033"/>
                </a:solidFill>
                <a:latin typeface="Times New Roman"/>
                <a:ea typeface="Times New Roman"/>
                <a:cs typeface="Times New Roman"/>
                <a:sym typeface="Times New Roman"/>
              </a:rPr>
              <a:t>By June 2023, the percentage of students in grades 3-6 scoring in the Met or Exceeded achievement level in ELA will be at or above 55%.</a:t>
            </a:r>
            <a:endParaRPr b="1" i="1">
              <a:solidFill>
                <a:srgbClr val="1C4587"/>
              </a:solidFill>
              <a:latin typeface="Times New Roman"/>
              <a:ea typeface="Times New Roman"/>
              <a:cs typeface="Times New Roman"/>
              <a:sym typeface="Times New Roman"/>
            </a:endParaRPr>
          </a:p>
          <a:p>
            <a:pPr indent="0" lvl="1" marL="457200" rtl="0" algn="l">
              <a:spcBef>
                <a:spcPts val="0"/>
              </a:spcBef>
              <a:spcAft>
                <a:spcPts val="0"/>
              </a:spcAft>
              <a:buClr>
                <a:srgbClr val="000000"/>
              </a:buClr>
              <a:buFont typeface="Arial"/>
              <a:buNone/>
            </a:pPr>
            <a:r>
              <a:t/>
            </a:r>
            <a:endParaRPr b="1" i="1">
              <a:solidFill>
                <a:srgbClr val="990033"/>
              </a:solidFill>
              <a:latin typeface="Times New Roman"/>
              <a:ea typeface="Times New Roman"/>
              <a:cs typeface="Times New Roman"/>
              <a:sym typeface="Times New Roman"/>
            </a:endParaRPr>
          </a:p>
          <a:p>
            <a:pPr indent="-317500" lvl="0" marL="457200" rtl="0" algn="l">
              <a:spcBef>
                <a:spcPts val="0"/>
              </a:spcBef>
              <a:spcAft>
                <a:spcPts val="0"/>
              </a:spcAft>
              <a:buClr>
                <a:srgbClr val="1C4587"/>
              </a:buClr>
              <a:buSzPts val="1400"/>
              <a:buFont typeface="Times New Roman"/>
              <a:buChar char="●"/>
            </a:pPr>
            <a:r>
              <a:rPr b="1" i="1" lang="en-US">
                <a:solidFill>
                  <a:srgbClr val="1C4587"/>
                </a:solidFill>
                <a:latin typeface="Times New Roman"/>
                <a:ea typeface="Times New Roman"/>
                <a:cs typeface="Times New Roman"/>
                <a:sym typeface="Times New Roman"/>
              </a:rPr>
              <a:t>Metric/Indicators &amp; Expected Outcomes:</a:t>
            </a:r>
            <a:endParaRPr b="1" i="1">
              <a:solidFill>
                <a:srgbClr val="1C4587"/>
              </a:solidFill>
              <a:latin typeface="Times New Roman"/>
              <a:ea typeface="Times New Roman"/>
              <a:cs typeface="Times New Roman"/>
              <a:sym typeface="Times New Roman"/>
            </a:endParaRPr>
          </a:p>
          <a:p>
            <a:pPr indent="-317500" lvl="1" marL="1371600" rtl="0" algn="l">
              <a:spcBef>
                <a:spcPts val="0"/>
              </a:spcBef>
              <a:spcAft>
                <a:spcPts val="0"/>
              </a:spcAft>
              <a:buClr>
                <a:srgbClr val="1C4587"/>
              </a:buClr>
              <a:buSzPts val="1400"/>
              <a:buFont typeface="Times New Roman"/>
              <a:buChar char="○"/>
            </a:pPr>
            <a:r>
              <a:rPr b="1" i="1" lang="en-US">
                <a:solidFill>
                  <a:srgbClr val="1C4587"/>
                </a:solidFill>
                <a:latin typeface="Times New Roman"/>
                <a:ea typeface="Times New Roman"/>
                <a:cs typeface="Times New Roman"/>
                <a:sym typeface="Times New Roman"/>
              </a:rPr>
              <a:t>California School Dashboard Rating in ELA- Green or Blue</a:t>
            </a:r>
            <a:endParaRPr b="1" i="1">
              <a:solidFill>
                <a:srgbClr val="1C4587"/>
              </a:solidFill>
              <a:latin typeface="Times New Roman"/>
              <a:ea typeface="Times New Roman"/>
              <a:cs typeface="Times New Roman"/>
              <a:sym typeface="Times New Roman"/>
            </a:endParaRPr>
          </a:p>
          <a:p>
            <a:pPr indent="-317500" lvl="1" marL="1371600" rtl="0" algn="l">
              <a:spcBef>
                <a:spcPts val="0"/>
              </a:spcBef>
              <a:spcAft>
                <a:spcPts val="0"/>
              </a:spcAft>
              <a:buClr>
                <a:srgbClr val="1C4587"/>
              </a:buClr>
              <a:buSzPts val="1400"/>
              <a:buFont typeface="Times New Roman"/>
              <a:buChar char="○"/>
            </a:pPr>
            <a:r>
              <a:rPr b="1" i="1" lang="en-US">
                <a:solidFill>
                  <a:srgbClr val="1C4587"/>
                </a:solidFill>
                <a:latin typeface="Times New Roman"/>
                <a:ea typeface="Times New Roman"/>
                <a:cs typeface="Times New Roman"/>
                <a:sym typeface="Times New Roman"/>
              </a:rPr>
              <a:t>CAASPP results in ELA- 5% growth in % of students meeting or exceeding standards</a:t>
            </a:r>
            <a:endParaRPr b="1" i="1">
              <a:solidFill>
                <a:srgbClr val="1C4587"/>
              </a:solidFill>
              <a:latin typeface="Times New Roman"/>
              <a:ea typeface="Times New Roman"/>
              <a:cs typeface="Times New Roman"/>
              <a:sym typeface="Times New Roman"/>
            </a:endParaRPr>
          </a:p>
          <a:p>
            <a:pPr indent="-317500" lvl="1" marL="1371600" rtl="0" algn="l">
              <a:spcBef>
                <a:spcPts val="0"/>
              </a:spcBef>
              <a:spcAft>
                <a:spcPts val="0"/>
              </a:spcAft>
              <a:buClr>
                <a:srgbClr val="1C4587"/>
              </a:buClr>
              <a:buSzPts val="1400"/>
              <a:buFont typeface="Times New Roman"/>
              <a:buChar char="○"/>
            </a:pPr>
            <a:r>
              <a:rPr b="1" i="1" lang="en-US">
                <a:solidFill>
                  <a:srgbClr val="1C4587"/>
                </a:solidFill>
                <a:latin typeface="Times New Roman"/>
                <a:ea typeface="Times New Roman"/>
                <a:cs typeface="Times New Roman"/>
                <a:sym typeface="Times New Roman"/>
              </a:rPr>
              <a:t>iReady Benchmarks- School-wide achievement of at least 100% or higher of expected annual growth goals in reading </a:t>
            </a:r>
            <a:endParaRPr b="1">
              <a:solidFill>
                <a:schemeClr val="dk1"/>
              </a:solidFill>
              <a:latin typeface="Times New Roman"/>
              <a:ea typeface="Times New Roman"/>
              <a:cs typeface="Times New Roman"/>
              <a:sym typeface="Times New Roman"/>
            </a:endParaRPr>
          </a:p>
          <a:p>
            <a:pPr indent="0" lvl="1" marL="0" rtl="0" algn="l">
              <a:spcBef>
                <a:spcPts val="0"/>
              </a:spcBef>
              <a:spcAft>
                <a:spcPts val="0"/>
              </a:spcAft>
              <a:buClr>
                <a:srgbClr val="000000"/>
              </a:buClr>
              <a:buFont typeface="Arial"/>
              <a:buNone/>
            </a:pPr>
            <a:r>
              <a:t/>
            </a:r>
            <a:endParaRPr b="1">
              <a:solidFill>
                <a:srgbClr val="990033"/>
              </a:solidFill>
              <a:latin typeface="Times New Roman"/>
              <a:ea typeface="Times New Roman"/>
              <a:cs typeface="Times New Roman"/>
              <a:sym typeface="Times New Roman"/>
            </a:endParaRPr>
          </a:p>
          <a:p>
            <a:pPr indent="0" lvl="1" marL="0" rtl="0" algn="l">
              <a:spcBef>
                <a:spcPts val="0"/>
              </a:spcBef>
              <a:spcAft>
                <a:spcPts val="0"/>
              </a:spcAft>
              <a:buClr>
                <a:srgbClr val="000000"/>
              </a:buClr>
              <a:buFont typeface="Arial"/>
              <a:buNone/>
            </a:pPr>
            <a:r>
              <a:rPr b="1" lang="en-US">
                <a:solidFill>
                  <a:srgbClr val="990033"/>
                </a:solidFill>
                <a:latin typeface="Times New Roman"/>
                <a:ea typeface="Times New Roman"/>
                <a:cs typeface="Times New Roman"/>
                <a:sym typeface="Times New Roman"/>
              </a:rPr>
              <a:t>District Strategic Goal(s): </a:t>
            </a:r>
            <a:r>
              <a:rPr b="1" i="1" lang="en-US" sz="1500">
                <a:solidFill>
                  <a:srgbClr val="990033"/>
                </a:solidFill>
                <a:latin typeface="Times New Roman"/>
                <a:ea typeface="Times New Roman"/>
                <a:cs typeface="Times New Roman"/>
                <a:sym typeface="Times New Roman"/>
              </a:rPr>
              <a:t>DISTRICT GOAL 1: ACADEMIC EXCELLENCE - LEARNING FOR ALL STUDENTS Vision: Every student experiences educational success at the highest levels of achievement. We believe that each student has a unique ability to learn in an environment that is enriched with a challenging curriculum, where learning is modeled and expectations are both known and high. We expect all students to demonstrate continued and improved academic achievement, through Collaboration, Communication, Critical thinking, and Creativity, to be college and career ready, and to become lifelong learners. </a:t>
            </a:r>
            <a:endParaRPr b="1" i="1" sz="1300">
              <a:solidFill>
                <a:srgbClr val="990033"/>
              </a:solidFill>
              <a:latin typeface="Times New Roman"/>
              <a:ea typeface="Times New Roman"/>
              <a:cs typeface="Times New Roman"/>
              <a:sym typeface="Times New Roman"/>
            </a:endParaRPr>
          </a:p>
          <a:p>
            <a:pPr indent="0" lvl="0" marL="0" rtl="0" algn="l">
              <a:spcBef>
                <a:spcPts val="0"/>
              </a:spcBef>
              <a:spcAft>
                <a:spcPts val="0"/>
              </a:spcAft>
              <a:buClr>
                <a:srgbClr val="000000"/>
              </a:buClr>
              <a:buFont typeface="Arial"/>
              <a:buNone/>
            </a:pPr>
            <a:r>
              <a:t/>
            </a:r>
            <a:endParaRPr b="1">
              <a:solidFill>
                <a:srgbClr val="990033"/>
              </a:solidFill>
              <a:latin typeface="Times New Roman"/>
              <a:ea typeface="Times New Roman"/>
              <a:cs typeface="Times New Roman"/>
              <a:sym typeface="Times New Roman"/>
            </a:endParaRPr>
          </a:p>
          <a:p>
            <a:pPr indent="0" lvl="1" marL="0" rtl="0" algn="l">
              <a:spcBef>
                <a:spcPts val="0"/>
              </a:spcBef>
              <a:spcAft>
                <a:spcPts val="0"/>
              </a:spcAft>
              <a:buNone/>
            </a:pPr>
            <a:r>
              <a:t/>
            </a:r>
            <a:endParaRPr b="1">
              <a:solidFill>
                <a:srgbClr val="990033"/>
              </a:solidFill>
              <a:latin typeface="Times New Roman"/>
              <a:ea typeface="Times New Roman"/>
              <a:cs typeface="Times New Roman"/>
              <a:sym typeface="Times New Roman"/>
            </a:endParaRPr>
          </a:p>
          <a:p>
            <a:pPr indent="0" lvl="0" marL="0" rtl="0" algn="l">
              <a:spcBef>
                <a:spcPts val="0"/>
              </a:spcBef>
              <a:spcAft>
                <a:spcPts val="0"/>
              </a:spcAft>
              <a:buClr>
                <a:srgbClr val="000000"/>
              </a:buClr>
              <a:buFont typeface="Arial"/>
              <a:buNone/>
            </a:pPr>
            <a:r>
              <a:t/>
            </a:r>
            <a:endParaRPr b="1">
              <a:solidFill>
                <a:schemeClr val="dk1"/>
              </a:solidFill>
              <a:latin typeface="Times New Roman"/>
              <a:ea typeface="Times New Roman"/>
              <a:cs typeface="Times New Roman"/>
              <a:sym typeface="Times New Roman"/>
            </a:endParaRPr>
          </a:p>
          <a:p>
            <a:pPr indent="0" lvl="0" marL="0" rtl="0" algn="l">
              <a:lnSpc>
                <a:spcPct val="115000"/>
              </a:lnSpc>
              <a:spcBef>
                <a:spcPts val="0"/>
              </a:spcBef>
              <a:spcAft>
                <a:spcPts val="0"/>
              </a:spcAft>
              <a:buClr>
                <a:srgbClr val="000000"/>
              </a:buClr>
              <a:buSzPts val="1100"/>
              <a:buFont typeface="Arial"/>
              <a:buNone/>
            </a:pPr>
            <a:r>
              <a:t/>
            </a:r>
            <a:endParaRPr>
              <a:solidFill>
                <a:schemeClr val="dk1"/>
              </a:solidFill>
            </a:endParaRPr>
          </a:p>
          <a:p>
            <a:pPr indent="0" lvl="1" marL="0" rtl="0" algn="l">
              <a:spcBef>
                <a:spcPts val="0"/>
              </a:spcBef>
              <a:spcAft>
                <a:spcPts val="0"/>
              </a:spcAft>
              <a:buNone/>
            </a:pPr>
            <a:r>
              <a:t/>
            </a:r>
            <a:endParaRPr b="1">
              <a:solidFill>
                <a:srgbClr val="990033"/>
              </a:solidFill>
              <a:latin typeface="Times New Roman"/>
              <a:ea typeface="Times New Roman"/>
              <a:cs typeface="Times New Roman"/>
              <a:sym typeface="Times New Roman"/>
            </a:endParaRPr>
          </a:p>
        </p:txBody>
      </p:sp>
      <p:sp>
        <p:nvSpPr>
          <p:cNvPr id="215" name="Google Shape;215;p26"/>
          <p:cNvSpPr txBox="1"/>
          <p:nvPr/>
        </p:nvSpPr>
        <p:spPr>
          <a:xfrm>
            <a:off x="914400" y="228600"/>
            <a:ext cx="6858000" cy="5190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rgbClr val="990033"/>
              </a:buClr>
              <a:buSzPts val="700"/>
              <a:buFont typeface="Times New Roman"/>
              <a:buNone/>
            </a:pPr>
            <a:r>
              <a:rPr b="1" lang="en-US" sz="2800">
                <a:solidFill>
                  <a:srgbClr val="990033"/>
                </a:solidFill>
                <a:latin typeface="Times New Roman"/>
                <a:ea typeface="Times New Roman"/>
                <a:cs typeface="Times New Roman"/>
                <a:sym typeface="Times New Roman"/>
              </a:rPr>
              <a:t>Macy Elementary School</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pic>
        <p:nvPicPr>
          <p:cNvPr id="222" name="Google Shape;222;p27"/>
          <p:cNvPicPr preferRelativeResize="0"/>
          <p:nvPr/>
        </p:nvPicPr>
        <p:blipFill rotWithShape="1">
          <a:blip r:embed="rId3">
            <a:alphaModFix/>
          </a:blip>
          <a:srcRect b="0" l="0" r="0" t="0"/>
          <a:stretch/>
        </p:blipFill>
        <p:spPr>
          <a:xfrm>
            <a:off x="8534400" y="5562600"/>
            <a:ext cx="517245" cy="579366"/>
          </a:xfrm>
          <a:prstGeom prst="rect">
            <a:avLst/>
          </a:prstGeom>
          <a:noFill/>
          <a:ln>
            <a:noFill/>
          </a:ln>
        </p:spPr>
      </p:pic>
      <p:sp>
        <p:nvSpPr>
          <p:cNvPr id="223" name="Google Shape;223;p27"/>
          <p:cNvSpPr txBox="1"/>
          <p:nvPr/>
        </p:nvSpPr>
        <p:spPr>
          <a:xfrm>
            <a:off x="762000" y="228600"/>
            <a:ext cx="6858000" cy="5190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rgbClr val="990033"/>
              </a:buClr>
              <a:buSzPts val="700"/>
              <a:buFont typeface="Times New Roman"/>
              <a:buNone/>
            </a:pPr>
            <a:r>
              <a:rPr b="1" lang="en-US" sz="2800">
                <a:solidFill>
                  <a:srgbClr val="990033"/>
                </a:solidFill>
                <a:latin typeface="Times New Roman"/>
                <a:ea typeface="Times New Roman"/>
                <a:cs typeface="Times New Roman"/>
                <a:sym typeface="Times New Roman"/>
              </a:rPr>
              <a:t>Macy Elementary School</a:t>
            </a:r>
            <a:endParaRPr/>
          </a:p>
        </p:txBody>
      </p:sp>
      <p:sp>
        <p:nvSpPr>
          <p:cNvPr id="224" name="Google Shape;224;p27"/>
          <p:cNvSpPr txBox="1"/>
          <p:nvPr/>
        </p:nvSpPr>
        <p:spPr>
          <a:xfrm>
            <a:off x="304800" y="914400"/>
            <a:ext cx="7940700" cy="5293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rgbClr val="000000"/>
              </a:buClr>
              <a:buFont typeface="Arial"/>
              <a:buNone/>
            </a:pPr>
            <a:r>
              <a:rPr b="1" lang="en-US" sz="1800">
                <a:solidFill>
                  <a:srgbClr val="990033"/>
                </a:solidFill>
                <a:latin typeface="Times New Roman"/>
                <a:ea typeface="Times New Roman"/>
                <a:cs typeface="Times New Roman"/>
                <a:sym typeface="Times New Roman"/>
              </a:rPr>
              <a:t>School Goal: </a:t>
            </a:r>
            <a:r>
              <a:rPr b="1" i="1" lang="en-US" sz="1800">
                <a:solidFill>
                  <a:srgbClr val="990033"/>
                </a:solidFill>
                <a:latin typeface="Times New Roman"/>
                <a:ea typeface="Times New Roman"/>
                <a:cs typeface="Times New Roman"/>
                <a:sym typeface="Times New Roman"/>
              </a:rPr>
              <a:t># 3 - MATH</a:t>
            </a:r>
            <a:endParaRPr b="1" sz="1800">
              <a:solidFill>
                <a:srgbClr val="990033"/>
              </a:solidFill>
              <a:latin typeface="Times New Roman"/>
              <a:ea typeface="Times New Roman"/>
              <a:cs typeface="Times New Roman"/>
              <a:sym typeface="Times New Roman"/>
            </a:endParaRPr>
          </a:p>
          <a:p>
            <a:pPr indent="0" lvl="0" marL="0" rtl="0" algn="l">
              <a:spcBef>
                <a:spcPts val="0"/>
              </a:spcBef>
              <a:spcAft>
                <a:spcPts val="0"/>
              </a:spcAft>
              <a:buClr>
                <a:srgbClr val="000000"/>
              </a:buClr>
              <a:buFont typeface="Arial"/>
              <a:buNone/>
            </a:pPr>
            <a:r>
              <a:t/>
            </a:r>
            <a:endParaRPr b="1" sz="1800">
              <a:latin typeface="Times New Roman"/>
              <a:ea typeface="Times New Roman"/>
              <a:cs typeface="Times New Roman"/>
              <a:sym typeface="Times New Roman"/>
            </a:endParaRPr>
          </a:p>
          <a:p>
            <a:pPr indent="0" lvl="0" marL="0" rtl="0" algn="l">
              <a:spcBef>
                <a:spcPts val="0"/>
              </a:spcBef>
              <a:spcAft>
                <a:spcPts val="0"/>
              </a:spcAft>
              <a:buClr>
                <a:srgbClr val="000000"/>
              </a:buClr>
              <a:buFont typeface="Arial"/>
              <a:buNone/>
            </a:pPr>
            <a:r>
              <a:t/>
            </a:r>
            <a:endParaRPr b="1">
              <a:solidFill>
                <a:srgbClr val="990033"/>
              </a:solidFill>
              <a:latin typeface="Times New Roman"/>
              <a:ea typeface="Times New Roman"/>
              <a:cs typeface="Times New Roman"/>
              <a:sym typeface="Times New Roman"/>
            </a:endParaRPr>
          </a:p>
          <a:p>
            <a:pPr indent="0" lvl="1" marL="0" rtl="0" algn="l">
              <a:spcBef>
                <a:spcPts val="0"/>
              </a:spcBef>
              <a:spcAft>
                <a:spcPts val="0"/>
              </a:spcAft>
              <a:buNone/>
            </a:pPr>
            <a:r>
              <a:rPr b="1" lang="en-US">
                <a:solidFill>
                  <a:srgbClr val="990033"/>
                </a:solidFill>
                <a:latin typeface="Times New Roman"/>
                <a:ea typeface="Times New Roman"/>
                <a:cs typeface="Times New Roman"/>
                <a:sym typeface="Times New Roman"/>
              </a:rPr>
              <a:t>Annual Measurable Outcome #3: </a:t>
            </a:r>
            <a:r>
              <a:rPr b="1" i="1" lang="en-US">
                <a:solidFill>
                  <a:srgbClr val="990033"/>
                </a:solidFill>
                <a:latin typeface="Times New Roman"/>
                <a:ea typeface="Times New Roman"/>
                <a:cs typeface="Times New Roman"/>
                <a:sym typeface="Times New Roman"/>
              </a:rPr>
              <a:t>By June 2023, Macy students will continue to strive towards high levels of academic excellence in relation to being College and Career Ready in Math and 37% will score in the Met or Exceeded the Standard achievement level on the Smarter Balanced assessment.</a:t>
            </a:r>
            <a:endParaRPr b="1" i="1">
              <a:solidFill>
                <a:srgbClr val="990033"/>
              </a:solidFill>
              <a:latin typeface="Times New Roman"/>
              <a:ea typeface="Times New Roman"/>
              <a:cs typeface="Times New Roman"/>
              <a:sym typeface="Times New Roman"/>
            </a:endParaRPr>
          </a:p>
          <a:p>
            <a:pPr indent="0" lvl="1" marL="0" rtl="0" algn="l">
              <a:spcBef>
                <a:spcPts val="0"/>
              </a:spcBef>
              <a:spcAft>
                <a:spcPts val="0"/>
              </a:spcAft>
              <a:buNone/>
            </a:pPr>
            <a:r>
              <a:t/>
            </a:r>
            <a:endParaRPr b="1">
              <a:solidFill>
                <a:schemeClr val="dk1"/>
              </a:solidFill>
              <a:latin typeface="Times New Roman"/>
              <a:ea typeface="Times New Roman"/>
              <a:cs typeface="Times New Roman"/>
              <a:sym typeface="Times New Roman"/>
            </a:endParaRPr>
          </a:p>
          <a:p>
            <a:pPr indent="0" lvl="1" marL="0" rtl="0" algn="l">
              <a:spcBef>
                <a:spcPts val="0"/>
              </a:spcBef>
              <a:spcAft>
                <a:spcPts val="0"/>
              </a:spcAft>
              <a:buNone/>
            </a:pPr>
            <a:r>
              <a:rPr b="1" lang="en-US">
                <a:solidFill>
                  <a:srgbClr val="990033"/>
                </a:solidFill>
                <a:latin typeface="Times New Roman"/>
                <a:ea typeface="Times New Roman"/>
                <a:cs typeface="Times New Roman"/>
                <a:sym typeface="Times New Roman"/>
              </a:rPr>
              <a:t>		</a:t>
            </a:r>
            <a:r>
              <a:rPr b="1" i="1" lang="en-US">
                <a:solidFill>
                  <a:srgbClr val="1C4587"/>
                </a:solidFill>
                <a:latin typeface="Times New Roman"/>
                <a:ea typeface="Times New Roman"/>
                <a:cs typeface="Times New Roman"/>
                <a:sym typeface="Times New Roman"/>
              </a:rPr>
              <a:t>Metric/Indicators &amp; Expected Outcomes:</a:t>
            </a:r>
            <a:endParaRPr b="1">
              <a:solidFill>
                <a:srgbClr val="990033"/>
              </a:solidFill>
              <a:latin typeface="Times New Roman"/>
              <a:ea typeface="Times New Roman"/>
              <a:cs typeface="Times New Roman"/>
              <a:sym typeface="Times New Roman"/>
            </a:endParaRPr>
          </a:p>
          <a:p>
            <a:pPr indent="-317500" lvl="1" marL="1371600" rtl="0" algn="l">
              <a:spcBef>
                <a:spcPts val="0"/>
              </a:spcBef>
              <a:spcAft>
                <a:spcPts val="0"/>
              </a:spcAft>
              <a:buClr>
                <a:srgbClr val="1C4587"/>
              </a:buClr>
              <a:buSzPts val="1400"/>
              <a:buFont typeface="Times New Roman"/>
              <a:buChar char="○"/>
            </a:pPr>
            <a:r>
              <a:rPr b="1" i="1" lang="en-US">
                <a:solidFill>
                  <a:srgbClr val="1C4587"/>
                </a:solidFill>
                <a:latin typeface="Times New Roman"/>
                <a:ea typeface="Times New Roman"/>
                <a:cs typeface="Times New Roman"/>
                <a:sym typeface="Times New Roman"/>
              </a:rPr>
              <a:t>California School Dashboard Rating in Math- Green or Blue</a:t>
            </a:r>
            <a:endParaRPr b="1" i="1">
              <a:solidFill>
                <a:srgbClr val="1C4587"/>
              </a:solidFill>
              <a:latin typeface="Times New Roman"/>
              <a:ea typeface="Times New Roman"/>
              <a:cs typeface="Times New Roman"/>
              <a:sym typeface="Times New Roman"/>
            </a:endParaRPr>
          </a:p>
          <a:p>
            <a:pPr indent="-317500" lvl="1" marL="1371600" rtl="0" algn="l">
              <a:spcBef>
                <a:spcPts val="0"/>
              </a:spcBef>
              <a:spcAft>
                <a:spcPts val="0"/>
              </a:spcAft>
              <a:buClr>
                <a:srgbClr val="1C4587"/>
              </a:buClr>
              <a:buSzPts val="1400"/>
              <a:buFont typeface="Times New Roman"/>
              <a:buChar char="○"/>
            </a:pPr>
            <a:r>
              <a:rPr b="1" i="1" lang="en-US">
                <a:solidFill>
                  <a:srgbClr val="1C4587"/>
                </a:solidFill>
                <a:latin typeface="Times New Roman"/>
                <a:ea typeface="Times New Roman"/>
                <a:cs typeface="Times New Roman"/>
                <a:sym typeface="Times New Roman"/>
              </a:rPr>
              <a:t>CAASPP results in math- 4% growth in % of students meeting or exceeding standards</a:t>
            </a:r>
            <a:endParaRPr b="1" i="1">
              <a:solidFill>
                <a:srgbClr val="1C4587"/>
              </a:solidFill>
              <a:latin typeface="Times New Roman"/>
              <a:ea typeface="Times New Roman"/>
              <a:cs typeface="Times New Roman"/>
              <a:sym typeface="Times New Roman"/>
            </a:endParaRPr>
          </a:p>
          <a:p>
            <a:pPr indent="-317500" lvl="1" marL="1371600" rtl="0" algn="l">
              <a:spcBef>
                <a:spcPts val="0"/>
              </a:spcBef>
              <a:spcAft>
                <a:spcPts val="0"/>
              </a:spcAft>
              <a:buClr>
                <a:srgbClr val="1C4587"/>
              </a:buClr>
              <a:buSzPts val="1400"/>
              <a:buFont typeface="Times New Roman"/>
              <a:buChar char="○"/>
            </a:pPr>
            <a:r>
              <a:rPr b="1" i="1" lang="en-US">
                <a:solidFill>
                  <a:srgbClr val="1C4587"/>
                </a:solidFill>
                <a:latin typeface="Times New Roman"/>
                <a:ea typeface="Times New Roman"/>
                <a:cs typeface="Times New Roman"/>
                <a:sym typeface="Times New Roman"/>
              </a:rPr>
              <a:t>iReady Benchmarks- School-wide achievement of at least 100% or higher of expected annual growth goals in math</a:t>
            </a:r>
            <a:endParaRPr b="1">
              <a:solidFill>
                <a:srgbClr val="990033"/>
              </a:solidFill>
              <a:latin typeface="Times New Roman"/>
              <a:ea typeface="Times New Roman"/>
              <a:cs typeface="Times New Roman"/>
              <a:sym typeface="Times New Roman"/>
            </a:endParaRPr>
          </a:p>
          <a:p>
            <a:pPr indent="0" lvl="1" marL="0" rtl="0" algn="l">
              <a:spcBef>
                <a:spcPts val="0"/>
              </a:spcBef>
              <a:spcAft>
                <a:spcPts val="0"/>
              </a:spcAft>
              <a:buNone/>
            </a:pPr>
            <a:r>
              <a:t/>
            </a:r>
            <a:endParaRPr b="1">
              <a:solidFill>
                <a:schemeClr val="dk1"/>
              </a:solidFill>
              <a:latin typeface="Times New Roman"/>
              <a:ea typeface="Times New Roman"/>
              <a:cs typeface="Times New Roman"/>
              <a:sym typeface="Times New Roman"/>
            </a:endParaRPr>
          </a:p>
          <a:p>
            <a:pPr indent="0" lvl="1" marL="0" rtl="0" algn="l">
              <a:spcBef>
                <a:spcPts val="0"/>
              </a:spcBef>
              <a:spcAft>
                <a:spcPts val="0"/>
              </a:spcAft>
              <a:buNone/>
            </a:pPr>
            <a:r>
              <a:t/>
            </a:r>
            <a:endParaRPr b="1">
              <a:solidFill>
                <a:srgbClr val="990033"/>
              </a:solidFill>
              <a:latin typeface="Times New Roman"/>
              <a:ea typeface="Times New Roman"/>
              <a:cs typeface="Times New Roman"/>
              <a:sym typeface="Times New Roman"/>
            </a:endParaRPr>
          </a:p>
          <a:p>
            <a:pPr indent="0" lvl="1" marL="0" rtl="0" algn="l">
              <a:spcBef>
                <a:spcPts val="0"/>
              </a:spcBef>
              <a:spcAft>
                <a:spcPts val="0"/>
              </a:spcAft>
              <a:buNone/>
            </a:pPr>
            <a:r>
              <a:t/>
            </a:r>
            <a:endParaRPr b="1">
              <a:solidFill>
                <a:srgbClr val="990033"/>
              </a:solidFill>
              <a:latin typeface="Times New Roman"/>
              <a:ea typeface="Times New Roman"/>
              <a:cs typeface="Times New Roman"/>
              <a:sym typeface="Times New Roman"/>
            </a:endParaRPr>
          </a:p>
          <a:p>
            <a:pPr indent="0" lvl="1" marL="0" rtl="0" algn="l">
              <a:spcBef>
                <a:spcPts val="0"/>
              </a:spcBef>
              <a:spcAft>
                <a:spcPts val="0"/>
              </a:spcAft>
              <a:buNone/>
            </a:pPr>
            <a:r>
              <a:rPr b="1" lang="en-US">
                <a:solidFill>
                  <a:srgbClr val="990033"/>
                </a:solidFill>
                <a:latin typeface="Times New Roman"/>
                <a:ea typeface="Times New Roman"/>
                <a:cs typeface="Times New Roman"/>
                <a:sym typeface="Times New Roman"/>
              </a:rPr>
              <a:t>District Strategic Goal: </a:t>
            </a:r>
            <a:r>
              <a:rPr b="1" i="1" lang="en-US" sz="1500">
                <a:solidFill>
                  <a:srgbClr val="990033"/>
                </a:solidFill>
                <a:latin typeface="Times New Roman"/>
                <a:ea typeface="Times New Roman"/>
                <a:cs typeface="Times New Roman"/>
                <a:sym typeface="Times New Roman"/>
              </a:rPr>
              <a:t>DISTRICT GOAL 1: ACADEMIC EXCELLENCE - LEARNING FOR ALL STUDENTS Vision: Every student experiences educational success at the highest levels of achievement. We believe that each student has a unique ability to learn in an environment that is enriched with a challenging curriculum, where learning is modeled and expectations are both known and high. We expect all students to demonstrate continued and improved academic achievement, through Collaboration, Communication, Critical thinking, and Creativity, to be college and career ready, and to become lifelong learners. </a:t>
            </a:r>
            <a:endParaRPr b="1">
              <a:solidFill>
                <a:srgbClr val="990033"/>
              </a:solidFill>
              <a:latin typeface="Times New Roman"/>
              <a:ea typeface="Times New Roman"/>
              <a:cs typeface="Times New Roman"/>
              <a:sym typeface="Times New Roman"/>
            </a:endParaRPr>
          </a:p>
          <a:p>
            <a:pPr indent="0" lvl="0" marL="0" rtl="0" algn="l">
              <a:spcBef>
                <a:spcPts val="0"/>
              </a:spcBef>
              <a:spcAft>
                <a:spcPts val="0"/>
              </a:spcAft>
              <a:buClr>
                <a:srgbClr val="000000"/>
              </a:buClr>
              <a:buFont typeface="Arial"/>
              <a:buNone/>
            </a:pPr>
            <a:r>
              <a:t/>
            </a:r>
            <a:endParaRPr b="1">
              <a:solidFill>
                <a:srgbClr val="990033"/>
              </a:solidFill>
              <a:latin typeface="Times New Roman"/>
              <a:ea typeface="Times New Roman"/>
              <a:cs typeface="Times New Roman"/>
              <a:sym typeface="Times New Roman"/>
            </a:endParaRPr>
          </a:p>
          <a:p>
            <a:pPr indent="0" lvl="1" marL="457200" rtl="0" algn="l">
              <a:spcBef>
                <a:spcPts val="0"/>
              </a:spcBef>
              <a:spcAft>
                <a:spcPts val="0"/>
              </a:spcAft>
              <a:buNone/>
            </a:pPr>
            <a:r>
              <a:t/>
            </a:r>
            <a:endParaRPr b="1">
              <a:solidFill>
                <a:srgbClr val="990033"/>
              </a:solidFill>
              <a:latin typeface="Times New Roman"/>
              <a:ea typeface="Times New Roman"/>
              <a:cs typeface="Times New Roman"/>
              <a:sym typeface="Times New Roman"/>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0" name="Shape 230"/>
        <p:cNvGrpSpPr/>
        <p:nvPr/>
      </p:nvGrpSpPr>
      <p:grpSpPr>
        <a:xfrm>
          <a:off x="0" y="0"/>
          <a:ext cx="0" cy="0"/>
          <a:chOff x="0" y="0"/>
          <a:chExt cx="0" cy="0"/>
        </a:xfrm>
      </p:grpSpPr>
      <p:pic>
        <p:nvPicPr>
          <p:cNvPr id="231" name="Google Shape;231;p28"/>
          <p:cNvPicPr preferRelativeResize="0"/>
          <p:nvPr/>
        </p:nvPicPr>
        <p:blipFill rotWithShape="1">
          <a:blip r:embed="rId3">
            <a:alphaModFix/>
          </a:blip>
          <a:srcRect b="0" l="0" r="0" t="0"/>
          <a:stretch/>
        </p:blipFill>
        <p:spPr>
          <a:xfrm>
            <a:off x="8534400" y="5562600"/>
            <a:ext cx="517245" cy="579366"/>
          </a:xfrm>
          <a:prstGeom prst="rect">
            <a:avLst/>
          </a:prstGeom>
          <a:noFill/>
          <a:ln>
            <a:noFill/>
          </a:ln>
        </p:spPr>
      </p:pic>
      <p:sp>
        <p:nvSpPr>
          <p:cNvPr id="232" name="Google Shape;232;p28"/>
          <p:cNvSpPr txBox="1"/>
          <p:nvPr/>
        </p:nvSpPr>
        <p:spPr>
          <a:xfrm>
            <a:off x="762000" y="228600"/>
            <a:ext cx="6858000" cy="5190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rgbClr val="990033"/>
              </a:buClr>
              <a:buSzPts val="700"/>
              <a:buFont typeface="Times New Roman"/>
              <a:buNone/>
            </a:pPr>
            <a:r>
              <a:rPr b="1" lang="en-US" sz="2800">
                <a:solidFill>
                  <a:srgbClr val="990033"/>
                </a:solidFill>
                <a:latin typeface="Times New Roman"/>
                <a:ea typeface="Times New Roman"/>
                <a:cs typeface="Times New Roman"/>
                <a:sym typeface="Times New Roman"/>
              </a:rPr>
              <a:t>Macy Elementary School</a:t>
            </a:r>
            <a:endParaRPr/>
          </a:p>
        </p:txBody>
      </p:sp>
      <p:sp>
        <p:nvSpPr>
          <p:cNvPr id="233" name="Google Shape;233;p28"/>
          <p:cNvSpPr txBox="1"/>
          <p:nvPr/>
        </p:nvSpPr>
        <p:spPr>
          <a:xfrm>
            <a:off x="281525" y="821250"/>
            <a:ext cx="7940700" cy="5760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rgbClr val="000000"/>
              </a:buClr>
              <a:buFont typeface="Arial"/>
              <a:buNone/>
            </a:pPr>
            <a:r>
              <a:rPr b="1" lang="en-US" sz="1800">
                <a:solidFill>
                  <a:srgbClr val="990033"/>
                </a:solidFill>
                <a:latin typeface="Times New Roman"/>
                <a:ea typeface="Times New Roman"/>
                <a:cs typeface="Times New Roman"/>
                <a:sym typeface="Times New Roman"/>
              </a:rPr>
              <a:t>School Goal #4:  </a:t>
            </a:r>
            <a:r>
              <a:rPr b="1" i="1" lang="en-US" sz="1800">
                <a:solidFill>
                  <a:srgbClr val="990033"/>
                </a:solidFill>
                <a:latin typeface="Times New Roman"/>
                <a:ea typeface="Times New Roman"/>
                <a:cs typeface="Times New Roman"/>
                <a:sym typeface="Times New Roman"/>
              </a:rPr>
              <a:t>School Climate and Culture</a:t>
            </a:r>
            <a:endParaRPr b="1" sz="1800">
              <a:latin typeface="Times New Roman"/>
              <a:ea typeface="Times New Roman"/>
              <a:cs typeface="Times New Roman"/>
              <a:sym typeface="Times New Roman"/>
            </a:endParaRPr>
          </a:p>
          <a:p>
            <a:pPr indent="0" lvl="0" marL="0" rtl="0" algn="l">
              <a:spcBef>
                <a:spcPts val="0"/>
              </a:spcBef>
              <a:spcAft>
                <a:spcPts val="0"/>
              </a:spcAft>
              <a:buClr>
                <a:srgbClr val="000000"/>
              </a:buClr>
              <a:buFont typeface="Arial"/>
              <a:buNone/>
            </a:pPr>
            <a:r>
              <a:t/>
            </a:r>
            <a:endParaRPr b="1" sz="1800">
              <a:solidFill>
                <a:srgbClr val="990033"/>
              </a:solidFill>
              <a:latin typeface="Times New Roman"/>
              <a:ea typeface="Times New Roman"/>
              <a:cs typeface="Times New Roman"/>
              <a:sym typeface="Times New Roman"/>
            </a:endParaRPr>
          </a:p>
          <a:p>
            <a:pPr indent="0" lvl="0" marL="0" rtl="0" algn="l">
              <a:spcBef>
                <a:spcPts val="0"/>
              </a:spcBef>
              <a:spcAft>
                <a:spcPts val="0"/>
              </a:spcAft>
              <a:buClr>
                <a:srgbClr val="000000"/>
              </a:buClr>
              <a:buFont typeface="Arial"/>
              <a:buNone/>
            </a:pPr>
            <a:r>
              <a:t/>
            </a:r>
            <a:endParaRPr b="1">
              <a:solidFill>
                <a:srgbClr val="990033"/>
              </a:solidFill>
              <a:latin typeface="Times New Roman"/>
              <a:ea typeface="Times New Roman"/>
              <a:cs typeface="Times New Roman"/>
              <a:sym typeface="Times New Roman"/>
            </a:endParaRPr>
          </a:p>
          <a:p>
            <a:pPr indent="0" lvl="1" marL="0" rtl="0" algn="l">
              <a:spcBef>
                <a:spcPts val="0"/>
              </a:spcBef>
              <a:spcAft>
                <a:spcPts val="0"/>
              </a:spcAft>
              <a:buClr>
                <a:srgbClr val="000000"/>
              </a:buClr>
              <a:buFont typeface="Arial"/>
              <a:buNone/>
            </a:pPr>
            <a:r>
              <a:rPr b="1" lang="en-US">
                <a:solidFill>
                  <a:srgbClr val="990033"/>
                </a:solidFill>
                <a:latin typeface="Times New Roman"/>
                <a:ea typeface="Times New Roman"/>
                <a:cs typeface="Times New Roman"/>
                <a:sym typeface="Times New Roman"/>
              </a:rPr>
              <a:t>Annual Measurable Outcome #4:  </a:t>
            </a:r>
            <a:r>
              <a:rPr b="1" i="1" lang="en-US">
                <a:solidFill>
                  <a:srgbClr val="990033"/>
                </a:solidFill>
                <a:latin typeface="Times New Roman"/>
                <a:ea typeface="Times New Roman"/>
                <a:cs typeface="Times New Roman"/>
                <a:sym typeface="Times New Roman"/>
              </a:rPr>
              <a:t>By June 2023, Macy will continue to cultivate a school culture that encourages positive feelings among staff and families through continued effective communication and added </a:t>
            </a:r>
            <a:r>
              <a:rPr b="1" i="1" lang="en-US">
                <a:solidFill>
                  <a:srgbClr val="990033"/>
                </a:solidFill>
                <a:latin typeface="Times New Roman"/>
                <a:ea typeface="Times New Roman"/>
                <a:cs typeface="Times New Roman"/>
                <a:sym typeface="Times New Roman"/>
              </a:rPr>
              <a:t>opportunities</a:t>
            </a:r>
            <a:r>
              <a:rPr b="1" i="1" lang="en-US">
                <a:solidFill>
                  <a:srgbClr val="990033"/>
                </a:solidFill>
                <a:latin typeface="Times New Roman"/>
                <a:ea typeface="Times New Roman"/>
                <a:cs typeface="Times New Roman"/>
                <a:sym typeface="Times New Roman"/>
              </a:rPr>
              <a:t> for student enrichment above grade level, where appropriate, as evidenced by our LCAP survey results.</a:t>
            </a:r>
            <a:endParaRPr b="1" i="1">
              <a:solidFill>
                <a:schemeClr val="dk1"/>
              </a:solidFill>
              <a:highlight>
                <a:srgbClr val="FFFFFF"/>
              </a:highlight>
              <a:latin typeface="Times New Roman"/>
              <a:ea typeface="Times New Roman"/>
              <a:cs typeface="Times New Roman"/>
              <a:sym typeface="Times New Roman"/>
            </a:endParaRPr>
          </a:p>
          <a:p>
            <a:pPr indent="0" lvl="1" marL="457200" rtl="0" algn="l">
              <a:spcBef>
                <a:spcPts val="0"/>
              </a:spcBef>
              <a:spcAft>
                <a:spcPts val="0"/>
              </a:spcAft>
              <a:buClr>
                <a:srgbClr val="000000"/>
              </a:buClr>
              <a:buFont typeface="Arial"/>
              <a:buNone/>
            </a:pPr>
            <a:r>
              <a:t/>
            </a:r>
            <a:endParaRPr b="1">
              <a:solidFill>
                <a:srgbClr val="990033"/>
              </a:solidFill>
              <a:latin typeface="Times New Roman"/>
              <a:ea typeface="Times New Roman"/>
              <a:cs typeface="Times New Roman"/>
              <a:sym typeface="Times New Roman"/>
            </a:endParaRPr>
          </a:p>
          <a:p>
            <a:pPr indent="-317500" lvl="0" marL="457200" rtl="0" algn="l">
              <a:spcBef>
                <a:spcPts val="0"/>
              </a:spcBef>
              <a:spcAft>
                <a:spcPts val="0"/>
              </a:spcAft>
              <a:buClr>
                <a:srgbClr val="1C4587"/>
              </a:buClr>
              <a:buSzPts val="1400"/>
              <a:buFont typeface="Times New Roman"/>
              <a:buChar char="●"/>
            </a:pPr>
            <a:r>
              <a:rPr b="1" i="1" lang="en-US">
                <a:solidFill>
                  <a:srgbClr val="1C4587"/>
                </a:solidFill>
                <a:latin typeface="Times New Roman"/>
                <a:ea typeface="Times New Roman"/>
                <a:cs typeface="Times New Roman"/>
                <a:sym typeface="Times New Roman"/>
              </a:rPr>
              <a:t>Metric/Indicators &amp; Expected Outcomes:</a:t>
            </a:r>
            <a:endParaRPr b="1" i="1">
              <a:solidFill>
                <a:srgbClr val="1C4587"/>
              </a:solidFill>
              <a:latin typeface="Times New Roman"/>
              <a:ea typeface="Times New Roman"/>
              <a:cs typeface="Times New Roman"/>
              <a:sym typeface="Times New Roman"/>
            </a:endParaRPr>
          </a:p>
          <a:p>
            <a:pPr indent="-317500" lvl="1" marL="1371600" rtl="0" algn="l">
              <a:spcBef>
                <a:spcPts val="0"/>
              </a:spcBef>
              <a:spcAft>
                <a:spcPts val="0"/>
              </a:spcAft>
              <a:buClr>
                <a:srgbClr val="1C4587"/>
              </a:buClr>
              <a:buSzPts val="1400"/>
              <a:buFont typeface="Times New Roman"/>
              <a:buChar char="○"/>
            </a:pPr>
            <a:r>
              <a:rPr b="1" i="1" lang="en-US">
                <a:solidFill>
                  <a:srgbClr val="1C4587"/>
                </a:solidFill>
                <a:latin typeface="Times New Roman"/>
                <a:ea typeface="Times New Roman"/>
                <a:cs typeface="Times New Roman"/>
                <a:sym typeface="Times New Roman"/>
              </a:rPr>
              <a:t>California School Dashboard Rating for School Climate- Green or Blue</a:t>
            </a:r>
            <a:endParaRPr b="1" i="1">
              <a:solidFill>
                <a:srgbClr val="1C4587"/>
              </a:solidFill>
              <a:latin typeface="Times New Roman"/>
              <a:ea typeface="Times New Roman"/>
              <a:cs typeface="Times New Roman"/>
              <a:sym typeface="Times New Roman"/>
            </a:endParaRPr>
          </a:p>
          <a:p>
            <a:pPr indent="-317500" lvl="1" marL="1371600" rtl="0" algn="l">
              <a:spcBef>
                <a:spcPts val="0"/>
              </a:spcBef>
              <a:spcAft>
                <a:spcPts val="0"/>
              </a:spcAft>
              <a:buClr>
                <a:srgbClr val="1C4587"/>
              </a:buClr>
              <a:buSzPts val="1400"/>
              <a:buFont typeface="Times New Roman"/>
              <a:buChar char="○"/>
            </a:pPr>
            <a:r>
              <a:rPr b="1" i="1" lang="en-US">
                <a:solidFill>
                  <a:srgbClr val="1C4587"/>
                </a:solidFill>
                <a:latin typeface="Times New Roman"/>
                <a:ea typeface="Times New Roman"/>
                <a:cs typeface="Times New Roman"/>
                <a:sym typeface="Times New Roman"/>
              </a:rPr>
              <a:t>LCAP Survey -Parents believe school offers a strong academic program - at or above 95%</a:t>
            </a:r>
            <a:endParaRPr b="1" i="1">
              <a:solidFill>
                <a:srgbClr val="1C4587"/>
              </a:solidFill>
              <a:latin typeface="Times New Roman"/>
              <a:ea typeface="Times New Roman"/>
              <a:cs typeface="Times New Roman"/>
              <a:sym typeface="Times New Roman"/>
            </a:endParaRPr>
          </a:p>
          <a:p>
            <a:pPr indent="-317500" lvl="1" marL="1371600" rtl="0" algn="l">
              <a:spcBef>
                <a:spcPts val="0"/>
              </a:spcBef>
              <a:spcAft>
                <a:spcPts val="0"/>
              </a:spcAft>
              <a:buClr>
                <a:srgbClr val="1C4587"/>
              </a:buClr>
              <a:buSzPts val="1400"/>
              <a:buFont typeface="Times New Roman"/>
              <a:buChar char="○"/>
            </a:pPr>
            <a:r>
              <a:rPr b="1" i="1" lang="en-US">
                <a:solidFill>
                  <a:srgbClr val="1C4587"/>
                </a:solidFill>
                <a:latin typeface="Times New Roman"/>
                <a:ea typeface="Times New Roman"/>
                <a:cs typeface="Times New Roman"/>
                <a:sym typeface="Times New Roman"/>
              </a:rPr>
              <a:t>LCAP Survey-School Offers adequate opportunities for students to work above grade level - At or above 70%</a:t>
            </a:r>
            <a:endParaRPr b="1" i="1">
              <a:solidFill>
                <a:srgbClr val="1C4587"/>
              </a:solidFill>
              <a:latin typeface="Times New Roman"/>
              <a:ea typeface="Times New Roman"/>
              <a:cs typeface="Times New Roman"/>
              <a:sym typeface="Times New Roman"/>
            </a:endParaRPr>
          </a:p>
          <a:p>
            <a:pPr indent="0" lvl="1" marL="457200" rtl="0" algn="l">
              <a:spcBef>
                <a:spcPts val="0"/>
              </a:spcBef>
              <a:spcAft>
                <a:spcPts val="0"/>
              </a:spcAft>
              <a:buClr>
                <a:srgbClr val="000000"/>
              </a:buClr>
              <a:buFont typeface="Arial"/>
              <a:buNone/>
            </a:pPr>
            <a:r>
              <a:t/>
            </a:r>
            <a:endParaRPr b="1">
              <a:solidFill>
                <a:srgbClr val="990033"/>
              </a:solidFill>
              <a:latin typeface="Times New Roman"/>
              <a:ea typeface="Times New Roman"/>
              <a:cs typeface="Times New Roman"/>
              <a:sym typeface="Times New Roman"/>
            </a:endParaRPr>
          </a:p>
          <a:p>
            <a:pPr indent="0" lvl="1" marL="0" rtl="0" algn="l">
              <a:spcBef>
                <a:spcPts val="0"/>
              </a:spcBef>
              <a:spcAft>
                <a:spcPts val="0"/>
              </a:spcAft>
              <a:buClr>
                <a:srgbClr val="000000"/>
              </a:buClr>
              <a:buFont typeface="Arial"/>
              <a:buNone/>
            </a:pPr>
            <a:r>
              <a:rPr b="1" lang="en-US">
                <a:solidFill>
                  <a:srgbClr val="990033"/>
                </a:solidFill>
                <a:latin typeface="Times New Roman"/>
                <a:ea typeface="Times New Roman"/>
                <a:cs typeface="Times New Roman"/>
                <a:sym typeface="Times New Roman"/>
              </a:rPr>
              <a:t>District Strategic Goal: </a:t>
            </a:r>
            <a:r>
              <a:rPr b="1" i="1" lang="en-US" sz="1500">
                <a:solidFill>
                  <a:srgbClr val="990033"/>
                </a:solidFill>
                <a:latin typeface="Times New Roman"/>
                <a:ea typeface="Times New Roman"/>
                <a:cs typeface="Times New Roman"/>
                <a:sym typeface="Times New Roman"/>
              </a:rPr>
              <a:t>DISTRICT GOAL 1: ACADEMIC EXCELLENCE - LEARNING FOR ALL STUDENTS Vision: Every student experiences educational success at the highest levels of achievement. We believe that each student has a unique ability to learn in an environment that is enriched with a challenging curriculum, where learning is modeled and expectations are both known and high. We expect all students to demonstrate continued and improved academic achievement, through Collaboration, Communication, Critical thinking, and Creativity, to be college and career ready, and to become lifelong learners. </a:t>
            </a:r>
            <a:endParaRPr b="1" i="1" sz="1300">
              <a:solidFill>
                <a:srgbClr val="990033"/>
              </a:solidFill>
              <a:latin typeface="Times New Roman"/>
              <a:ea typeface="Times New Roman"/>
              <a:cs typeface="Times New Roman"/>
              <a:sym typeface="Times New Roman"/>
            </a:endParaRPr>
          </a:p>
          <a:p>
            <a:pPr indent="0" lvl="1" marL="0" rtl="0" algn="l">
              <a:spcBef>
                <a:spcPts val="0"/>
              </a:spcBef>
              <a:spcAft>
                <a:spcPts val="0"/>
              </a:spcAft>
              <a:buClr>
                <a:srgbClr val="000000"/>
              </a:buClr>
              <a:buFont typeface="Arial"/>
              <a:buNone/>
            </a:pPr>
            <a:r>
              <a:t/>
            </a:r>
            <a:endParaRPr b="1">
              <a:solidFill>
                <a:srgbClr val="990033"/>
              </a:solidFill>
              <a:latin typeface="Times New Roman"/>
              <a:ea typeface="Times New Roman"/>
              <a:cs typeface="Times New Roman"/>
              <a:sym typeface="Times New Roman"/>
            </a:endParaRPr>
          </a:p>
          <a:p>
            <a:pPr indent="0" lvl="0" marL="0" rtl="0" algn="l">
              <a:spcBef>
                <a:spcPts val="0"/>
              </a:spcBef>
              <a:spcAft>
                <a:spcPts val="0"/>
              </a:spcAft>
              <a:buClr>
                <a:srgbClr val="000000"/>
              </a:buClr>
              <a:buFont typeface="Arial"/>
              <a:buNone/>
            </a:pPr>
            <a:r>
              <a:t/>
            </a:r>
            <a:endParaRPr b="1">
              <a:solidFill>
                <a:srgbClr val="990033"/>
              </a:solidFill>
              <a:latin typeface="Times New Roman"/>
              <a:ea typeface="Times New Roman"/>
              <a:cs typeface="Times New Roman"/>
              <a:sym typeface="Times New Roman"/>
            </a:endParaRPr>
          </a:p>
          <a:p>
            <a:pPr indent="0" lvl="0" marL="0" rtl="0" algn="l">
              <a:spcBef>
                <a:spcPts val="0"/>
              </a:spcBef>
              <a:spcAft>
                <a:spcPts val="0"/>
              </a:spcAft>
              <a:buClr>
                <a:srgbClr val="000000"/>
              </a:buClr>
              <a:buFont typeface="Arial"/>
              <a:buNone/>
            </a:pPr>
            <a:r>
              <a:t/>
            </a:r>
            <a:endParaRPr b="1" sz="1800">
              <a:solidFill>
                <a:srgbClr val="990033"/>
              </a:solidFill>
              <a:latin typeface="Times New Roman"/>
              <a:ea typeface="Times New Roman"/>
              <a:cs typeface="Times New Roman"/>
              <a:sym typeface="Times New Roman"/>
            </a:endParaRPr>
          </a:p>
          <a:p>
            <a:pPr indent="0" lvl="1" marL="457200" rtl="0" algn="l">
              <a:spcBef>
                <a:spcPts val="0"/>
              </a:spcBef>
              <a:spcAft>
                <a:spcPts val="0"/>
              </a:spcAft>
              <a:buNone/>
            </a:pPr>
            <a:r>
              <a:t/>
            </a:r>
            <a:endParaRPr b="1">
              <a:solidFill>
                <a:srgbClr val="990033"/>
              </a:solidFill>
              <a:latin typeface="Times New Roman"/>
              <a:ea typeface="Times New Roman"/>
              <a:cs typeface="Times New Roman"/>
              <a:sym typeface="Times New Roman"/>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9" name="Shape 239"/>
        <p:cNvGrpSpPr/>
        <p:nvPr/>
      </p:nvGrpSpPr>
      <p:grpSpPr>
        <a:xfrm>
          <a:off x="0" y="0"/>
          <a:ext cx="0" cy="0"/>
          <a:chOff x="0" y="0"/>
          <a:chExt cx="0" cy="0"/>
        </a:xfrm>
      </p:grpSpPr>
      <p:pic>
        <p:nvPicPr>
          <p:cNvPr id="240" name="Google Shape;240;p29"/>
          <p:cNvPicPr preferRelativeResize="0"/>
          <p:nvPr/>
        </p:nvPicPr>
        <p:blipFill rotWithShape="1">
          <a:blip r:embed="rId3">
            <a:alphaModFix/>
          </a:blip>
          <a:srcRect b="0" l="0" r="0" t="0"/>
          <a:stretch/>
        </p:blipFill>
        <p:spPr>
          <a:xfrm>
            <a:off x="8534400" y="5562600"/>
            <a:ext cx="518117" cy="579072"/>
          </a:xfrm>
          <a:prstGeom prst="rect">
            <a:avLst/>
          </a:prstGeom>
          <a:noFill/>
          <a:ln>
            <a:noFill/>
          </a:ln>
        </p:spPr>
      </p:pic>
      <p:sp>
        <p:nvSpPr>
          <p:cNvPr id="241" name="Google Shape;241;p29"/>
          <p:cNvSpPr/>
          <p:nvPr/>
        </p:nvSpPr>
        <p:spPr>
          <a:xfrm>
            <a:off x="373375" y="990600"/>
            <a:ext cx="7772400" cy="27162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rgbClr val="000000"/>
              </a:buClr>
              <a:buFont typeface="Arial"/>
              <a:buNone/>
            </a:pPr>
            <a:r>
              <a:rPr b="1" i="1" lang="en-US" sz="1800">
                <a:solidFill>
                  <a:srgbClr val="990033"/>
                </a:solidFill>
                <a:latin typeface="Times New Roman"/>
                <a:ea typeface="Times New Roman"/>
                <a:cs typeface="Times New Roman"/>
                <a:sym typeface="Times New Roman"/>
              </a:rPr>
              <a:t>School Goal# 1- School Climate and Culture</a:t>
            </a:r>
            <a:endParaRPr b="1">
              <a:solidFill>
                <a:srgbClr val="990033"/>
              </a:solidFill>
              <a:latin typeface="Times New Roman"/>
              <a:ea typeface="Times New Roman"/>
              <a:cs typeface="Times New Roman"/>
              <a:sym typeface="Times New Roman"/>
            </a:endParaRPr>
          </a:p>
          <a:p>
            <a:pPr indent="0" lvl="1" marL="457200" rtl="0" algn="l">
              <a:spcBef>
                <a:spcPts val="0"/>
              </a:spcBef>
              <a:spcAft>
                <a:spcPts val="0"/>
              </a:spcAft>
              <a:buNone/>
            </a:pPr>
            <a:r>
              <a:rPr b="1" lang="en-US">
                <a:solidFill>
                  <a:srgbClr val="990033"/>
                </a:solidFill>
                <a:latin typeface="Times New Roman"/>
                <a:ea typeface="Times New Roman"/>
                <a:cs typeface="Times New Roman"/>
                <a:sym typeface="Times New Roman"/>
              </a:rPr>
              <a:t>Expected Annual Measurable Outcome: </a:t>
            </a:r>
            <a:r>
              <a:rPr b="1" i="1" lang="en-US">
                <a:solidFill>
                  <a:srgbClr val="990033"/>
                </a:solidFill>
                <a:latin typeface="Times New Roman"/>
                <a:ea typeface="Times New Roman"/>
                <a:cs typeface="Times New Roman"/>
                <a:sym typeface="Times New Roman"/>
              </a:rPr>
              <a:t>By June 2023, Meadow Green will maintain a positive and safe campus climate and culture, as measured by the annual California School Dashboard Indicator, LCAP Survey Data, ODR PBIS Data, and Annual Suspension Rate.</a:t>
            </a:r>
            <a:endParaRPr b="1" i="1">
              <a:solidFill>
                <a:srgbClr val="990033"/>
              </a:solidFill>
              <a:latin typeface="Times New Roman"/>
              <a:ea typeface="Times New Roman"/>
              <a:cs typeface="Times New Roman"/>
              <a:sym typeface="Times New Roman"/>
            </a:endParaRPr>
          </a:p>
          <a:p>
            <a:pPr indent="0" lvl="1" marL="457200" rtl="0" algn="l">
              <a:spcBef>
                <a:spcPts val="0"/>
              </a:spcBef>
              <a:spcAft>
                <a:spcPts val="0"/>
              </a:spcAft>
              <a:buNone/>
            </a:pPr>
            <a:r>
              <a:t/>
            </a:r>
            <a:endParaRPr b="1" i="1">
              <a:solidFill>
                <a:srgbClr val="990033"/>
              </a:solidFill>
              <a:latin typeface="Times New Roman"/>
              <a:ea typeface="Times New Roman"/>
              <a:cs typeface="Times New Roman"/>
              <a:sym typeface="Times New Roman"/>
            </a:endParaRPr>
          </a:p>
          <a:p>
            <a:pPr indent="-317500" lvl="0" marL="457200" rtl="0" algn="l">
              <a:spcBef>
                <a:spcPts val="0"/>
              </a:spcBef>
              <a:spcAft>
                <a:spcPts val="0"/>
              </a:spcAft>
              <a:buClr>
                <a:srgbClr val="1C4587"/>
              </a:buClr>
              <a:buSzPts val="1400"/>
              <a:buFont typeface="Times New Roman"/>
              <a:buChar char="●"/>
            </a:pPr>
            <a:r>
              <a:rPr b="1" i="1" lang="en-US">
                <a:solidFill>
                  <a:srgbClr val="1C4587"/>
                </a:solidFill>
                <a:latin typeface="Times New Roman"/>
                <a:ea typeface="Times New Roman"/>
                <a:cs typeface="Times New Roman"/>
                <a:sym typeface="Times New Roman"/>
              </a:rPr>
              <a:t>Metric/Indicators &amp; Expected Outcomes:</a:t>
            </a:r>
            <a:endParaRPr b="1" i="1">
              <a:solidFill>
                <a:srgbClr val="1C4587"/>
              </a:solidFill>
              <a:latin typeface="Times New Roman"/>
              <a:ea typeface="Times New Roman"/>
              <a:cs typeface="Times New Roman"/>
              <a:sym typeface="Times New Roman"/>
            </a:endParaRPr>
          </a:p>
          <a:p>
            <a:pPr indent="-317500" lvl="1" marL="1371600" rtl="0" algn="l">
              <a:spcBef>
                <a:spcPts val="0"/>
              </a:spcBef>
              <a:spcAft>
                <a:spcPts val="0"/>
              </a:spcAft>
              <a:buClr>
                <a:srgbClr val="1C4587"/>
              </a:buClr>
              <a:buSzPts val="1400"/>
              <a:buFont typeface="Times New Roman"/>
              <a:buChar char="○"/>
            </a:pPr>
            <a:r>
              <a:rPr b="1" i="1" lang="en-US">
                <a:solidFill>
                  <a:srgbClr val="1C4587"/>
                </a:solidFill>
                <a:latin typeface="Times New Roman"/>
                <a:ea typeface="Times New Roman"/>
                <a:cs typeface="Times New Roman"/>
                <a:sym typeface="Times New Roman"/>
              </a:rPr>
              <a:t>California School Dashboard Rating- Green or Blue</a:t>
            </a:r>
            <a:endParaRPr b="1" i="1">
              <a:solidFill>
                <a:srgbClr val="1C4587"/>
              </a:solidFill>
              <a:latin typeface="Times New Roman"/>
              <a:ea typeface="Times New Roman"/>
              <a:cs typeface="Times New Roman"/>
              <a:sym typeface="Times New Roman"/>
            </a:endParaRPr>
          </a:p>
          <a:p>
            <a:pPr indent="-317500" lvl="1" marL="1371600" rtl="0" algn="l">
              <a:spcBef>
                <a:spcPts val="0"/>
              </a:spcBef>
              <a:spcAft>
                <a:spcPts val="0"/>
              </a:spcAft>
              <a:buClr>
                <a:srgbClr val="1C4587"/>
              </a:buClr>
              <a:buSzPts val="1400"/>
              <a:buFont typeface="Times New Roman"/>
              <a:buChar char="○"/>
            </a:pPr>
            <a:r>
              <a:rPr b="1" i="1" lang="en-US">
                <a:solidFill>
                  <a:srgbClr val="1C4587"/>
                </a:solidFill>
                <a:latin typeface="Times New Roman"/>
                <a:ea typeface="Times New Roman"/>
                <a:cs typeface="Times New Roman"/>
                <a:sym typeface="Times New Roman"/>
              </a:rPr>
              <a:t>LCAP Survey- Student Happiness Attending School- 90% or higher</a:t>
            </a:r>
            <a:endParaRPr b="1" i="1">
              <a:solidFill>
                <a:srgbClr val="1C4587"/>
              </a:solidFill>
              <a:latin typeface="Times New Roman"/>
              <a:ea typeface="Times New Roman"/>
              <a:cs typeface="Times New Roman"/>
              <a:sym typeface="Times New Roman"/>
            </a:endParaRPr>
          </a:p>
          <a:p>
            <a:pPr indent="-317500" lvl="1" marL="1371600" rtl="0" algn="l">
              <a:spcBef>
                <a:spcPts val="0"/>
              </a:spcBef>
              <a:spcAft>
                <a:spcPts val="0"/>
              </a:spcAft>
              <a:buClr>
                <a:srgbClr val="1C4587"/>
              </a:buClr>
              <a:buSzPts val="1400"/>
              <a:buFont typeface="Times New Roman"/>
              <a:buChar char="○"/>
            </a:pPr>
            <a:r>
              <a:rPr b="1" i="1" lang="en-US">
                <a:solidFill>
                  <a:srgbClr val="1C4587"/>
                </a:solidFill>
                <a:latin typeface="Times New Roman"/>
                <a:ea typeface="Times New Roman"/>
                <a:cs typeface="Times New Roman"/>
                <a:sym typeface="Times New Roman"/>
              </a:rPr>
              <a:t>PBIS percentage of Students w/ two or more ODRs- 3% or fewer</a:t>
            </a:r>
            <a:endParaRPr b="1" i="1">
              <a:solidFill>
                <a:srgbClr val="1C4587"/>
              </a:solidFill>
              <a:latin typeface="Times New Roman"/>
              <a:ea typeface="Times New Roman"/>
              <a:cs typeface="Times New Roman"/>
              <a:sym typeface="Times New Roman"/>
            </a:endParaRPr>
          </a:p>
          <a:p>
            <a:pPr indent="-317500" lvl="1" marL="1371600" rtl="0" algn="l">
              <a:spcBef>
                <a:spcPts val="0"/>
              </a:spcBef>
              <a:spcAft>
                <a:spcPts val="0"/>
              </a:spcAft>
              <a:buClr>
                <a:srgbClr val="1C4587"/>
              </a:buClr>
              <a:buSzPts val="1400"/>
              <a:buFont typeface="Times New Roman"/>
              <a:buChar char="○"/>
            </a:pPr>
            <a:r>
              <a:rPr b="1" i="1" lang="en-US">
                <a:solidFill>
                  <a:srgbClr val="1C4587"/>
                </a:solidFill>
                <a:latin typeface="Times New Roman"/>
                <a:ea typeface="Times New Roman"/>
                <a:cs typeface="Times New Roman"/>
                <a:sym typeface="Times New Roman"/>
              </a:rPr>
              <a:t>Annual Suspension Rate- 1% or lower</a:t>
            </a:r>
            <a:endParaRPr b="1" i="1">
              <a:solidFill>
                <a:srgbClr val="1C4587"/>
              </a:solidFill>
              <a:latin typeface="Times New Roman"/>
              <a:ea typeface="Times New Roman"/>
              <a:cs typeface="Times New Roman"/>
              <a:sym typeface="Times New Roman"/>
            </a:endParaRPr>
          </a:p>
          <a:p>
            <a:pPr indent="0" lvl="1" marL="457200" rtl="0" algn="l">
              <a:spcBef>
                <a:spcPts val="0"/>
              </a:spcBef>
              <a:spcAft>
                <a:spcPts val="0"/>
              </a:spcAft>
              <a:buNone/>
            </a:pPr>
            <a:r>
              <a:t/>
            </a:r>
            <a:endParaRPr b="1">
              <a:solidFill>
                <a:srgbClr val="990033"/>
              </a:solidFill>
              <a:latin typeface="Times New Roman"/>
              <a:ea typeface="Times New Roman"/>
              <a:cs typeface="Times New Roman"/>
              <a:sym typeface="Times New Roman"/>
            </a:endParaRPr>
          </a:p>
          <a:p>
            <a:pPr indent="0" lvl="0" marL="0" rtl="0" algn="l">
              <a:spcBef>
                <a:spcPts val="0"/>
              </a:spcBef>
              <a:spcAft>
                <a:spcPts val="0"/>
              </a:spcAft>
              <a:buNone/>
            </a:pPr>
            <a:r>
              <a:rPr b="1" lang="en-US">
                <a:solidFill>
                  <a:srgbClr val="990033"/>
                </a:solidFill>
                <a:latin typeface="Times New Roman"/>
                <a:ea typeface="Times New Roman"/>
                <a:cs typeface="Times New Roman"/>
                <a:sym typeface="Times New Roman"/>
              </a:rPr>
              <a:t>District Strategic Goal: Safe, Orderly, Positive, Respectful Learning Environments:  All campuses provide an aesthetic, orderly environment that is organized to ensure learning. We believe in a collaborative spirit of place where all feel safe, welcomed, valued, and respected. We foster a culture that promotes the emotional health, safety, well-being and involvement of students, staff, family and community.</a:t>
            </a:r>
            <a:endParaRPr>
              <a:solidFill>
                <a:schemeClr val="dk1"/>
              </a:solidFill>
            </a:endParaRPr>
          </a:p>
          <a:p>
            <a:pPr indent="0" lvl="0" marL="0" rtl="0" algn="l">
              <a:spcBef>
                <a:spcPts val="0"/>
              </a:spcBef>
              <a:spcAft>
                <a:spcPts val="0"/>
              </a:spcAft>
              <a:buClr>
                <a:srgbClr val="000000"/>
              </a:buClr>
              <a:buFont typeface="Arial"/>
              <a:buNone/>
            </a:pPr>
            <a:r>
              <a:t/>
            </a:r>
            <a:endParaRPr>
              <a:solidFill>
                <a:schemeClr val="dk1"/>
              </a:solidFill>
            </a:endParaRPr>
          </a:p>
        </p:txBody>
      </p:sp>
      <p:sp>
        <p:nvSpPr>
          <p:cNvPr id="242" name="Google Shape;242;p29"/>
          <p:cNvSpPr txBox="1"/>
          <p:nvPr/>
        </p:nvSpPr>
        <p:spPr>
          <a:xfrm>
            <a:off x="914400" y="228600"/>
            <a:ext cx="6858000" cy="52322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2800">
                <a:solidFill>
                  <a:srgbClr val="990033"/>
                </a:solidFill>
                <a:latin typeface="Times New Roman"/>
                <a:ea typeface="Times New Roman"/>
                <a:cs typeface="Times New Roman"/>
                <a:sym typeface="Times New Roman"/>
              </a:rPr>
              <a:t>Meadow Green Elementary School</a:t>
            </a:r>
            <a:endParaRPr sz="2800">
              <a:solidFill>
                <a:schemeClr val="dk1"/>
              </a:solidFill>
              <a:latin typeface="Times New Roman"/>
              <a:ea typeface="Times New Roman"/>
              <a:cs typeface="Times New Roman"/>
              <a:sym typeface="Times New Roman"/>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8" name="Shape 248"/>
        <p:cNvGrpSpPr/>
        <p:nvPr/>
      </p:nvGrpSpPr>
      <p:grpSpPr>
        <a:xfrm>
          <a:off x="0" y="0"/>
          <a:ext cx="0" cy="0"/>
          <a:chOff x="0" y="0"/>
          <a:chExt cx="0" cy="0"/>
        </a:xfrm>
      </p:grpSpPr>
      <p:pic>
        <p:nvPicPr>
          <p:cNvPr id="249" name="Google Shape;249;p30"/>
          <p:cNvPicPr preferRelativeResize="0"/>
          <p:nvPr/>
        </p:nvPicPr>
        <p:blipFill rotWithShape="1">
          <a:blip r:embed="rId3">
            <a:alphaModFix/>
          </a:blip>
          <a:srcRect b="0" l="0" r="0" t="0"/>
          <a:stretch/>
        </p:blipFill>
        <p:spPr>
          <a:xfrm>
            <a:off x="8534400" y="5562600"/>
            <a:ext cx="518117" cy="579072"/>
          </a:xfrm>
          <a:prstGeom prst="rect">
            <a:avLst/>
          </a:prstGeom>
          <a:noFill/>
          <a:ln>
            <a:noFill/>
          </a:ln>
        </p:spPr>
      </p:pic>
      <p:sp>
        <p:nvSpPr>
          <p:cNvPr id="250" name="Google Shape;250;p30"/>
          <p:cNvSpPr/>
          <p:nvPr/>
        </p:nvSpPr>
        <p:spPr>
          <a:xfrm>
            <a:off x="373375" y="990600"/>
            <a:ext cx="7772400" cy="15582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rgbClr val="000000"/>
              </a:buClr>
              <a:buFont typeface="Arial"/>
              <a:buNone/>
            </a:pPr>
            <a:r>
              <a:rPr b="1" i="1" lang="en-US" sz="1800">
                <a:solidFill>
                  <a:srgbClr val="990033"/>
                </a:solidFill>
                <a:latin typeface="Times New Roman"/>
                <a:ea typeface="Times New Roman"/>
                <a:cs typeface="Times New Roman"/>
                <a:sym typeface="Times New Roman"/>
              </a:rPr>
              <a:t>School Goal# 2- Student and Family Engagement</a:t>
            </a:r>
            <a:endParaRPr b="1">
              <a:solidFill>
                <a:srgbClr val="990033"/>
              </a:solidFill>
              <a:latin typeface="Times New Roman"/>
              <a:ea typeface="Times New Roman"/>
              <a:cs typeface="Times New Roman"/>
              <a:sym typeface="Times New Roman"/>
            </a:endParaRPr>
          </a:p>
          <a:p>
            <a:pPr indent="0" lvl="1" marL="457200" rtl="0" algn="l">
              <a:spcBef>
                <a:spcPts val="0"/>
              </a:spcBef>
              <a:spcAft>
                <a:spcPts val="0"/>
              </a:spcAft>
              <a:buNone/>
            </a:pPr>
            <a:r>
              <a:rPr b="1" lang="en-US">
                <a:solidFill>
                  <a:srgbClr val="990033"/>
                </a:solidFill>
                <a:latin typeface="Times New Roman"/>
                <a:ea typeface="Times New Roman"/>
                <a:cs typeface="Times New Roman"/>
                <a:sym typeface="Times New Roman"/>
              </a:rPr>
              <a:t>Expected Annual Measurable Outcome: </a:t>
            </a:r>
            <a:r>
              <a:rPr b="1" i="1" lang="en-US">
                <a:solidFill>
                  <a:srgbClr val="990033"/>
                </a:solidFill>
                <a:latin typeface="Times New Roman"/>
                <a:ea typeface="Times New Roman"/>
                <a:cs typeface="Times New Roman"/>
                <a:sym typeface="Times New Roman"/>
              </a:rPr>
              <a:t>By June 2023, Meadow Green will maintain a high level of student and family engagement as measured by the cumulative average daily attendance rate, rate of chronic absenteeism, and LCAP Survey data.  </a:t>
            </a:r>
            <a:endParaRPr b="1" i="1">
              <a:solidFill>
                <a:srgbClr val="990033"/>
              </a:solidFill>
              <a:latin typeface="Times New Roman"/>
              <a:ea typeface="Times New Roman"/>
              <a:cs typeface="Times New Roman"/>
              <a:sym typeface="Times New Roman"/>
            </a:endParaRPr>
          </a:p>
          <a:p>
            <a:pPr indent="0" lvl="1" marL="457200" rtl="0" algn="l">
              <a:spcBef>
                <a:spcPts val="0"/>
              </a:spcBef>
              <a:spcAft>
                <a:spcPts val="0"/>
              </a:spcAft>
              <a:buNone/>
            </a:pPr>
            <a:r>
              <a:t/>
            </a:r>
            <a:endParaRPr b="1" i="1">
              <a:solidFill>
                <a:srgbClr val="990033"/>
              </a:solidFill>
              <a:latin typeface="Times New Roman"/>
              <a:ea typeface="Times New Roman"/>
              <a:cs typeface="Times New Roman"/>
              <a:sym typeface="Times New Roman"/>
            </a:endParaRPr>
          </a:p>
          <a:p>
            <a:pPr indent="-317500" lvl="0" marL="914400" rtl="0" algn="l">
              <a:spcBef>
                <a:spcPts val="0"/>
              </a:spcBef>
              <a:spcAft>
                <a:spcPts val="0"/>
              </a:spcAft>
              <a:buClr>
                <a:srgbClr val="1C4587"/>
              </a:buClr>
              <a:buSzPts val="1400"/>
              <a:buFont typeface="Times New Roman"/>
              <a:buChar char="●"/>
            </a:pPr>
            <a:r>
              <a:rPr b="1" i="1" lang="en-US">
                <a:solidFill>
                  <a:srgbClr val="1C4587"/>
                </a:solidFill>
                <a:latin typeface="Times New Roman"/>
                <a:ea typeface="Times New Roman"/>
                <a:cs typeface="Times New Roman"/>
                <a:sym typeface="Times New Roman"/>
              </a:rPr>
              <a:t>Metric/Indicators &amp; Expected Outcomes:</a:t>
            </a:r>
            <a:endParaRPr b="1" i="1">
              <a:solidFill>
                <a:srgbClr val="1C4587"/>
              </a:solidFill>
              <a:latin typeface="Times New Roman"/>
              <a:ea typeface="Times New Roman"/>
              <a:cs typeface="Times New Roman"/>
              <a:sym typeface="Times New Roman"/>
            </a:endParaRPr>
          </a:p>
          <a:p>
            <a:pPr indent="-317500" lvl="1" marL="1371600" rtl="0" algn="l">
              <a:spcBef>
                <a:spcPts val="0"/>
              </a:spcBef>
              <a:spcAft>
                <a:spcPts val="0"/>
              </a:spcAft>
              <a:buClr>
                <a:srgbClr val="1C4587"/>
              </a:buClr>
              <a:buSzPts val="1400"/>
              <a:buFont typeface="Times New Roman"/>
              <a:buChar char="○"/>
            </a:pPr>
            <a:r>
              <a:rPr b="1" i="1" lang="en-US">
                <a:solidFill>
                  <a:srgbClr val="1C4587"/>
                </a:solidFill>
                <a:latin typeface="Times New Roman"/>
                <a:ea typeface="Times New Roman"/>
                <a:cs typeface="Times New Roman"/>
                <a:sym typeface="Times New Roman"/>
              </a:rPr>
              <a:t>California School Dashboard Rating- Green or Blue</a:t>
            </a:r>
            <a:endParaRPr b="1" i="1">
              <a:solidFill>
                <a:srgbClr val="1C4587"/>
              </a:solidFill>
              <a:latin typeface="Times New Roman"/>
              <a:ea typeface="Times New Roman"/>
              <a:cs typeface="Times New Roman"/>
              <a:sym typeface="Times New Roman"/>
            </a:endParaRPr>
          </a:p>
          <a:p>
            <a:pPr indent="-317500" lvl="1" marL="1371600" rtl="0" algn="l">
              <a:spcBef>
                <a:spcPts val="0"/>
              </a:spcBef>
              <a:spcAft>
                <a:spcPts val="0"/>
              </a:spcAft>
              <a:buClr>
                <a:srgbClr val="1C4587"/>
              </a:buClr>
              <a:buSzPts val="1400"/>
              <a:buFont typeface="Times New Roman"/>
              <a:buChar char="○"/>
            </a:pPr>
            <a:r>
              <a:rPr b="1" i="1" lang="en-US">
                <a:solidFill>
                  <a:srgbClr val="1C4587"/>
                </a:solidFill>
                <a:latin typeface="Times New Roman"/>
                <a:ea typeface="Times New Roman"/>
                <a:cs typeface="Times New Roman"/>
                <a:sym typeface="Times New Roman"/>
              </a:rPr>
              <a:t>LCAP Survey- Awareness/Participation in Family Events- 90% or higher</a:t>
            </a:r>
            <a:endParaRPr b="1" i="1">
              <a:solidFill>
                <a:srgbClr val="1C4587"/>
              </a:solidFill>
              <a:latin typeface="Times New Roman"/>
              <a:ea typeface="Times New Roman"/>
              <a:cs typeface="Times New Roman"/>
              <a:sym typeface="Times New Roman"/>
            </a:endParaRPr>
          </a:p>
          <a:p>
            <a:pPr indent="-317500" lvl="1" marL="1371600" rtl="0" algn="l">
              <a:spcBef>
                <a:spcPts val="0"/>
              </a:spcBef>
              <a:spcAft>
                <a:spcPts val="0"/>
              </a:spcAft>
              <a:buClr>
                <a:srgbClr val="1C4587"/>
              </a:buClr>
              <a:buSzPts val="1400"/>
              <a:buFont typeface="Times New Roman"/>
              <a:buChar char="○"/>
            </a:pPr>
            <a:r>
              <a:rPr b="1" i="1" lang="en-US">
                <a:solidFill>
                  <a:srgbClr val="1C4587"/>
                </a:solidFill>
                <a:latin typeface="Times New Roman"/>
                <a:ea typeface="Times New Roman"/>
                <a:cs typeface="Times New Roman"/>
                <a:sym typeface="Times New Roman"/>
              </a:rPr>
              <a:t>Cumulative Average Daily Attendance Rate- 97% or higher</a:t>
            </a:r>
            <a:endParaRPr b="1" i="1">
              <a:solidFill>
                <a:srgbClr val="1C4587"/>
              </a:solidFill>
              <a:latin typeface="Times New Roman"/>
              <a:ea typeface="Times New Roman"/>
              <a:cs typeface="Times New Roman"/>
              <a:sym typeface="Times New Roman"/>
            </a:endParaRPr>
          </a:p>
          <a:p>
            <a:pPr indent="-317500" lvl="1" marL="1371600" rtl="0" algn="l">
              <a:spcBef>
                <a:spcPts val="0"/>
              </a:spcBef>
              <a:spcAft>
                <a:spcPts val="0"/>
              </a:spcAft>
              <a:buClr>
                <a:srgbClr val="1C4587"/>
              </a:buClr>
              <a:buSzPts val="1400"/>
              <a:buFont typeface="Times New Roman"/>
              <a:buChar char="○"/>
            </a:pPr>
            <a:r>
              <a:rPr b="1" i="1" lang="en-US">
                <a:solidFill>
                  <a:srgbClr val="1C4587"/>
                </a:solidFill>
                <a:latin typeface="Times New Roman"/>
                <a:ea typeface="Times New Roman"/>
                <a:cs typeface="Times New Roman"/>
                <a:sym typeface="Times New Roman"/>
              </a:rPr>
              <a:t>Percentage of students w/ Chronic Absenteeism- 5% or fewer</a:t>
            </a:r>
            <a:endParaRPr b="1" i="1">
              <a:solidFill>
                <a:srgbClr val="1C4587"/>
              </a:solidFill>
              <a:latin typeface="Times New Roman"/>
              <a:ea typeface="Times New Roman"/>
              <a:cs typeface="Times New Roman"/>
              <a:sym typeface="Times New Roman"/>
            </a:endParaRPr>
          </a:p>
          <a:p>
            <a:pPr indent="0" lvl="1" marL="457200" rtl="0" algn="l">
              <a:spcBef>
                <a:spcPts val="0"/>
              </a:spcBef>
              <a:spcAft>
                <a:spcPts val="0"/>
              </a:spcAft>
              <a:buNone/>
            </a:pPr>
            <a:r>
              <a:t/>
            </a:r>
            <a:endParaRPr b="1">
              <a:solidFill>
                <a:srgbClr val="990033"/>
              </a:solidFill>
              <a:latin typeface="Times New Roman"/>
              <a:ea typeface="Times New Roman"/>
              <a:cs typeface="Times New Roman"/>
              <a:sym typeface="Times New Roman"/>
            </a:endParaRPr>
          </a:p>
          <a:p>
            <a:pPr indent="0" lvl="0" marL="0" rtl="0" algn="l">
              <a:spcBef>
                <a:spcPts val="0"/>
              </a:spcBef>
              <a:spcAft>
                <a:spcPts val="0"/>
              </a:spcAft>
              <a:buNone/>
            </a:pPr>
            <a:r>
              <a:rPr b="1" lang="en-US">
                <a:solidFill>
                  <a:srgbClr val="990033"/>
                </a:solidFill>
                <a:latin typeface="Times New Roman"/>
                <a:ea typeface="Times New Roman"/>
                <a:cs typeface="Times New Roman"/>
                <a:sym typeface="Times New Roman"/>
              </a:rPr>
              <a:t>District Strategic Goal: SCHOOL/ FAMILY/ COMMUNITY PARTNERSHIPS &amp; COMMUNICATION Vision: High quality student learning is supported by partnerships. We believe these partnerships are enhanced through effective communication and collaboration. We establish a culture which encourages positive relationships among our students, staff, and families</a:t>
            </a:r>
            <a:endParaRPr b="1">
              <a:solidFill>
                <a:srgbClr val="990033"/>
              </a:solidFill>
              <a:latin typeface="Times New Roman"/>
              <a:ea typeface="Times New Roman"/>
              <a:cs typeface="Times New Roman"/>
              <a:sym typeface="Times New Roman"/>
            </a:endParaRPr>
          </a:p>
          <a:p>
            <a:pPr indent="0" lvl="0" marL="0" rtl="0" algn="l">
              <a:spcBef>
                <a:spcPts val="0"/>
              </a:spcBef>
              <a:spcAft>
                <a:spcPts val="0"/>
              </a:spcAft>
              <a:buNone/>
            </a:pPr>
            <a:r>
              <a:rPr b="1" lang="en-US">
                <a:solidFill>
                  <a:srgbClr val="990033"/>
                </a:solidFill>
                <a:latin typeface="Times New Roman"/>
                <a:ea typeface="Times New Roman"/>
                <a:cs typeface="Times New Roman"/>
                <a:sym typeface="Times New Roman"/>
              </a:rPr>
              <a:t>as well as educational, business, and community partners. We believe these partnerships and communication must be nurtured to optimize opportunities for learning and personal growth for students.</a:t>
            </a:r>
            <a:endParaRPr b="1">
              <a:solidFill>
                <a:srgbClr val="990033"/>
              </a:solidFill>
              <a:latin typeface="Times New Roman"/>
              <a:ea typeface="Times New Roman"/>
              <a:cs typeface="Times New Roman"/>
              <a:sym typeface="Times New Roman"/>
            </a:endParaRPr>
          </a:p>
          <a:p>
            <a:pPr indent="0" lvl="0" marL="0" rtl="0" algn="l">
              <a:spcBef>
                <a:spcPts val="0"/>
              </a:spcBef>
              <a:spcAft>
                <a:spcPts val="0"/>
              </a:spcAft>
              <a:buNone/>
            </a:pPr>
            <a:r>
              <a:t/>
            </a:r>
            <a:endParaRPr b="1">
              <a:solidFill>
                <a:srgbClr val="990033"/>
              </a:solidFill>
              <a:latin typeface="Times New Roman"/>
              <a:ea typeface="Times New Roman"/>
              <a:cs typeface="Times New Roman"/>
              <a:sym typeface="Times New Roman"/>
            </a:endParaRPr>
          </a:p>
          <a:p>
            <a:pPr indent="0" lvl="0" marL="0" rtl="0" algn="l">
              <a:spcBef>
                <a:spcPts val="0"/>
              </a:spcBef>
              <a:spcAft>
                <a:spcPts val="0"/>
              </a:spcAft>
              <a:buNone/>
            </a:pPr>
            <a:r>
              <a:t/>
            </a:r>
            <a:endParaRPr>
              <a:solidFill>
                <a:schemeClr val="dk1"/>
              </a:solidFill>
            </a:endParaRPr>
          </a:p>
        </p:txBody>
      </p:sp>
      <p:sp>
        <p:nvSpPr>
          <p:cNvPr id="251" name="Google Shape;251;p30"/>
          <p:cNvSpPr txBox="1"/>
          <p:nvPr/>
        </p:nvSpPr>
        <p:spPr>
          <a:xfrm>
            <a:off x="914400" y="228600"/>
            <a:ext cx="6858000" cy="5232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2800">
                <a:solidFill>
                  <a:srgbClr val="990033"/>
                </a:solidFill>
                <a:latin typeface="Times New Roman"/>
                <a:ea typeface="Times New Roman"/>
                <a:cs typeface="Times New Roman"/>
                <a:sym typeface="Times New Roman"/>
              </a:rPr>
              <a:t>Meadow Green Elementary School</a:t>
            </a:r>
            <a:endParaRPr sz="2800">
              <a:solidFill>
                <a:schemeClr val="dk1"/>
              </a:solidFill>
              <a:latin typeface="Times New Roman"/>
              <a:ea typeface="Times New Roman"/>
              <a:cs typeface="Times New Roman"/>
              <a:sym typeface="Times New Roman"/>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7" name="Shape 257"/>
        <p:cNvGrpSpPr/>
        <p:nvPr/>
      </p:nvGrpSpPr>
      <p:grpSpPr>
        <a:xfrm>
          <a:off x="0" y="0"/>
          <a:ext cx="0" cy="0"/>
          <a:chOff x="0" y="0"/>
          <a:chExt cx="0" cy="0"/>
        </a:xfrm>
      </p:grpSpPr>
      <p:pic>
        <p:nvPicPr>
          <p:cNvPr id="258" name="Google Shape;258;p31"/>
          <p:cNvPicPr preferRelativeResize="0"/>
          <p:nvPr/>
        </p:nvPicPr>
        <p:blipFill rotWithShape="1">
          <a:blip r:embed="rId3">
            <a:alphaModFix/>
          </a:blip>
          <a:srcRect b="0" l="0" r="0" t="0"/>
          <a:stretch/>
        </p:blipFill>
        <p:spPr>
          <a:xfrm>
            <a:off x="8534400" y="5562600"/>
            <a:ext cx="518117" cy="579072"/>
          </a:xfrm>
          <a:prstGeom prst="rect">
            <a:avLst/>
          </a:prstGeom>
          <a:noFill/>
          <a:ln>
            <a:noFill/>
          </a:ln>
        </p:spPr>
      </p:pic>
      <p:sp>
        <p:nvSpPr>
          <p:cNvPr id="259" name="Google Shape;259;p31"/>
          <p:cNvSpPr/>
          <p:nvPr/>
        </p:nvSpPr>
        <p:spPr>
          <a:xfrm>
            <a:off x="373375" y="990600"/>
            <a:ext cx="7772400" cy="15582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rgbClr val="000000"/>
              </a:buClr>
              <a:buFont typeface="Arial"/>
              <a:buNone/>
            </a:pPr>
            <a:r>
              <a:rPr b="1" i="1" lang="en-US" sz="1800">
                <a:solidFill>
                  <a:srgbClr val="990033"/>
                </a:solidFill>
                <a:latin typeface="Times New Roman"/>
                <a:ea typeface="Times New Roman"/>
                <a:cs typeface="Times New Roman"/>
                <a:sym typeface="Times New Roman"/>
              </a:rPr>
              <a:t>School Goal# 3- Academic Excellence</a:t>
            </a:r>
            <a:endParaRPr b="1">
              <a:solidFill>
                <a:srgbClr val="990033"/>
              </a:solidFill>
              <a:latin typeface="Times New Roman"/>
              <a:ea typeface="Times New Roman"/>
              <a:cs typeface="Times New Roman"/>
              <a:sym typeface="Times New Roman"/>
            </a:endParaRPr>
          </a:p>
          <a:p>
            <a:pPr indent="0" lvl="1" marL="457200" rtl="0" algn="l">
              <a:spcBef>
                <a:spcPts val="0"/>
              </a:spcBef>
              <a:spcAft>
                <a:spcPts val="0"/>
              </a:spcAft>
              <a:buNone/>
            </a:pPr>
            <a:r>
              <a:rPr b="1" lang="en-US">
                <a:solidFill>
                  <a:srgbClr val="990033"/>
                </a:solidFill>
                <a:latin typeface="Times New Roman"/>
                <a:ea typeface="Times New Roman"/>
                <a:cs typeface="Times New Roman"/>
                <a:sym typeface="Times New Roman"/>
              </a:rPr>
              <a:t>Expected Annual Measurable Outcome: </a:t>
            </a:r>
            <a:r>
              <a:rPr b="1" i="1" lang="en-US">
                <a:solidFill>
                  <a:srgbClr val="990033"/>
                </a:solidFill>
                <a:latin typeface="Times New Roman"/>
                <a:ea typeface="Times New Roman"/>
                <a:cs typeface="Times New Roman"/>
                <a:sym typeface="Times New Roman"/>
              </a:rPr>
              <a:t>By June 2023, Meadow Green students will continue to demonstrate a high level of achievement and growth toward mastery in college and career readiness in both English Language Arts (ELA) and Math on Smarter Balanced and other assessments, as measured by annual California School Dashboard Reports, CAASPP results, and school level assessment data.  </a:t>
            </a:r>
            <a:endParaRPr b="1" i="1">
              <a:solidFill>
                <a:srgbClr val="990033"/>
              </a:solidFill>
              <a:latin typeface="Times New Roman"/>
              <a:ea typeface="Times New Roman"/>
              <a:cs typeface="Times New Roman"/>
              <a:sym typeface="Times New Roman"/>
            </a:endParaRPr>
          </a:p>
          <a:p>
            <a:pPr indent="0" lvl="1" marL="457200" rtl="0" algn="l">
              <a:spcBef>
                <a:spcPts val="0"/>
              </a:spcBef>
              <a:spcAft>
                <a:spcPts val="0"/>
              </a:spcAft>
              <a:buNone/>
            </a:pPr>
            <a:r>
              <a:t/>
            </a:r>
            <a:endParaRPr b="1" i="1">
              <a:solidFill>
                <a:srgbClr val="990033"/>
              </a:solidFill>
              <a:latin typeface="Times New Roman"/>
              <a:ea typeface="Times New Roman"/>
              <a:cs typeface="Times New Roman"/>
              <a:sym typeface="Times New Roman"/>
            </a:endParaRPr>
          </a:p>
          <a:p>
            <a:pPr indent="-317500" lvl="0" marL="914400" rtl="0" algn="l">
              <a:spcBef>
                <a:spcPts val="0"/>
              </a:spcBef>
              <a:spcAft>
                <a:spcPts val="0"/>
              </a:spcAft>
              <a:buClr>
                <a:srgbClr val="1C4587"/>
              </a:buClr>
              <a:buSzPts val="1400"/>
              <a:buFont typeface="Times New Roman"/>
              <a:buChar char="●"/>
            </a:pPr>
            <a:r>
              <a:rPr b="1" i="1" lang="en-US">
                <a:solidFill>
                  <a:srgbClr val="1C4587"/>
                </a:solidFill>
                <a:latin typeface="Times New Roman"/>
                <a:ea typeface="Times New Roman"/>
                <a:cs typeface="Times New Roman"/>
                <a:sym typeface="Times New Roman"/>
              </a:rPr>
              <a:t>Metric/Indicators &amp; Expected Outcomes:</a:t>
            </a:r>
            <a:endParaRPr b="1" i="1">
              <a:solidFill>
                <a:srgbClr val="1C4587"/>
              </a:solidFill>
              <a:latin typeface="Times New Roman"/>
              <a:ea typeface="Times New Roman"/>
              <a:cs typeface="Times New Roman"/>
              <a:sym typeface="Times New Roman"/>
            </a:endParaRPr>
          </a:p>
          <a:p>
            <a:pPr indent="-317500" lvl="1" marL="1371600" rtl="0" algn="l">
              <a:spcBef>
                <a:spcPts val="0"/>
              </a:spcBef>
              <a:spcAft>
                <a:spcPts val="0"/>
              </a:spcAft>
              <a:buClr>
                <a:srgbClr val="1C4587"/>
              </a:buClr>
              <a:buSzPts val="1400"/>
              <a:buFont typeface="Times New Roman"/>
              <a:buChar char="○"/>
            </a:pPr>
            <a:r>
              <a:rPr b="1" i="1" lang="en-US">
                <a:solidFill>
                  <a:srgbClr val="1C4587"/>
                </a:solidFill>
                <a:latin typeface="Times New Roman"/>
                <a:ea typeface="Times New Roman"/>
                <a:cs typeface="Times New Roman"/>
                <a:sym typeface="Times New Roman"/>
              </a:rPr>
              <a:t>California School Dashboard Rating in ELA- Green or Blue</a:t>
            </a:r>
            <a:endParaRPr b="1" i="1">
              <a:solidFill>
                <a:srgbClr val="1C4587"/>
              </a:solidFill>
              <a:latin typeface="Times New Roman"/>
              <a:ea typeface="Times New Roman"/>
              <a:cs typeface="Times New Roman"/>
              <a:sym typeface="Times New Roman"/>
            </a:endParaRPr>
          </a:p>
          <a:p>
            <a:pPr indent="-317500" lvl="1" marL="1371600" rtl="0" algn="l">
              <a:spcBef>
                <a:spcPts val="0"/>
              </a:spcBef>
              <a:spcAft>
                <a:spcPts val="0"/>
              </a:spcAft>
              <a:buClr>
                <a:srgbClr val="1C4587"/>
              </a:buClr>
              <a:buSzPts val="1400"/>
              <a:buFont typeface="Times New Roman"/>
              <a:buChar char="○"/>
            </a:pPr>
            <a:r>
              <a:rPr b="1" i="1" lang="en-US">
                <a:solidFill>
                  <a:srgbClr val="1C4587"/>
                </a:solidFill>
                <a:latin typeface="Times New Roman"/>
                <a:ea typeface="Times New Roman"/>
                <a:cs typeface="Times New Roman"/>
                <a:sym typeface="Times New Roman"/>
              </a:rPr>
              <a:t>California School Dashboard Rating in Math- Green or Blue</a:t>
            </a:r>
            <a:endParaRPr b="1" i="1">
              <a:solidFill>
                <a:srgbClr val="1C4587"/>
              </a:solidFill>
              <a:latin typeface="Times New Roman"/>
              <a:ea typeface="Times New Roman"/>
              <a:cs typeface="Times New Roman"/>
              <a:sym typeface="Times New Roman"/>
            </a:endParaRPr>
          </a:p>
          <a:p>
            <a:pPr indent="-317500" lvl="1" marL="1371600" rtl="0" algn="l">
              <a:spcBef>
                <a:spcPts val="0"/>
              </a:spcBef>
              <a:spcAft>
                <a:spcPts val="0"/>
              </a:spcAft>
              <a:buClr>
                <a:srgbClr val="1C4587"/>
              </a:buClr>
              <a:buSzPts val="1400"/>
              <a:buFont typeface="Times New Roman"/>
              <a:buChar char="○"/>
            </a:pPr>
            <a:r>
              <a:rPr b="1" i="1" lang="en-US">
                <a:solidFill>
                  <a:srgbClr val="1C4587"/>
                </a:solidFill>
                <a:latin typeface="Times New Roman"/>
                <a:ea typeface="Times New Roman"/>
                <a:cs typeface="Times New Roman"/>
                <a:sym typeface="Times New Roman"/>
              </a:rPr>
              <a:t>CAASPP results in ELA- 7% growth in % of students meeting or exceeding standards </a:t>
            </a:r>
            <a:endParaRPr b="1" i="1">
              <a:solidFill>
                <a:srgbClr val="1C4587"/>
              </a:solidFill>
              <a:latin typeface="Times New Roman"/>
              <a:ea typeface="Times New Roman"/>
              <a:cs typeface="Times New Roman"/>
              <a:sym typeface="Times New Roman"/>
            </a:endParaRPr>
          </a:p>
          <a:p>
            <a:pPr indent="-317500" lvl="1" marL="1371600" rtl="0" algn="l">
              <a:spcBef>
                <a:spcPts val="0"/>
              </a:spcBef>
              <a:spcAft>
                <a:spcPts val="0"/>
              </a:spcAft>
              <a:buClr>
                <a:srgbClr val="1C4587"/>
              </a:buClr>
              <a:buSzPts val="1400"/>
              <a:buFont typeface="Times New Roman"/>
              <a:buChar char="○"/>
            </a:pPr>
            <a:r>
              <a:rPr b="1" i="1" lang="en-US">
                <a:solidFill>
                  <a:srgbClr val="1C4587"/>
                </a:solidFill>
                <a:latin typeface="Times New Roman"/>
                <a:ea typeface="Times New Roman"/>
                <a:cs typeface="Times New Roman"/>
                <a:sym typeface="Times New Roman"/>
              </a:rPr>
              <a:t>CAASPP results in math- 5% growth in % of students meeting or exceeding standards</a:t>
            </a:r>
            <a:endParaRPr b="1" i="1">
              <a:solidFill>
                <a:srgbClr val="1C4587"/>
              </a:solidFill>
              <a:latin typeface="Times New Roman"/>
              <a:ea typeface="Times New Roman"/>
              <a:cs typeface="Times New Roman"/>
              <a:sym typeface="Times New Roman"/>
            </a:endParaRPr>
          </a:p>
          <a:p>
            <a:pPr indent="-317500" lvl="1" marL="1371600" rtl="0" algn="l">
              <a:spcBef>
                <a:spcPts val="0"/>
              </a:spcBef>
              <a:spcAft>
                <a:spcPts val="0"/>
              </a:spcAft>
              <a:buClr>
                <a:srgbClr val="1C4587"/>
              </a:buClr>
              <a:buSzPts val="1400"/>
              <a:buFont typeface="Times New Roman"/>
              <a:buChar char="○"/>
            </a:pPr>
            <a:r>
              <a:rPr b="1" i="1" lang="en-US">
                <a:solidFill>
                  <a:srgbClr val="1C4587"/>
                </a:solidFill>
                <a:latin typeface="Times New Roman"/>
                <a:ea typeface="Times New Roman"/>
                <a:cs typeface="Times New Roman"/>
                <a:sym typeface="Times New Roman"/>
              </a:rPr>
              <a:t>iReady Benchmarks- School-wide achievement of at least 100% or higher of expected annual growth goals in reading and math</a:t>
            </a:r>
            <a:endParaRPr b="1" i="1">
              <a:solidFill>
                <a:srgbClr val="1C4587"/>
              </a:solidFill>
              <a:latin typeface="Times New Roman"/>
              <a:ea typeface="Times New Roman"/>
              <a:cs typeface="Times New Roman"/>
              <a:sym typeface="Times New Roman"/>
            </a:endParaRPr>
          </a:p>
          <a:p>
            <a:pPr indent="0" lvl="1" marL="457200" rtl="0" algn="l">
              <a:spcBef>
                <a:spcPts val="0"/>
              </a:spcBef>
              <a:spcAft>
                <a:spcPts val="0"/>
              </a:spcAft>
              <a:buNone/>
            </a:pPr>
            <a:r>
              <a:t/>
            </a:r>
            <a:endParaRPr b="1">
              <a:solidFill>
                <a:srgbClr val="990033"/>
              </a:solidFill>
              <a:latin typeface="Times New Roman"/>
              <a:ea typeface="Times New Roman"/>
              <a:cs typeface="Times New Roman"/>
              <a:sym typeface="Times New Roman"/>
            </a:endParaRPr>
          </a:p>
          <a:p>
            <a:pPr indent="0" lvl="0" marL="0" rtl="0" algn="l">
              <a:spcBef>
                <a:spcPts val="0"/>
              </a:spcBef>
              <a:spcAft>
                <a:spcPts val="0"/>
              </a:spcAft>
              <a:buNone/>
            </a:pPr>
            <a:r>
              <a:rPr b="1" lang="en-US">
                <a:solidFill>
                  <a:srgbClr val="990033"/>
                </a:solidFill>
                <a:latin typeface="Times New Roman"/>
                <a:ea typeface="Times New Roman"/>
                <a:cs typeface="Times New Roman"/>
                <a:sym typeface="Times New Roman"/>
              </a:rPr>
              <a:t>District Strategic Goal: Academic Excellence - Learning for All Students.  Every student experiences educational success at the highest levels of achievement. We believe that each student has a unique ability to learn in an environment that is enriched with a challenging curriculum, where learning is modeled and expectations are both known and high. We expect all students to demonstrate continued and improved academic achievement, through Collaboration, Communication, Critical thinking, and Creativity, to be college and career ready, and to become lifelong learners.</a:t>
            </a:r>
            <a:endParaRPr b="1">
              <a:solidFill>
                <a:srgbClr val="990033"/>
              </a:solidFill>
              <a:latin typeface="Times New Roman"/>
              <a:ea typeface="Times New Roman"/>
              <a:cs typeface="Times New Roman"/>
              <a:sym typeface="Times New Roman"/>
            </a:endParaRPr>
          </a:p>
        </p:txBody>
      </p:sp>
      <p:sp>
        <p:nvSpPr>
          <p:cNvPr id="260" name="Google Shape;260;p31"/>
          <p:cNvSpPr txBox="1"/>
          <p:nvPr/>
        </p:nvSpPr>
        <p:spPr>
          <a:xfrm>
            <a:off x="914400" y="228600"/>
            <a:ext cx="6858000" cy="5232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2800">
                <a:solidFill>
                  <a:srgbClr val="990033"/>
                </a:solidFill>
                <a:latin typeface="Times New Roman"/>
                <a:ea typeface="Times New Roman"/>
                <a:cs typeface="Times New Roman"/>
                <a:sym typeface="Times New Roman"/>
              </a:rPr>
              <a:t>Meadow Green Elementary School</a:t>
            </a:r>
            <a:endParaRPr sz="2800">
              <a:solidFill>
                <a:schemeClr val="dk1"/>
              </a:solidFill>
              <a:latin typeface="Times New Roman"/>
              <a:ea typeface="Times New Roman"/>
              <a:cs typeface="Times New Roman"/>
              <a:sym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pic>
        <p:nvPicPr>
          <p:cNvPr id="100" name="Google Shape;100;p14"/>
          <p:cNvPicPr preferRelativeResize="0"/>
          <p:nvPr/>
        </p:nvPicPr>
        <p:blipFill rotWithShape="1">
          <a:blip r:embed="rId3">
            <a:alphaModFix/>
          </a:blip>
          <a:srcRect b="0" l="0" r="0" t="0"/>
          <a:stretch/>
        </p:blipFill>
        <p:spPr>
          <a:xfrm>
            <a:off x="2095500" y="399288"/>
            <a:ext cx="4190622" cy="1877399"/>
          </a:xfrm>
          <a:prstGeom prst="rect">
            <a:avLst/>
          </a:prstGeom>
          <a:noFill/>
          <a:ln>
            <a:noFill/>
          </a:ln>
        </p:spPr>
      </p:pic>
      <p:sp>
        <p:nvSpPr>
          <p:cNvPr id="101" name="Google Shape;101;p14"/>
          <p:cNvSpPr txBox="1"/>
          <p:nvPr/>
        </p:nvSpPr>
        <p:spPr>
          <a:xfrm>
            <a:off x="1600200" y="2255944"/>
            <a:ext cx="5181222" cy="6463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0" lang="en-US" sz="3600" u="none" cap="none" strike="noStrike">
                <a:solidFill>
                  <a:srgbClr val="990033"/>
                </a:solidFill>
                <a:latin typeface="Times New Roman"/>
                <a:ea typeface="Times New Roman"/>
                <a:cs typeface="Times New Roman"/>
                <a:sym typeface="Times New Roman"/>
              </a:rPr>
              <a:t>School Site Presentations</a:t>
            </a:r>
            <a:endParaRPr b="1" sz="3600">
              <a:solidFill>
                <a:srgbClr val="990033"/>
              </a:solidFill>
              <a:latin typeface="Times New Roman"/>
              <a:ea typeface="Times New Roman"/>
              <a:cs typeface="Times New Roman"/>
              <a:sym typeface="Times New Roman"/>
            </a:endParaRPr>
          </a:p>
        </p:txBody>
      </p:sp>
      <p:pic>
        <p:nvPicPr>
          <p:cNvPr id="102" name="Google Shape;102;p14"/>
          <p:cNvPicPr preferRelativeResize="0"/>
          <p:nvPr/>
        </p:nvPicPr>
        <p:blipFill rotWithShape="1">
          <a:blip r:embed="rId4">
            <a:alphaModFix/>
          </a:blip>
          <a:srcRect b="0" l="0" r="0" t="0"/>
          <a:stretch/>
        </p:blipFill>
        <p:spPr>
          <a:xfrm>
            <a:off x="8534400" y="5562600"/>
            <a:ext cx="518117" cy="579072"/>
          </a:xfrm>
          <a:prstGeom prst="rect">
            <a:avLst/>
          </a:prstGeom>
          <a:noFill/>
          <a:ln>
            <a:noFill/>
          </a:ln>
        </p:spPr>
      </p:pic>
      <p:sp>
        <p:nvSpPr>
          <p:cNvPr id="103" name="Google Shape;103;p14"/>
          <p:cNvSpPr txBox="1"/>
          <p:nvPr/>
        </p:nvSpPr>
        <p:spPr>
          <a:xfrm>
            <a:off x="746382" y="2971573"/>
            <a:ext cx="7239000" cy="317009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i="1" lang="en-US" sz="2000">
                <a:solidFill>
                  <a:schemeClr val="dk1"/>
                </a:solidFill>
                <a:latin typeface="Times New Roman"/>
                <a:ea typeface="Times New Roman"/>
                <a:cs typeface="Times New Roman"/>
                <a:sym typeface="Times New Roman"/>
              </a:rPr>
              <a:t>The </a:t>
            </a:r>
            <a:r>
              <a:rPr b="1" i="1" lang="en-US" sz="2000">
                <a:solidFill>
                  <a:schemeClr val="dk1"/>
                </a:solidFill>
                <a:latin typeface="Times New Roman"/>
                <a:ea typeface="Times New Roman"/>
                <a:cs typeface="Times New Roman"/>
                <a:sym typeface="Times New Roman"/>
              </a:rPr>
              <a:t>School</a:t>
            </a:r>
            <a:r>
              <a:rPr i="1" lang="en-US" sz="2000">
                <a:solidFill>
                  <a:schemeClr val="dk1"/>
                </a:solidFill>
                <a:latin typeface="Times New Roman"/>
                <a:ea typeface="Times New Roman"/>
                <a:cs typeface="Times New Roman"/>
                <a:sym typeface="Times New Roman"/>
              </a:rPr>
              <a:t> Plan for Student Achievement (SPSA) is a document that represents a school’s cycle of continuous improvement of student achievement. The annual process of developing, reviewing, and updating the SPSA includes a comprehensive review of data and the development of actions necessary to achieve school goals. The plan also addresses funding and proposed expenditures related to state and federal categorical programs. The SPSA is specifically designed to align with the state’s eight priorities of the LCAP and LJSD’s Strategic Goals.  Each year, the School Site Council and the local governing board approve the SPSA.</a:t>
            </a:r>
            <a:endParaRPr sz="1600">
              <a:solidFill>
                <a:schemeClr val="dk1"/>
              </a:solidFill>
              <a:latin typeface="Times New Roman"/>
              <a:ea typeface="Times New Roman"/>
              <a:cs typeface="Times New Roman"/>
              <a:sym typeface="Times New Roman"/>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6" name="Shape 266"/>
        <p:cNvGrpSpPr/>
        <p:nvPr/>
      </p:nvGrpSpPr>
      <p:grpSpPr>
        <a:xfrm>
          <a:off x="0" y="0"/>
          <a:ext cx="0" cy="0"/>
          <a:chOff x="0" y="0"/>
          <a:chExt cx="0" cy="0"/>
        </a:xfrm>
      </p:grpSpPr>
      <p:pic>
        <p:nvPicPr>
          <p:cNvPr id="267" name="Google Shape;267;p32"/>
          <p:cNvPicPr preferRelativeResize="0"/>
          <p:nvPr/>
        </p:nvPicPr>
        <p:blipFill rotWithShape="1">
          <a:blip r:embed="rId3">
            <a:alphaModFix/>
          </a:blip>
          <a:srcRect b="0" l="0" r="0" t="0"/>
          <a:stretch/>
        </p:blipFill>
        <p:spPr>
          <a:xfrm>
            <a:off x="8534400" y="5562600"/>
            <a:ext cx="518117" cy="579072"/>
          </a:xfrm>
          <a:prstGeom prst="rect">
            <a:avLst/>
          </a:prstGeom>
          <a:noFill/>
          <a:ln>
            <a:noFill/>
          </a:ln>
        </p:spPr>
      </p:pic>
      <p:sp>
        <p:nvSpPr>
          <p:cNvPr id="268" name="Google Shape;268;p32"/>
          <p:cNvSpPr/>
          <p:nvPr/>
        </p:nvSpPr>
        <p:spPr>
          <a:xfrm>
            <a:off x="373375" y="990600"/>
            <a:ext cx="7772400" cy="17700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rgbClr val="000000"/>
              </a:buClr>
              <a:buFont typeface="Arial"/>
              <a:buNone/>
            </a:pPr>
            <a:r>
              <a:rPr b="1" i="1" lang="en-US" sz="1800">
                <a:solidFill>
                  <a:srgbClr val="990033"/>
                </a:solidFill>
                <a:latin typeface="Times New Roman"/>
                <a:ea typeface="Times New Roman"/>
                <a:cs typeface="Times New Roman"/>
                <a:sym typeface="Times New Roman"/>
              </a:rPr>
              <a:t>School Goal# 4- ELD- Achievement of English Language Learners</a:t>
            </a:r>
            <a:endParaRPr b="1">
              <a:solidFill>
                <a:srgbClr val="990033"/>
              </a:solidFill>
              <a:latin typeface="Times New Roman"/>
              <a:ea typeface="Times New Roman"/>
              <a:cs typeface="Times New Roman"/>
              <a:sym typeface="Times New Roman"/>
            </a:endParaRPr>
          </a:p>
          <a:p>
            <a:pPr indent="0" lvl="1" marL="457200" rtl="0" algn="l">
              <a:spcBef>
                <a:spcPts val="0"/>
              </a:spcBef>
              <a:spcAft>
                <a:spcPts val="0"/>
              </a:spcAft>
              <a:buNone/>
            </a:pPr>
            <a:r>
              <a:rPr b="1" lang="en-US">
                <a:solidFill>
                  <a:srgbClr val="990033"/>
                </a:solidFill>
                <a:latin typeface="Times New Roman"/>
                <a:ea typeface="Times New Roman"/>
                <a:cs typeface="Times New Roman"/>
                <a:sym typeface="Times New Roman"/>
              </a:rPr>
              <a:t>Expected Annual Measurable Outcome: </a:t>
            </a:r>
            <a:r>
              <a:rPr b="1" i="1" lang="en-US">
                <a:solidFill>
                  <a:srgbClr val="990033"/>
                </a:solidFill>
                <a:latin typeface="Times New Roman"/>
                <a:ea typeface="Times New Roman"/>
                <a:cs typeface="Times New Roman"/>
                <a:sym typeface="Times New Roman"/>
              </a:rPr>
              <a:t>By June 2023, Meadow Green English Language Learner students will demonstrate growth in the achievement of students meeting or exceeding college and career readiness standards in ELA, as measured by the ELPAC assessment, reclassification rate for RFEP status, and CAASPP results.</a:t>
            </a:r>
            <a:endParaRPr b="1" i="1">
              <a:solidFill>
                <a:srgbClr val="990033"/>
              </a:solidFill>
              <a:latin typeface="Times New Roman"/>
              <a:ea typeface="Times New Roman"/>
              <a:cs typeface="Times New Roman"/>
              <a:sym typeface="Times New Roman"/>
            </a:endParaRPr>
          </a:p>
          <a:p>
            <a:pPr indent="0" lvl="1" marL="457200" rtl="0" algn="l">
              <a:spcBef>
                <a:spcPts val="0"/>
              </a:spcBef>
              <a:spcAft>
                <a:spcPts val="0"/>
              </a:spcAft>
              <a:buNone/>
            </a:pPr>
            <a:r>
              <a:t/>
            </a:r>
            <a:endParaRPr b="1" i="1">
              <a:solidFill>
                <a:srgbClr val="990033"/>
              </a:solidFill>
              <a:latin typeface="Times New Roman"/>
              <a:ea typeface="Times New Roman"/>
              <a:cs typeface="Times New Roman"/>
              <a:sym typeface="Times New Roman"/>
            </a:endParaRPr>
          </a:p>
          <a:p>
            <a:pPr indent="-317500" lvl="0" marL="914400" rtl="0" algn="l">
              <a:spcBef>
                <a:spcPts val="0"/>
              </a:spcBef>
              <a:spcAft>
                <a:spcPts val="0"/>
              </a:spcAft>
              <a:buClr>
                <a:srgbClr val="1C4587"/>
              </a:buClr>
              <a:buSzPts val="1400"/>
              <a:buFont typeface="Times New Roman"/>
              <a:buChar char="●"/>
            </a:pPr>
            <a:r>
              <a:rPr b="1" i="1" lang="en-US">
                <a:solidFill>
                  <a:srgbClr val="1C4587"/>
                </a:solidFill>
                <a:latin typeface="Times New Roman"/>
                <a:ea typeface="Times New Roman"/>
                <a:cs typeface="Times New Roman"/>
                <a:sym typeface="Times New Roman"/>
              </a:rPr>
              <a:t>Metric/Indicators &amp; Expected Outcomes:</a:t>
            </a:r>
            <a:endParaRPr b="1" i="1">
              <a:solidFill>
                <a:srgbClr val="1C4587"/>
              </a:solidFill>
              <a:latin typeface="Times New Roman"/>
              <a:ea typeface="Times New Roman"/>
              <a:cs typeface="Times New Roman"/>
              <a:sym typeface="Times New Roman"/>
            </a:endParaRPr>
          </a:p>
          <a:p>
            <a:pPr indent="-317500" lvl="1" marL="1371600" rtl="0" algn="l">
              <a:spcBef>
                <a:spcPts val="0"/>
              </a:spcBef>
              <a:spcAft>
                <a:spcPts val="0"/>
              </a:spcAft>
              <a:buClr>
                <a:srgbClr val="1C4587"/>
              </a:buClr>
              <a:buSzPts val="1400"/>
              <a:buFont typeface="Times New Roman"/>
              <a:buChar char="○"/>
            </a:pPr>
            <a:r>
              <a:rPr b="1" i="1" lang="en-US">
                <a:solidFill>
                  <a:srgbClr val="1C4587"/>
                </a:solidFill>
                <a:latin typeface="Times New Roman"/>
                <a:ea typeface="Times New Roman"/>
                <a:cs typeface="Times New Roman"/>
                <a:sym typeface="Times New Roman"/>
              </a:rPr>
              <a:t>CAASPP Results ELA- 5% growth in the percentage of ELL students meeting or exceeding standards on annual CAASPP assessments</a:t>
            </a:r>
            <a:endParaRPr b="1" i="1">
              <a:solidFill>
                <a:srgbClr val="1C4587"/>
              </a:solidFill>
              <a:latin typeface="Times New Roman"/>
              <a:ea typeface="Times New Roman"/>
              <a:cs typeface="Times New Roman"/>
              <a:sym typeface="Times New Roman"/>
            </a:endParaRPr>
          </a:p>
          <a:p>
            <a:pPr indent="-317500" lvl="1" marL="1371600" rtl="0" algn="l">
              <a:spcBef>
                <a:spcPts val="0"/>
              </a:spcBef>
              <a:spcAft>
                <a:spcPts val="0"/>
              </a:spcAft>
              <a:buClr>
                <a:srgbClr val="1C4587"/>
              </a:buClr>
              <a:buSzPts val="1400"/>
              <a:buFont typeface="Times New Roman"/>
              <a:buChar char="○"/>
            </a:pPr>
            <a:r>
              <a:rPr b="1" i="1" lang="en-US">
                <a:solidFill>
                  <a:srgbClr val="1C4587"/>
                </a:solidFill>
                <a:latin typeface="Times New Roman"/>
                <a:ea typeface="Times New Roman"/>
                <a:cs typeface="Times New Roman"/>
                <a:sym typeface="Times New Roman"/>
              </a:rPr>
              <a:t>ELPAC- 5% growth in the percentage of students scoring level 3 or 4 on annual ELPAC assessments</a:t>
            </a:r>
            <a:endParaRPr b="1" i="1">
              <a:solidFill>
                <a:srgbClr val="1C4587"/>
              </a:solidFill>
              <a:latin typeface="Times New Roman"/>
              <a:ea typeface="Times New Roman"/>
              <a:cs typeface="Times New Roman"/>
              <a:sym typeface="Times New Roman"/>
            </a:endParaRPr>
          </a:p>
          <a:p>
            <a:pPr indent="-317500" lvl="1" marL="1371600" rtl="0" algn="l">
              <a:spcBef>
                <a:spcPts val="0"/>
              </a:spcBef>
              <a:spcAft>
                <a:spcPts val="0"/>
              </a:spcAft>
              <a:buClr>
                <a:srgbClr val="1C4587"/>
              </a:buClr>
              <a:buSzPts val="1400"/>
              <a:buFont typeface="Times New Roman"/>
              <a:buChar char="○"/>
            </a:pPr>
            <a:r>
              <a:rPr b="1" i="1" lang="en-US">
                <a:solidFill>
                  <a:srgbClr val="1C4587"/>
                </a:solidFill>
                <a:latin typeface="Times New Roman"/>
                <a:ea typeface="Times New Roman"/>
                <a:cs typeface="Times New Roman"/>
                <a:sym typeface="Times New Roman"/>
              </a:rPr>
              <a:t>Reclassification- 6% growth in the percentage of students meeting the criteria for RFEP</a:t>
            </a:r>
            <a:endParaRPr b="1" i="1">
              <a:solidFill>
                <a:srgbClr val="1C4587"/>
              </a:solidFill>
              <a:latin typeface="Times New Roman"/>
              <a:ea typeface="Times New Roman"/>
              <a:cs typeface="Times New Roman"/>
              <a:sym typeface="Times New Roman"/>
            </a:endParaRPr>
          </a:p>
          <a:p>
            <a:pPr indent="0" lvl="1" marL="457200" rtl="0" algn="l">
              <a:spcBef>
                <a:spcPts val="0"/>
              </a:spcBef>
              <a:spcAft>
                <a:spcPts val="0"/>
              </a:spcAft>
              <a:buNone/>
            </a:pPr>
            <a:r>
              <a:t/>
            </a:r>
            <a:endParaRPr b="1">
              <a:solidFill>
                <a:srgbClr val="990033"/>
              </a:solidFill>
              <a:latin typeface="Times New Roman"/>
              <a:ea typeface="Times New Roman"/>
              <a:cs typeface="Times New Roman"/>
              <a:sym typeface="Times New Roman"/>
            </a:endParaRPr>
          </a:p>
          <a:p>
            <a:pPr indent="0" lvl="0" marL="0" rtl="0" algn="l">
              <a:spcBef>
                <a:spcPts val="0"/>
              </a:spcBef>
              <a:spcAft>
                <a:spcPts val="0"/>
              </a:spcAft>
              <a:buNone/>
            </a:pPr>
            <a:r>
              <a:rPr b="1" lang="en-US">
                <a:solidFill>
                  <a:srgbClr val="990033"/>
                </a:solidFill>
                <a:latin typeface="Times New Roman"/>
                <a:ea typeface="Times New Roman"/>
                <a:cs typeface="Times New Roman"/>
                <a:sym typeface="Times New Roman"/>
              </a:rPr>
              <a:t>District Strategic Goal: Academic Excellence - Learning for All Students</a:t>
            </a:r>
            <a:endParaRPr b="1">
              <a:solidFill>
                <a:srgbClr val="990033"/>
              </a:solidFill>
              <a:latin typeface="Times New Roman"/>
              <a:ea typeface="Times New Roman"/>
              <a:cs typeface="Times New Roman"/>
              <a:sym typeface="Times New Roman"/>
            </a:endParaRPr>
          </a:p>
          <a:p>
            <a:pPr indent="0" lvl="0" marL="0" rtl="0" algn="l">
              <a:spcBef>
                <a:spcPts val="0"/>
              </a:spcBef>
              <a:spcAft>
                <a:spcPts val="0"/>
              </a:spcAft>
              <a:buNone/>
            </a:pPr>
            <a:r>
              <a:rPr b="1" lang="en-US">
                <a:solidFill>
                  <a:srgbClr val="990033"/>
                </a:solidFill>
                <a:latin typeface="Times New Roman"/>
                <a:ea typeface="Times New Roman"/>
                <a:cs typeface="Times New Roman"/>
                <a:sym typeface="Times New Roman"/>
              </a:rPr>
              <a:t>Every student experiences educational success at the highest levels of achievement. We believe that each student has a unique ability to learn in an environment that is enriched with a challenging curriculum, where learning is modeled and expectations are both known and high.  We expect all students to demonstrate continued and improved academic achievement, through Collaboration, Communication, Critical thinking, and Creativity, to be college and career ready, and to become lifelong learners. </a:t>
            </a:r>
            <a:endParaRPr b="1">
              <a:solidFill>
                <a:srgbClr val="990033"/>
              </a:solidFill>
              <a:latin typeface="Times New Roman"/>
              <a:ea typeface="Times New Roman"/>
              <a:cs typeface="Times New Roman"/>
              <a:sym typeface="Times New Roman"/>
            </a:endParaRPr>
          </a:p>
          <a:p>
            <a:pPr indent="0" lvl="0" marL="0" rtl="0" algn="l">
              <a:spcBef>
                <a:spcPts val="0"/>
              </a:spcBef>
              <a:spcAft>
                <a:spcPts val="0"/>
              </a:spcAft>
              <a:buNone/>
            </a:pPr>
            <a:r>
              <a:t/>
            </a:r>
            <a:endParaRPr b="1">
              <a:solidFill>
                <a:srgbClr val="990033"/>
              </a:solidFill>
              <a:latin typeface="Times New Roman"/>
              <a:ea typeface="Times New Roman"/>
              <a:cs typeface="Times New Roman"/>
              <a:sym typeface="Times New Roman"/>
            </a:endParaRPr>
          </a:p>
        </p:txBody>
      </p:sp>
      <p:sp>
        <p:nvSpPr>
          <p:cNvPr id="269" name="Google Shape;269;p32"/>
          <p:cNvSpPr txBox="1"/>
          <p:nvPr/>
        </p:nvSpPr>
        <p:spPr>
          <a:xfrm>
            <a:off x="914400" y="228600"/>
            <a:ext cx="6858000" cy="5232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2800">
                <a:solidFill>
                  <a:srgbClr val="990033"/>
                </a:solidFill>
                <a:latin typeface="Times New Roman"/>
                <a:ea typeface="Times New Roman"/>
                <a:cs typeface="Times New Roman"/>
                <a:sym typeface="Times New Roman"/>
              </a:rPr>
              <a:t>Meadow Green Elementary School</a:t>
            </a:r>
            <a:endParaRPr sz="2800">
              <a:solidFill>
                <a:schemeClr val="dk1"/>
              </a:solidFill>
              <a:latin typeface="Times New Roman"/>
              <a:ea typeface="Times New Roman"/>
              <a:cs typeface="Times New Roman"/>
              <a:sym typeface="Times New Roman"/>
            </a:endParaRPr>
          </a:p>
        </p:txBody>
      </p:sp>
      <p:sp>
        <p:nvSpPr>
          <p:cNvPr id="270" name="Google Shape;270;p32"/>
          <p:cNvSpPr txBox="1"/>
          <p:nvPr/>
        </p:nvSpPr>
        <p:spPr>
          <a:xfrm>
            <a:off x="478375" y="5562600"/>
            <a:ext cx="7410600" cy="9177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i="1" lang="en-US">
                <a:solidFill>
                  <a:srgbClr val="FF0000"/>
                </a:solidFill>
                <a:latin typeface="Montserrat"/>
                <a:ea typeface="Montserrat"/>
                <a:cs typeface="Montserrat"/>
                <a:sym typeface="Montserrat"/>
              </a:rPr>
              <a:t>The Meadow Green staff and community </a:t>
            </a:r>
            <a:r>
              <a:rPr b="1" i="1" lang="en-US">
                <a:solidFill>
                  <a:srgbClr val="FF0000"/>
                </a:solidFill>
                <a:latin typeface="Montserrat"/>
                <a:ea typeface="Montserrat"/>
                <a:cs typeface="Montserrat"/>
                <a:sym typeface="Montserrat"/>
              </a:rPr>
              <a:t>thanks</a:t>
            </a:r>
            <a:r>
              <a:rPr b="1" i="1" lang="en-US">
                <a:solidFill>
                  <a:srgbClr val="FF0000"/>
                </a:solidFill>
                <a:latin typeface="Montserrat"/>
                <a:ea typeface="Montserrat"/>
                <a:cs typeface="Montserrat"/>
                <a:sym typeface="Montserrat"/>
              </a:rPr>
              <a:t> the Board of Trustees and District Leadership team for your continued support as we continue to strive for excellence for LJSD students.</a:t>
            </a:r>
            <a:endParaRPr b="1" i="1">
              <a:solidFill>
                <a:srgbClr val="FF0000"/>
              </a:solidFill>
              <a:latin typeface="Montserrat"/>
              <a:ea typeface="Montserrat"/>
              <a:cs typeface="Montserrat"/>
              <a:sym typeface="Montserrat"/>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pic>
        <p:nvPicPr>
          <p:cNvPr id="277" name="Google Shape;277;p33"/>
          <p:cNvPicPr preferRelativeResize="0"/>
          <p:nvPr/>
        </p:nvPicPr>
        <p:blipFill rotWithShape="1">
          <a:blip r:embed="rId3">
            <a:alphaModFix/>
          </a:blip>
          <a:srcRect b="0" l="0" r="0" t="0"/>
          <a:stretch/>
        </p:blipFill>
        <p:spPr>
          <a:xfrm>
            <a:off x="8534400" y="5562600"/>
            <a:ext cx="518117" cy="579072"/>
          </a:xfrm>
          <a:prstGeom prst="rect">
            <a:avLst/>
          </a:prstGeom>
          <a:noFill/>
          <a:ln>
            <a:noFill/>
          </a:ln>
        </p:spPr>
      </p:pic>
      <p:sp>
        <p:nvSpPr>
          <p:cNvPr id="278" name="Google Shape;278;p33"/>
          <p:cNvSpPr txBox="1"/>
          <p:nvPr/>
        </p:nvSpPr>
        <p:spPr>
          <a:xfrm>
            <a:off x="781050" y="228600"/>
            <a:ext cx="6858000" cy="52322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2800">
                <a:solidFill>
                  <a:srgbClr val="990033"/>
                </a:solidFill>
                <a:latin typeface="Times New Roman"/>
                <a:ea typeface="Times New Roman"/>
                <a:cs typeface="Times New Roman"/>
                <a:sym typeface="Times New Roman"/>
              </a:rPr>
              <a:t>Olita Elementary School</a:t>
            </a:r>
            <a:endParaRPr sz="2800">
              <a:solidFill>
                <a:srgbClr val="990033"/>
              </a:solidFill>
              <a:latin typeface="Times New Roman"/>
              <a:ea typeface="Times New Roman"/>
              <a:cs typeface="Times New Roman"/>
              <a:sym typeface="Times New Roman"/>
            </a:endParaRPr>
          </a:p>
        </p:txBody>
      </p:sp>
      <p:sp>
        <p:nvSpPr>
          <p:cNvPr id="279" name="Google Shape;279;p33"/>
          <p:cNvSpPr txBox="1"/>
          <p:nvPr/>
        </p:nvSpPr>
        <p:spPr>
          <a:xfrm>
            <a:off x="240030" y="879844"/>
            <a:ext cx="7940100" cy="2031300"/>
          </a:xfrm>
          <a:prstGeom prst="rect">
            <a:avLst/>
          </a:prstGeom>
          <a:noFill/>
          <a:ln>
            <a:noFill/>
          </a:ln>
        </p:spPr>
        <p:txBody>
          <a:bodyPr anchorCtr="0" anchor="t" bIns="45700" lIns="91425" spcFirstLastPara="1" rIns="91425" wrap="square" tIns="45700">
            <a:noAutofit/>
          </a:bodyPr>
          <a:lstStyle/>
          <a:p>
            <a:pPr indent="0" lvl="1" marL="457200" marR="0" rtl="0" algn="l">
              <a:spcBef>
                <a:spcPts val="0"/>
              </a:spcBef>
              <a:spcAft>
                <a:spcPts val="0"/>
              </a:spcAft>
              <a:buNone/>
            </a:pPr>
            <a:r>
              <a:t/>
            </a:r>
            <a:endParaRPr b="0" i="0" sz="1600" u="none" cap="none" strike="noStrike">
              <a:solidFill>
                <a:schemeClr val="dk1"/>
              </a:solidFill>
              <a:latin typeface="Times New Roman"/>
              <a:ea typeface="Times New Roman"/>
              <a:cs typeface="Times New Roman"/>
              <a:sym typeface="Times New Roman"/>
            </a:endParaRPr>
          </a:p>
          <a:p>
            <a:pPr indent="0" lvl="0" marL="0" rtl="0" algn="l">
              <a:spcBef>
                <a:spcPts val="0"/>
              </a:spcBef>
              <a:spcAft>
                <a:spcPts val="0"/>
              </a:spcAft>
              <a:buClr>
                <a:srgbClr val="000000"/>
              </a:buClr>
              <a:buFont typeface="Arial"/>
              <a:buNone/>
            </a:pPr>
            <a:r>
              <a:rPr b="1" lang="en-US" sz="1800">
                <a:solidFill>
                  <a:srgbClr val="990033"/>
                </a:solidFill>
                <a:latin typeface="Times New Roman"/>
                <a:ea typeface="Times New Roman"/>
                <a:cs typeface="Times New Roman"/>
                <a:sym typeface="Times New Roman"/>
              </a:rPr>
              <a:t>School Goal:  </a:t>
            </a:r>
            <a:r>
              <a:rPr b="1" i="1" lang="en-US" sz="1800">
                <a:solidFill>
                  <a:srgbClr val="990033"/>
                </a:solidFill>
                <a:latin typeface="Times New Roman"/>
                <a:ea typeface="Times New Roman"/>
                <a:cs typeface="Times New Roman"/>
                <a:sym typeface="Times New Roman"/>
              </a:rPr>
              <a:t># 1- ELA</a:t>
            </a:r>
            <a:r>
              <a:rPr b="1" lang="en-US" sz="1800">
                <a:solidFill>
                  <a:srgbClr val="990033"/>
                </a:solidFill>
                <a:latin typeface="Times New Roman"/>
                <a:ea typeface="Times New Roman"/>
                <a:cs typeface="Times New Roman"/>
                <a:sym typeface="Times New Roman"/>
              </a:rPr>
              <a:t>-</a:t>
            </a:r>
            <a:r>
              <a:rPr b="1" i="1" lang="en-US" sz="1800">
                <a:solidFill>
                  <a:srgbClr val="990033"/>
                </a:solidFill>
                <a:latin typeface="Times New Roman"/>
                <a:ea typeface="Times New Roman"/>
                <a:cs typeface="Times New Roman"/>
                <a:sym typeface="Times New Roman"/>
              </a:rPr>
              <a:t>Writing</a:t>
            </a:r>
            <a:endParaRPr i="1" sz="1800">
              <a:latin typeface="Times New Roman"/>
              <a:ea typeface="Times New Roman"/>
              <a:cs typeface="Times New Roman"/>
              <a:sym typeface="Times New Roman"/>
            </a:endParaRPr>
          </a:p>
          <a:p>
            <a:pPr indent="0" lvl="0" marL="0" rtl="0" algn="l">
              <a:spcBef>
                <a:spcPts val="0"/>
              </a:spcBef>
              <a:spcAft>
                <a:spcPts val="0"/>
              </a:spcAft>
              <a:buClr>
                <a:srgbClr val="000000"/>
              </a:buClr>
              <a:buFont typeface="Arial"/>
              <a:buNone/>
            </a:pPr>
            <a:r>
              <a:t/>
            </a:r>
            <a:endParaRPr b="1">
              <a:solidFill>
                <a:srgbClr val="990033"/>
              </a:solidFill>
              <a:latin typeface="Times New Roman"/>
              <a:ea typeface="Times New Roman"/>
              <a:cs typeface="Times New Roman"/>
              <a:sym typeface="Times New Roman"/>
            </a:endParaRPr>
          </a:p>
          <a:p>
            <a:pPr indent="0" lvl="1" marL="457200" rtl="0" algn="l">
              <a:spcBef>
                <a:spcPts val="0"/>
              </a:spcBef>
              <a:spcAft>
                <a:spcPts val="0"/>
              </a:spcAft>
              <a:buNone/>
            </a:pPr>
            <a:r>
              <a:rPr b="1" lang="en-US">
                <a:solidFill>
                  <a:srgbClr val="990033"/>
                </a:solidFill>
                <a:latin typeface="Times New Roman"/>
                <a:ea typeface="Times New Roman"/>
                <a:cs typeface="Times New Roman"/>
                <a:sym typeface="Times New Roman"/>
              </a:rPr>
              <a:t>Annual Measurable Outcome: </a:t>
            </a:r>
            <a:endParaRPr>
              <a:latin typeface="Times New Roman"/>
              <a:ea typeface="Times New Roman"/>
              <a:cs typeface="Times New Roman"/>
              <a:sym typeface="Times New Roman"/>
            </a:endParaRPr>
          </a:p>
          <a:p>
            <a:pPr indent="0" lvl="0" marL="0" rtl="0" algn="l">
              <a:spcBef>
                <a:spcPts val="0"/>
              </a:spcBef>
              <a:spcAft>
                <a:spcPts val="0"/>
              </a:spcAft>
              <a:buNone/>
            </a:pPr>
            <a:r>
              <a:rPr b="1" lang="en-US">
                <a:solidFill>
                  <a:srgbClr val="980000"/>
                </a:solidFill>
                <a:latin typeface="Times New Roman"/>
                <a:ea typeface="Times New Roman"/>
                <a:cs typeface="Times New Roman"/>
                <a:sym typeface="Times New Roman"/>
              </a:rPr>
              <a:t>By August 2022, the percentage of 3rd to 6th grade students will improve in Writing as measured by the SBAC scores.</a:t>
            </a:r>
            <a:endParaRPr b="1">
              <a:solidFill>
                <a:srgbClr val="980000"/>
              </a:solidFill>
              <a:latin typeface="Times New Roman"/>
              <a:ea typeface="Times New Roman"/>
              <a:cs typeface="Times New Roman"/>
              <a:sym typeface="Times New Roman"/>
            </a:endParaRPr>
          </a:p>
          <a:p>
            <a:pPr indent="0" lvl="0" marL="0" rtl="0" algn="l">
              <a:spcBef>
                <a:spcPts val="0"/>
              </a:spcBef>
              <a:spcAft>
                <a:spcPts val="0"/>
              </a:spcAft>
              <a:buNone/>
            </a:pPr>
            <a:r>
              <a:t/>
            </a:r>
            <a:endParaRPr b="1">
              <a:solidFill>
                <a:srgbClr val="980000"/>
              </a:solidFill>
              <a:latin typeface="Times New Roman"/>
              <a:ea typeface="Times New Roman"/>
              <a:cs typeface="Times New Roman"/>
              <a:sym typeface="Times New Roman"/>
            </a:endParaRPr>
          </a:p>
          <a:p>
            <a:pPr indent="0" lvl="0" marL="0" rtl="0" algn="l">
              <a:spcBef>
                <a:spcPts val="0"/>
              </a:spcBef>
              <a:spcAft>
                <a:spcPts val="0"/>
              </a:spcAft>
              <a:buNone/>
            </a:pPr>
            <a:r>
              <a:rPr b="1" lang="en-US">
                <a:solidFill>
                  <a:schemeClr val="dk1"/>
                </a:solidFill>
                <a:latin typeface="Times New Roman"/>
                <a:ea typeface="Times New Roman"/>
                <a:cs typeface="Times New Roman"/>
                <a:sym typeface="Times New Roman"/>
              </a:rPr>
              <a:t>.</a:t>
            </a:r>
            <a:r>
              <a:rPr b="1" i="1" lang="en-US">
                <a:solidFill>
                  <a:srgbClr val="1C4587"/>
                </a:solidFill>
                <a:latin typeface="Times New Roman"/>
                <a:ea typeface="Times New Roman"/>
                <a:cs typeface="Times New Roman"/>
                <a:sym typeface="Times New Roman"/>
              </a:rPr>
              <a:t>Metric/Indicators &amp; Expected Outcomes:</a:t>
            </a:r>
            <a:endParaRPr b="1" i="1">
              <a:solidFill>
                <a:srgbClr val="1C4587"/>
              </a:solidFill>
              <a:latin typeface="Times New Roman"/>
              <a:ea typeface="Times New Roman"/>
              <a:cs typeface="Times New Roman"/>
              <a:sym typeface="Times New Roman"/>
            </a:endParaRPr>
          </a:p>
          <a:p>
            <a:pPr indent="-317500" lvl="1" marL="1371600" rtl="0" algn="l">
              <a:spcBef>
                <a:spcPts val="0"/>
              </a:spcBef>
              <a:spcAft>
                <a:spcPts val="0"/>
              </a:spcAft>
              <a:buClr>
                <a:srgbClr val="1C4587"/>
              </a:buClr>
              <a:buSzPts val="1400"/>
              <a:buFont typeface="Times New Roman"/>
              <a:buChar char="○"/>
            </a:pPr>
            <a:r>
              <a:rPr b="1" i="1" lang="en-US">
                <a:solidFill>
                  <a:srgbClr val="1C4587"/>
                </a:solidFill>
                <a:latin typeface="Times New Roman"/>
                <a:ea typeface="Times New Roman"/>
                <a:cs typeface="Times New Roman"/>
                <a:sym typeface="Times New Roman"/>
              </a:rPr>
              <a:t>California School Dashboard Rating in ELA- Green or Blue</a:t>
            </a:r>
            <a:endParaRPr b="1" i="1">
              <a:solidFill>
                <a:srgbClr val="1C4587"/>
              </a:solidFill>
              <a:latin typeface="Times New Roman"/>
              <a:ea typeface="Times New Roman"/>
              <a:cs typeface="Times New Roman"/>
              <a:sym typeface="Times New Roman"/>
            </a:endParaRPr>
          </a:p>
          <a:p>
            <a:pPr indent="0" lvl="0" marL="1371600" rtl="0" algn="l">
              <a:spcBef>
                <a:spcPts val="0"/>
              </a:spcBef>
              <a:spcAft>
                <a:spcPts val="0"/>
              </a:spcAft>
              <a:buNone/>
            </a:pPr>
            <a:r>
              <a:t/>
            </a:r>
            <a:endParaRPr b="1" i="1">
              <a:solidFill>
                <a:srgbClr val="1C4587"/>
              </a:solidFill>
              <a:latin typeface="Times New Roman"/>
              <a:ea typeface="Times New Roman"/>
              <a:cs typeface="Times New Roman"/>
              <a:sym typeface="Times New Roman"/>
            </a:endParaRPr>
          </a:p>
          <a:p>
            <a:pPr indent="-317500" lvl="1" marL="1371600" rtl="0" algn="l">
              <a:spcBef>
                <a:spcPts val="0"/>
              </a:spcBef>
              <a:spcAft>
                <a:spcPts val="0"/>
              </a:spcAft>
              <a:buClr>
                <a:srgbClr val="1C4587"/>
              </a:buClr>
              <a:buSzPts val="1400"/>
              <a:buFont typeface="Times New Roman"/>
              <a:buChar char="○"/>
            </a:pPr>
            <a:r>
              <a:rPr b="1" i="1" lang="en-US">
                <a:solidFill>
                  <a:srgbClr val="1C4587"/>
                </a:solidFill>
                <a:latin typeface="Times New Roman"/>
                <a:ea typeface="Times New Roman"/>
                <a:cs typeface="Times New Roman"/>
                <a:sym typeface="Times New Roman"/>
              </a:rPr>
              <a:t>CAASPP results in ELA- 5% growth in % of students meeting or exceeding standards</a:t>
            </a:r>
            <a:endParaRPr b="1" i="1">
              <a:solidFill>
                <a:srgbClr val="1C4587"/>
              </a:solidFill>
              <a:latin typeface="Times New Roman"/>
              <a:ea typeface="Times New Roman"/>
              <a:cs typeface="Times New Roman"/>
              <a:sym typeface="Times New Roman"/>
            </a:endParaRPr>
          </a:p>
          <a:p>
            <a:pPr indent="0" lvl="0" marL="1371600" rtl="0" algn="l">
              <a:spcBef>
                <a:spcPts val="0"/>
              </a:spcBef>
              <a:spcAft>
                <a:spcPts val="0"/>
              </a:spcAft>
              <a:buNone/>
            </a:pPr>
            <a:r>
              <a:t/>
            </a:r>
            <a:endParaRPr b="1" i="1">
              <a:solidFill>
                <a:srgbClr val="1C4587"/>
              </a:solidFill>
              <a:latin typeface="Times New Roman"/>
              <a:ea typeface="Times New Roman"/>
              <a:cs typeface="Times New Roman"/>
              <a:sym typeface="Times New Roman"/>
            </a:endParaRPr>
          </a:p>
          <a:p>
            <a:pPr indent="-317500" lvl="1" marL="1371600" rtl="0" algn="l">
              <a:spcBef>
                <a:spcPts val="0"/>
              </a:spcBef>
              <a:spcAft>
                <a:spcPts val="0"/>
              </a:spcAft>
              <a:buClr>
                <a:srgbClr val="1C4587"/>
              </a:buClr>
              <a:buSzPts val="1400"/>
              <a:buFont typeface="Times New Roman"/>
              <a:buChar char="○"/>
            </a:pPr>
            <a:r>
              <a:rPr b="1" i="1" lang="en-US">
                <a:solidFill>
                  <a:srgbClr val="1C4587"/>
                </a:solidFill>
                <a:latin typeface="Times New Roman"/>
                <a:ea typeface="Times New Roman"/>
                <a:cs typeface="Times New Roman"/>
                <a:sym typeface="Times New Roman"/>
              </a:rPr>
              <a:t>iReady Benchmarks- School-wide achievement of at least 95% or higher of expected annual growth goals in reading </a:t>
            </a:r>
            <a:endParaRPr b="1">
              <a:solidFill>
                <a:schemeClr val="dk1"/>
              </a:solidFill>
              <a:latin typeface="Times New Roman"/>
              <a:ea typeface="Times New Roman"/>
              <a:cs typeface="Times New Roman"/>
              <a:sym typeface="Times New Roman"/>
            </a:endParaRPr>
          </a:p>
          <a:p>
            <a:pPr indent="0" lvl="0" marL="0" rtl="0" algn="l">
              <a:spcBef>
                <a:spcPts val="0"/>
              </a:spcBef>
              <a:spcAft>
                <a:spcPts val="0"/>
              </a:spcAft>
              <a:buClr>
                <a:srgbClr val="000000"/>
              </a:buClr>
              <a:buFont typeface="Arial"/>
              <a:buNone/>
            </a:pPr>
            <a:r>
              <a:t/>
            </a:r>
            <a:endParaRPr b="1">
              <a:solidFill>
                <a:schemeClr val="dk1"/>
              </a:solidFill>
              <a:latin typeface="Times New Roman"/>
              <a:ea typeface="Times New Roman"/>
              <a:cs typeface="Times New Roman"/>
              <a:sym typeface="Times New Roman"/>
            </a:endParaRPr>
          </a:p>
          <a:p>
            <a:pPr indent="0" lvl="1" marL="0" rtl="0" algn="l">
              <a:spcBef>
                <a:spcPts val="0"/>
              </a:spcBef>
              <a:spcAft>
                <a:spcPts val="0"/>
              </a:spcAft>
              <a:buNone/>
            </a:pPr>
            <a:r>
              <a:rPr b="1" lang="en-US">
                <a:solidFill>
                  <a:srgbClr val="990033"/>
                </a:solidFill>
                <a:latin typeface="Times New Roman"/>
                <a:ea typeface="Times New Roman"/>
                <a:cs typeface="Times New Roman"/>
                <a:sym typeface="Times New Roman"/>
              </a:rPr>
              <a:t>District Strategic Goal: </a:t>
            </a:r>
            <a:endParaRPr b="1">
              <a:solidFill>
                <a:srgbClr val="990033"/>
              </a:solidFill>
              <a:latin typeface="Times New Roman"/>
              <a:ea typeface="Times New Roman"/>
              <a:cs typeface="Times New Roman"/>
              <a:sym typeface="Times New Roman"/>
            </a:endParaRPr>
          </a:p>
          <a:p>
            <a:pPr indent="0" lvl="0" marL="0" rtl="0" algn="l">
              <a:spcBef>
                <a:spcPts val="0"/>
              </a:spcBef>
              <a:spcAft>
                <a:spcPts val="0"/>
              </a:spcAft>
              <a:buClr>
                <a:srgbClr val="000000"/>
              </a:buClr>
              <a:buFont typeface="Arial"/>
              <a:buNone/>
            </a:pPr>
            <a:r>
              <a:rPr b="1" lang="en-US">
                <a:solidFill>
                  <a:srgbClr val="990033"/>
                </a:solidFill>
                <a:latin typeface="Times New Roman"/>
                <a:ea typeface="Times New Roman"/>
                <a:cs typeface="Times New Roman"/>
                <a:sym typeface="Times New Roman"/>
              </a:rPr>
              <a:t>Academic Excellence - Learning for All Students.  Every student experiences educational success at the highest levels of achievement. We believe that each student has a unique ability to learn in an environment that is enriched with a challenging curriculum, where learning is modeled and expectations are both known and high. We expect all students to demonstrate continued and improved academic achievement, through Collaboration, Communication, Critical thinking, and Creativity, to be college and career ready, and to become lifelong learners.</a:t>
            </a:r>
            <a:endParaRPr b="1">
              <a:solidFill>
                <a:srgbClr val="990033"/>
              </a:solidFill>
              <a:latin typeface="Times New Roman"/>
              <a:ea typeface="Times New Roman"/>
              <a:cs typeface="Times New Roman"/>
              <a:sym typeface="Times New Roman"/>
            </a:endParaRPr>
          </a:p>
          <a:p>
            <a:pPr indent="0" lvl="1" marL="457200" rtl="0" algn="l">
              <a:spcBef>
                <a:spcPts val="0"/>
              </a:spcBef>
              <a:spcAft>
                <a:spcPts val="0"/>
              </a:spcAft>
              <a:buNone/>
            </a:pPr>
            <a:r>
              <a:t/>
            </a:r>
            <a:endParaRPr b="1">
              <a:solidFill>
                <a:srgbClr val="990033"/>
              </a:solidFill>
              <a:latin typeface="Times New Roman"/>
              <a:ea typeface="Times New Roman"/>
              <a:cs typeface="Times New Roman"/>
              <a:sym typeface="Times New Roman"/>
            </a:endParaRPr>
          </a:p>
        </p:txBody>
      </p:sp>
      <p:sp>
        <p:nvSpPr>
          <p:cNvPr id="280" name="Google Shape;280;p33"/>
          <p:cNvSpPr/>
          <p:nvPr/>
        </p:nvSpPr>
        <p:spPr>
          <a:xfrm>
            <a:off x="4453217" y="3244334"/>
            <a:ext cx="237566"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 </a:t>
            </a:r>
            <a:endParaRPr/>
          </a:p>
        </p:txBody>
      </p:sp>
      <p:sp>
        <p:nvSpPr>
          <p:cNvPr id="281" name="Google Shape;281;p33"/>
          <p:cNvSpPr/>
          <p:nvPr/>
        </p:nvSpPr>
        <p:spPr>
          <a:xfrm>
            <a:off x="4453217" y="3244334"/>
            <a:ext cx="237566"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 </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7" name="Shape 287"/>
        <p:cNvGrpSpPr/>
        <p:nvPr/>
      </p:nvGrpSpPr>
      <p:grpSpPr>
        <a:xfrm>
          <a:off x="0" y="0"/>
          <a:ext cx="0" cy="0"/>
          <a:chOff x="0" y="0"/>
          <a:chExt cx="0" cy="0"/>
        </a:xfrm>
      </p:grpSpPr>
      <p:pic>
        <p:nvPicPr>
          <p:cNvPr id="288" name="Google Shape;288;p34"/>
          <p:cNvPicPr preferRelativeResize="0"/>
          <p:nvPr/>
        </p:nvPicPr>
        <p:blipFill rotWithShape="1">
          <a:blip r:embed="rId3">
            <a:alphaModFix/>
          </a:blip>
          <a:srcRect b="0" l="0" r="0" t="0"/>
          <a:stretch/>
        </p:blipFill>
        <p:spPr>
          <a:xfrm>
            <a:off x="8534400" y="5562600"/>
            <a:ext cx="518117" cy="579072"/>
          </a:xfrm>
          <a:prstGeom prst="rect">
            <a:avLst/>
          </a:prstGeom>
          <a:noFill/>
          <a:ln>
            <a:noFill/>
          </a:ln>
        </p:spPr>
      </p:pic>
      <p:sp>
        <p:nvSpPr>
          <p:cNvPr id="289" name="Google Shape;289;p34"/>
          <p:cNvSpPr txBox="1"/>
          <p:nvPr/>
        </p:nvSpPr>
        <p:spPr>
          <a:xfrm>
            <a:off x="781050" y="228600"/>
            <a:ext cx="6858000" cy="52322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2800">
                <a:solidFill>
                  <a:srgbClr val="990033"/>
                </a:solidFill>
                <a:latin typeface="Times New Roman"/>
                <a:ea typeface="Times New Roman"/>
                <a:cs typeface="Times New Roman"/>
                <a:sym typeface="Times New Roman"/>
              </a:rPr>
              <a:t>Olita Elementary School</a:t>
            </a:r>
            <a:endParaRPr sz="2800">
              <a:solidFill>
                <a:srgbClr val="990033"/>
              </a:solidFill>
              <a:latin typeface="Times New Roman"/>
              <a:ea typeface="Times New Roman"/>
              <a:cs typeface="Times New Roman"/>
              <a:sym typeface="Times New Roman"/>
            </a:endParaRPr>
          </a:p>
        </p:txBody>
      </p:sp>
      <p:sp>
        <p:nvSpPr>
          <p:cNvPr id="290" name="Google Shape;290;p34"/>
          <p:cNvSpPr txBox="1"/>
          <p:nvPr/>
        </p:nvSpPr>
        <p:spPr>
          <a:xfrm>
            <a:off x="304800" y="830520"/>
            <a:ext cx="7940040" cy="2031325"/>
          </a:xfrm>
          <a:prstGeom prst="rect">
            <a:avLst/>
          </a:prstGeom>
          <a:noFill/>
          <a:ln>
            <a:noFill/>
          </a:ln>
        </p:spPr>
        <p:txBody>
          <a:bodyPr anchorCtr="0" anchor="t" bIns="45700" lIns="91425" spcFirstLastPara="1" rIns="91425" wrap="square" tIns="45700">
            <a:noAutofit/>
          </a:bodyPr>
          <a:lstStyle/>
          <a:p>
            <a:pPr indent="0" lvl="1" marL="457200" marR="0" rtl="0" algn="l">
              <a:spcBef>
                <a:spcPts val="0"/>
              </a:spcBef>
              <a:spcAft>
                <a:spcPts val="0"/>
              </a:spcAft>
              <a:buNone/>
            </a:pPr>
            <a:r>
              <a:t/>
            </a:r>
            <a:endParaRPr b="0" i="0" sz="1600" u="none" cap="none" strike="noStrike">
              <a:solidFill>
                <a:schemeClr val="dk1"/>
              </a:solidFill>
              <a:latin typeface="Times New Roman"/>
              <a:ea typeface="Times New Roman"/>
              <a:cs typeface="Times New Roman"/>
              <a:sym typeface="Times New Roman"/>
            </a:endParaRPr>
          </a:p>
          <a:p>
            <a:pPr indent="0" lvl="0" marL="0" rtl="0" algn="l">
              <a:spcBef>
                <a:spcPts val="0"/>
              </a:spcBef>
              <a:spcAft>
                <a:spcPts val="0"/>
              </a:spcAft>
              <a:buClr>
                <a:srgbClr val="000000"/>
              </a:buClr>
              <a:buFont typeface="Arial"/>
              <a:buNone/>
            </a:pPr>
            <a:r>
              <a:rPr b="1" lang="en-US" sz="1800">
                <a:solidFill>
                  <a:srgbClr val="990033"/>
                </a:solidFill>
                <a:latin typeface="Times New Roman"/>
                <a:ea typeface="Times New Roman"/>
                <a:cs typeface="Times New Roman"/>
                <a:sym typeface="Times New Roman"/>
              </a:rPr>
              <a:t>School Goal:</a:t>
            </a:r>
            <a:r>
              <a:rPr b="1" i="1" lang="en-US" sz="1800">
                <a:solidFill>
                  <a:srgbClr val="990033"/>
                </a:solidFill>
                <a:latin typeface="Times New Roman"/>
                <a:ea typeface="Times New Roman"/>
                <a:cs typeface="Times New Roman"/>
                <a:sym typeface="Times New Roman"/>
              </a:rPr>
              <a:t> # 2- ELD- Achievement of English Language Learners</a:t>
            </a:r>
            <a:endParaRPr sz="1800">
              <a:latin typeface="Times New Roman"/>
              <a:ea typeface="Times New Roman"/>
              <a:cs typeface="Times New Roman"/>
              <a:sym typeface="Times New Roman"/>
            </a:endParaRPr>
          </a:p>
          <a:p>
            <a:pPr indent="0" lvl="0" marL="0" rtl="0" algn="l">
              <a:spcBef>
                <a:spcPts val="0"/>
              </a:spcBef>
              <a:spcAft>
                <a:spcPts val="0"/>
              </a:spcAft>
              <a:buClr>
                <a:srgbClr val="000000"/>
              </a:buClr>
              <a:buFont typeface="Arial"/>
              <a:buNone/>
            </a:pPr>
            <a:r>
              <a:t/>
            </a:r>
            <a:endParaRPr b="1">
              <a:solidFill>
                <a:srgbClr val="990033"/>
              </a:solidFill>
              <a:latin typeface="Times New Roman"/>
              <a:ea typeface="Times New Roman"/>
              <a:cs typeface="Times New Roman"/>
              <a:sym typeface="Times New Roman"/>
            </a:endParaRPr>
          </a:p>
          <a:p>
            <a:pPr indent="0" lvl="0" marL="0" rtl="0" algn="l">
              <a:spcBef>
                <a:spcPts val="0"/>
              </a:spcBef>
              <a:spcAft>
                <a:spcPts val="0"/>
              </a:spcAft>
              <a:buClr>
                <a:srgbClr val="000000"/>
              </a:buClr>
              <a:buFont typeface="Arial"/>
              <a:buNone/>
            </a:pPr>
            <a:r>
              <a:t/>
            </a:r>
            <a:endParaRPr b="1">
              <a:solidFill>
                <a:srgbClr val="990033"/>
              </a:solidFill>
              <a:latin typeface="Times New Roman"/>
              <a:ea typeface="Times New Roman"/>
              <a:cs typeface="Times New Roman"/>
              <a:sym typeface="Times New Roman"/>
            </a:endParaRPr>
          </a:p>
          <a:p>
            <a:pPr indent="0" lvl="1" marL="457200" rtl="0" algn="l">
              <a:spcBef>
                <a:spcPts val="0"/>
              </a:spcBef>
              <a:spcAft>
                <a:spcPts val="0"/>
              </a:spcAft>
              <a:buNone/>
            </a:pPr>
            <a:r>
              <a:rPr b="1" lang="en-US">
                <a:solidFill>
                  <a:srgbClr val="990033"/>
                </a:solidFill>
                <a:latin typeface="Times New Roman"/>
                <a:ea typeface="Times New Roman"/>
                <a:cs typeface="Times New Roman"/>
                <a:sym typeface="Times New Roman"/>
              </a:rPr>
              <a:t>Annual Measurable Outcome: </a:t>
            </a:r>
            <a:endParaRPr>
              <a:latin typeface="Times New Roman"/>
              <a:ea typeface="Times New Roman"/>
              <a:cs typeface="Times New Roman"/>
              <a:sym typeface="Times New Roman"/>
            </a:endParaRPr>
          </a:p>
          <a:p>
            <a:pPr indent="0" lvl="1" marL="0" rtl="0" algn="l">
              <a:spcBef>
                <a:spcPts val="0"/>
              </a:spcBef>
              <a:spcAft>
                <a:spcPts val="0"/>
              </a:spcAft>
              <a:buNone/>
            </a:pPr>
            <a:r>
              <a:rPr b="1" lang="en-US">
                <a:solidFill>
                  <a:srgbClr val="980000"/>
                </a:solidFill>
                <a:latin typeface="Times New Roman"/>
                <a:ea typeface="Times New Roman"/>
                <a:cs typeface="Times New Roman"/>
                <a:sym typeface="Times New Roman"/>
              </a:rPr>
              <a:t>By August 2022, the Hispanic students’ performance points in ELA will improve on the SBAC enough to move from Orange to Yellow as measured on the SBAC Dashboard.</a:t>
            </a:r>
            <a:endParaRPr b="1">
              <a:solidFill>
                <a:srgbClr val="980000"/>
              </a:solidFill>
              <a:latin typeface="Times New Roman"/>
              <a:ea typeface="Times New Roman"/>
              <a:cs typeface="Times New Roman"/>
              <a:sym typeface="Times New Roman"/>
            </a:endParaRPr>
          </a:p>
          <a:p>
            <a:pPr indent="0" lvl="1" marL="0" rtl="0" algn="l">
              <a:spcBef>
                <a:spcPts val="0"/>
              </a:spcBef>
              <a:spcAft>
                <a:spcPts val="0"/>
              </a:spcAft>
              <a:buNone/>
            </a:pPr>
            <a:r>
              <a:t/>
            </a:r>
            <a:endParaRPr b="1" sz="700">
              <a:solidFill>
                <a:srgbClr val="980000"/>
              </a:solidFill>
              <a:latin typeface="Times New Roman"/>
              <a:ea typeface="Times New Roman"/>
              <a:cs typeface="Times New Roman"/>
              <a:sym typeface="Times New Roman"/>
            </a:endParaRPr>
          </a:p>
          <a:p>
            <a:pPr indent="0" lvl="0" marL="0" rtl="0" algn="l">
              <a:spcBef>
                <a:spcPts val="0"/>
              </a:spcBef>
              <a:spcAft>
                <a:spcPts val="0"/>
              </a:spcAft>
              <a:buClr>
                <a:srgbClr val="000000"/>
              </a:buClr>
              <a:buFont typeface="Arial"/>
              <a:buNone/>
            </a:pPr>
            <a:r>
              <a:rPr b="1" lang="en-US">
                <a:solidFill>
                  <a:schemeClr val="dk1"/>
                </a:solidFill>
                <a:latin typeface="Times New Roman"/>
                <a:ea typeface="Times New Roman"/>
                <a:cs typeface="Times New Roman"/>
                <a:sym typeface="Times New Roman"/>
              </a:rPr>
              <a:t>.</a:t>
            </a:r>
            <a:r>
              <a:rPr b="1" i="1" lang="en-US">
                <a:solidFill>
                  <a:srgbClr val="1C4587"/>
                </a:solidFill>
                <a:latin typeface="Times New Roman"/>
                <a:ea typeface="Times New Roman"/>
                <a:cs typeface="Times New Roman"/>
                <a:sym typeface="Times New Roman"/>
              </a:rPr>
              <a:t>Metric/Indicators &amp; Expected Outcomes:</a:t>
            </a:r>
            <a:endParaRPr b="1" i="1">
              <a:solidFill>
                <a:srgbClr val="1C4587"/>
              </a:solidFill>
              <a:latin typeface="Times New Roman"/>
              <a:ea typeface="Times New Roman"/>
              <a:cs typeface="Times New Roman"/>
              <a:sym typeface="Times New Roman"/>
            </a:endParaRPr>
          </a:p>
          <a:p>
            <a:pPr indent="-317500" lvl="1" marL="1371600" rtl="0" algn="l">
              <a:spcBef>
                <a:spcPts val="0"/>
              </a:spcBef>
              <a:spcAft>
                <a:spcPts val="0"/>
              </a:spcAft>
              <a:buClr>
                <a:srgbClr val="1C4587"/>
              </a:buClr>
              <a:buSzPts val="1400"/>
              <a:buFont typeface="Times New Roman"/>
              <a:buChar char="○"/>
            </a:pPr>
            <a:r>
              <a:rPr b="1" i="1" lang="en-US">
                <a:solidFill>
                  <a:srgbClr val="1C4587"/>
                </a:solidFill>
                <a:latin typeface="Times New Roman"/>
                <a:ea typeface="Times New Roman"/>
                <a:cs typeface="Times New Roman"/>
                <a:sym typeface="Times New Roman"/>
              </a:rPr>
              <a:t>California School Dashboard Rating in ELA- Green or Blue</a:t>
            </a:r>
            <a:endParaRPr b="1" i="1">
              <a:solidFill>
                <a:srgbClr val="1C4587"/>
              </a:solidFill>
              <a:latin typeface="Times New Roman"/>
              <a:ea typeface="Times New Roman"/>
              <a:cs typeface="Times New Roman"/>
              <a:sym typeface="Times New Roman"/>
            </a:endParaRPr>
          </a:p>
          <a:p>
            <a:pPr indent="0" lvl="0" marL="1371600" rtl="0" algn="l">
              <a:spcBef>
                <a:spcPts val="0"/>
              </a:spcBef>
              <a:spcAft>
                <a:spcPts val="0"/>
              </a:spcAft>
              <a:buNone/>
            </a:pPr>
            <a:r>
              <a:t/>
            </a:r>
            <a:endParaRPr b="1" i="1">
              <a:solidFill>
                <a:srgbClr val="1C4587"/>
              </a:solidFill>
              <a:latin typeface="Times New Roman"/>
              <a:ea typeface="Times New Roman"/>
              <a:cs typeface="Times New Roman"/>
              <a:sym typeface="Times New Roman"/>
            </a:endParaRPr>
          </a:p>
          <a:p>
            <a:pPr indent="-317500" lvl="1" marL="1371600" rtl="0" algn="l">
              <a:spcBef>
                <a:spcPts val="0"/>
              </a:spcBef>
              <a:spcAft>
                <a:spcPts val="0"/>
              </a:spcAft>
              <a:buClr>
                <a:srgbClr val="1C4587"/>
              </a:buClr>
              <a:buSzPts val="1400"/>
              <a:buFont typeface="Times New Roman"/>
              <a:buChar char="○"/>
            </a:pPr>
            <a:r>
              <a:rPr b="1" i="1" lang="en-US">
                <a:solidFill>
                  <a:srgbClr val="1C4587"/>
                </a:solidFill>
                <a:latin typeface="Times New Roman"/>
                <a:ea typeface="Times New Roman"/>
                <a:cs typeface="Times New Roman"/>
                <a:sym typeface="Times New Roman"/>
              </a:rPr>
              <a:t>CAASPP results in ELA- 5% growth in % of students meeting or exceeding standards</a:t>
            </a:r>
            <a:endParaRPr b="1" i="1">
              <a:solidFill>
                <a:srgbClr val="1C4587"/>
              </a:solidFill>
              <a:latin typeface="Times New Roman"/>
              <a:ea typeface="Times New Roman"/>
              <a:cs typeface="Times New Roman"/>
              <a:sym typeface="Times New Roman"/>
            </a:endParaRPr>
          </a:p>
          <a:p>
            <a:pPr indent="0" lvl="0" marL="1371600" rtl="0" algn="l">
              <a:spcBef>
                <a:spcPts val="0"/>
              </a:spcBef>
              <a:spcAft>
                <a:spcPts val="0"/>
              </a:spcAft>
              <a:buNone/>
            </a:pPr>
            <a:r>
              <a:t/>
            </a:r>
            <a:endParaRPr b="1" i="1">
              <a:solidFill>
                <a:srgbClr val="1C4587"/>
              </a:solidFill>
              <a:latin typeface="Times New Roman"/>
              <a:ea typeface="Times New Roman"/>
              <a:cs typeface="Times New Roman"/>
              <a:sym typeface="Times New Roman"/>
            </a:endParaRPr>
          </a:p>
          <a:p>
            <a:pPr indent="-317500" lvl="1" marL="1371600" rtl="0" algn="l">
              <a:spcBef>
                <a:spcPts val="0"/>
              </a:spcBef>
              <a:spcAft>
                <a:spcPts val="0"/>
              </a:spcAft>
              <a:buClr>
                <a:srgbClr val="1C4587"/>
              </a:buClr>
              <a:buSzPts val="1400"/>
              <a:buFont typeface="Times New Roman"/>
              <a:buChar char="○"/>
            </a:pPr>
            <a:r>
              <a:rPr b="1" i="1" lang="en-US">
                <a:solidFill>
                  <a:srgbClr val="1C4587"/>
                </a:solidFill>
                <a:latin typeface="Times New Roman"/>
                <a:ea typeface="Times New Roman"/>
                <a:cs typeface="Times New Roman"/>
                <a:sym typeface="Times New Roman"/>
              </a:rPr>
              <a:t>iReady Benchmarks- School-wide achievement of at least 95% or higher of expected annual growth goals in reading </a:t>
            </a:r>
            <a:endParaRPr b="1" i="1">
              <a:solidFill>
                <a:srgbClr val="1C4587"/>
              </a:solidFill>
              <a:latin typeface="Times New Roman"/>
              <a:ea typeface="Times New Roman"/>
              <a:cs typeface="Times New Roman"/>
              <a:sym typeface="Times New Roman"/>
            </a:endParaRPr>
          </a:p>
          <a:p>
            <a:pPr indent="0" lvl="0" marL="1371600" rtl="0" algn="l">
              <a:spcBef>
                <a:spcPts val="0"/>
              </a:spcBef>
              <a:spcAft>
                <a:spcPts val="0"/>
              </a:spcAft>
              <a:buNone/>
            </a:pPr>
            <a:r>
              <a:t/>
            </a:r>
            <a:endParaRPr b="1" i="1">
              <a:solidFill>
                <a:srgbClr val="1C4587"/>
              </a:solidFill>
              <a:latin typeface="Times New Roman"/>
              <a:ea typeface="Times New Roman"/>
              <a:cs typeface="Times New Roman"/>
              <a:sym typeface="Times New Roman"/>
            </a:endParaRPr>
          </a:p>
          <a:p>
            <a:pPr indent="0" lvl="1" marL="0" rtl="0" algn="l">
              <a:spcBef>
                <a:spcPts val="0"/>
              </a:spcBef>
              <a:spcAft>
                <a:spcPts val="0"/>
              </a:spcAft>
              <a:buNone/>
            </a:pPr>
            <a:r>
              <a:rPr b="1" lang="en-US">
                <a:solidFill>
                  <a:srgbClr val="990033"/>
                </a:solidFill>
                <a:latin typeface="Times New Roman"/>
                <a:ea typeface="Times New Roman"/>
                <a:cs typeface="Times New Roman"/>
                <a:sym typeface="Times New Roman"/>
              </a:rPr>
              <a:t>District Strategic Goal: </a:t>
            </a:r>
            <a:endParaRPr b="1">
              <a:solidFill>
                <a:srgbClr val="990033"/>
              </a:solidFill>
              <a:latin typeface="Times New Roman"/>
              <a:ea typeface="Times New Roman"/>
              <a:cs typeface="Times New Roman"/>
              <a:sym typeface="Times New Roman"/>
            </a:endParaRPr>
          </a:p>
          <a:p>
            <a:pPr indent="0" lvl="0" marL="0" rtl="0" algn="l">
              <a:spcBef>
                <a:spcPts val="0"/>
              </a:spcBef>
              <a:spcAft>
                <a:spcPts val="0"/>
              </a:spcAft>
              <a:buClr>
                <a:srgbClr val="000000"/>
              </a:buClr>
              <a:buFont typeface="Arial"/>
              <a:buNone/>
            </a:pPr>
            <a:r>
              <a:rPr b="1" lang="en-US">
                <a:solidFill>
                  <a:srgbClr val="990033"/>
                </a:solidFill>
                <a:latin typeface="Times New Roman"/>
                <a:ea typeface="Times New Roman"/>
                <a:cs typeface="Times New Roman"/>
                <a:sym typeface="Times New Roman"/>
              </a:rPr>
              <a:t>Academic Excellence - Learning for All Students.  Every student experiences educational success at the highest levels of achievement. We believe that each student has a unique ability to learn in an environment that is enriched with a challenging curriculum, where learning is modeled and expectations are both known and high. We expect all students to demonstrate continued and improved academic achievement, through Collaboration, Communication, Critical thinking, and Creativity, to be college and career ready, and to become lifelong learners.</a:t>
            </a:r>
            <a:endParaRPr b="1">
              <a:solidFill>
                <a:srgbClr val="990033"/>
              </a:solidFill>
              <a:latin typeface="Times New Roman"/>
              <a:ea typeface="Times New Roman"/>
              <a:cs typeface="Times New Roman"/>
              <a:sym typeface="Times New Roman"/>
            </a:endParaRPr>
          </a:p>
          <a:p>
            <a:pPr indent="0" lvl="1" marL="457200" rtl="0" algn="l">
              <a:spcBef>
                <a:spcPts val="0"/>
              </a:spcBef>
              <a:spcAft>
                <a:spcPts val="0"/>
              </a:spcAft>
              <a:buNone/>
            </a:pPr>
            <a:r>
              <a:t/>
            </a:r>
            <a:endParaRPr b="1">
              <a:solidFill>
                <a:srgbClr val="990033"/>
              </a:solidFill>
              <a:latin typeface="Times New Roman"/>
              <a:ea typeface="Times New Roman"/>
              <a:cs typeface="Times New Roman"/>
              <a:sym typeface="Times New Roman"/>
            </a:endParaRPr>
          </a:p>
          <a:p>
            <a:pPr indent="0" lvl="1" marL="0" rtl="0" algn="l">
              <a:spcBef>
                <a:spcPts val="0"/>
              </a:spcBef>
              <a:spcAft>
                <a:spcPts val="0"/>
              </a:spcAft>
              <a:buNone/>
            </a:pPr>
            <a:r>
              <a:t/>
            </a:r>
            <a:endParaRPr b="1">
              <a:solidFill>
                <a:srgbClr val="990033"/>
              </a:solidFill>
              <a:latin typeface="Times New Roman"/>
              <a:ea typeface="Times New Roman"/>
              <a:cs typeface="Times New Roman"/>
              <a:sym typeface="Times New Roman"/>
            </a:endParaRPr>
          </a:p>
        </p:txBody>
      </p:sp>
      <p:sp>
        <p:nvSpPr>
          <p:cNvPr id="291" name="Google Shape;291;p34"/>
          <p:cNvSpPr/>
          <p:nvPr/>
        </p:nvSpPr>
        <p:spPr>
          <a:xfrm>
            <a:off x="4453217" y="3244334"/>
            <a:ext cx="237566"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 </a:t>
            </a:r>
            <a:endParaRPr/>
          </a:p>
        </p:txBody>
      </p:sp>
      <p:sp>
        <p:nvSpPr>
          <p:cNvPr id="292" name="Google Shape;292;p34"/>
          <p:cNvSpPr/>
          <p:nvPr/>
        </p:nvSpPr>
        <p:spPr>
          <a:xfrm>
            <a:off x="4453217" y="3244334"/>
            <a:ext cx="237566"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 </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8" name="Shape 298"/>
        <p:cNvGrpSpPr/>
        <p:nvPr/>
      </p:nvGrpSpPr>
      <p:grpSpPr>
        <a:xfrm>
          <a:off x="0" y="0"/>
          <a:ext cx="0" cy="0"/>
          <a:chOff x="0" y="0"/>
          <a:chExt cx="0" cy="0"/>
        </a:xfrm>
      </p:grpSpPr>
      <p:pic>
        <p:nvPicPr>
          <p:cNvPr id="299" name="Google Shape;299;p35"/>
          <p:cNvPicPr preferRelativeResize="0"/>
          <p:nvPr/>
        </p:nvPicPr>
        <p:blipFill rotWithShape="1">
          <a:blip r:embed="rId3">
            <a:alphaModFix/>
          </a:blip>
          <a:srcRect b="0" l="0" r="0" t="0"/>
          <a:stretch/>
        </p:blipFill>
        <p:spPr>
          <a:xfrm>
            <a:off x="8534400" y="5562600"/>
            <a:ext cx="518117" cy="579072"/>
          </a:xfrm>
          <a:prstGeom prst="rect">
            <a:avLst/>
          </a:prstGeom>
          <a:noFill/>
          <a:ln>
            <a:noFill/>
          </a:ln>
        </p:spPr>
      </p:pic>
      <p:sp>
        <p:nvSpPr>
          <p:cNvPr id="300" name="Google Shape;300;p35"/>
          <p:cNvSpPr txBox="1"/>
          <p:nvPr/>
        </p:nvSpPr>
        <p:spPr>
          <a:xfrm>
            <a:off x="781050" y="228600"/>
            <a:ext cx="6858000" cy="52322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2800">
                <a:solidFill>
                  <a:srgbClr val="990033"/>
                </a:solidFill>
                <a:latin typeface="Times New Roman"/>
                <a:ea typeface="Times New Roman"/>
                <a:cs typeface="Times New Roman"/>
                <a:sym typeface="Times New Roman"/>
              </a:rPr>
              <a:t>Olita Elementary School</a:t>
            </a:r>
            <a:endParaRPr sz="2800">
              <a:solidFill>
                <a:srgbClr val="990033"/>
              </a:solidFill>
              <a:latin typeface="Times New Roman"/>
              <a:ea typeface="Times New Roman"/>
              <a:cs typeface="Times New Roman"/>
              <a:sym typeface="Times New Roman"/>
            </a:endParaRPr>
          </a:p>
        </p:txBody>
      </p:sp>
      <p:sp>
        <p:nvSpPr>
          <p:cNvPr id="301" name="Google Shape;301;p35"/>
          <p:cNvSpPr txBox="1"/>
          <p:nvPr/>
        </p:nvSpPr>
        <p:spPr>
          <a:xfrm>
            <a:off x="304800" y="830520"/>
            <a:ext cx="7940040" cy="2031325"/>
          </a:xfrm>
          <a:prstGeom prst="rect">
            <a:avLst/>
          </a:prstGeom>
          <a:noFill/>
          <a:ln>
            <a:noFill/>
          </a:ln>
        </p:spPr>
        <p:txBody>
          <a:bodyPr anchorCtr="0" anchor="t" bIns="45700" lIns="91425" spcFirstLastPara="1" rIns="91425" wrap="square" tIns="45700">
            <a:noAutofit/>
          </a:bodyPr>
          <a:lstStyle/>
          <a:p>
            <a:pPr indent="0" lvl="1" marL="457200" marR="0" rtl="0" algn="l">
              <a:spcBef>
                <a:spcPts val="0"/>
              </a:spcBef>
              <a:spcAft>
                <a:spcPts val="0"/>
              </a:spcAft>
              <a:buNone/>
            </a:pPr>
            <a:r>
              <a:t/>
            </a:r>
            <a:endParaRPr b="0" i="0" sz="1600" u="none" cap="none" strike="noStrike">
              <a:solidFill>
                <a:schemeClr val="dk1"/>
              </a:solidFill>
              <a:latin typeface="Times New Roman"/>
              <a:ea typeface="Times New Roman"/>
              <a:cs typeface="Times New Roman"/>
              <a:sym typeface="Times New Roman"/>
            </a:endParaRPr>
          </a:p>
          <a:p>
            <a:pPr indent="0" lvl="0" marL="0" rtl="0" algn="l">
              <a:spcBef>
                <a:spcPts val="0"/>
              </a:spcBef>
              <a:spcAft>
                <a:spcPts val="0"/>
              </a:spcAft>
              <a:buClr>
                <a:srgbClr val="000000"/>
              </a:buClr>
              <a:buFont typeface="Arial"/>
              <a:buNone/>
            </a:pPr>
            <a:r>
              <a:rPr b="1" lang="en-US" sz="1800">
                <a:solidFill>
                  <a:srgbClr val="990033"/>
                </a:solidFill>
                <a:latin typeface="Times New Roman"/>
                <a:ea typeface="Times New Roman"/>
                <a:cs typeface="Times New Roman"/>
                <a:sym typeface="Times New Roman"/>
              </a:rPr>
              <a:t>School Goal: #3-</a:t>
            </a:r>
            <a:r>
              <a:rPr b="1" i="1" lang="en-US" sz="1800">
                <a:solidFill>
                  <a:srgbClr val="990033"/>
                </a:solidFill>
                <a:latin typeface="Times New Roman"/>
                <a:ea typeface="Times New Roman"/>
                <a:cs typeface="Times New Roman"/>
                <a:sym typeface="Times New Roman"/>
              </a:rPr>
              <a:t>Math</a:t>
            </a:r>
            <a:endParaRPr i="1" sz="1800">
              <a:latin typeface="Times New Roman"/>
              <a:ea typeface="Times New Roman"/>
              <a:cs typeface="Times New Roman"/>
              <a:sym typeface="Times New Roman"/>
            </a:endParaRPr>
          </a:p>
          <a:p>
            <a:pPr indent="0" lvl="0" marL="0" rtl="0" algn="l">
              <a:spcBef>
                <a:spcPts val="0"/>
              </a:spcBef>
              <a:spcAft>
                <a:spcPts val="0"/>
              </a:spcAft>
              <a:buClr>
                <a:srgbClr val="000000"/>
              </a:buClr>
              <a:buFont typeface="Arial"/>
              <a:buNone/>
            </a:pPr>
            <a:r>
              <a:t/>
            </a:r>
            <a:endParaRPr b="1">
              <a:solidFill>
                <a:srgbClr val="990033"/>
              </a:solidFill>
              <a:latin typeface="Times New Roman"/>
              <a:ea typeface="Times New Roman"/>
              <a:cs typeface="Times New Roman"/>
              <a:sym typeface="Times New Roman"/>
            </a:endParaRPr>
          </a:p>
          <a:p>
            <a:pPr indent="0" lvl="1" marL="457200" rtl="0" algn="l">
              <a:spcBef>
                <a:spcPts val="0"/>
              </a:spcBef>
              <a:spcAft>
                <a:spcPts val="0"/>
              </a:spcAft>
              <a:buNone/>
            </a:pPr>
            <a:r>
              <a:rPr b="1" lang="en-US">
                <a:solidFill>
                  <a:srgbClr val="990033"/>
                </a:solidFill>
                <a:latin typeface="Times New Roman"/>
                <a:ea typeface="Times New Roman"/>
                <a:cs typeface="Times New Roman"/>
                <a:sym typeface="Times New Roman"/>
              </a:rPr>
              <a:t>Annual Measurable Outcome: </a:t>
            </a:r>
            <a:endParaRPr>
              <a:latin typeface="Times New Roman"/>
              <a:ea typeface="Times New Roman"/>
              <a:cs typeface="Times New Roman"/>
              <a:sym typeface="Times New Roman"/>
            </a:endParaRPr>
          </a:p>
          <a:p>
            <a:pPr indent="0" lvl="1" marL="457200" rtl="0" algn="l">
              <a:spcBef>
                <a:spcPts val="0"/>
              </a:spcBef>
              <a:spcAft>
                <a:spcPts val="0"/>
              </a:spcAft>
              <a:buNone/>
            </a:pPr>
            <a:r>
              <a:rPr b="1" lang="en-US">
                <a:solidFill>
                  <a:srgbClr val="990033"/>
                </a:solidFill>
                <a:latin typeface="Times New Roman"/>
                <a:ea typeface="Times New Roman"/>
                <a:cs typeface="Times New Roman"/>
                <a:sym typeface="Times New Roman"/>
              </a:rPr>
              <a:t>By August 2022, the English Learners and Socioeconomically Disadvantaged students’ performance points in Math will improve on the SBAC enough to move from Orange to Yellow as measured on the SBAC Dashboard.</a:t>
            </a:r>
            <a:endParaRPr b="1">
              <a:solidFill>
                <a:srgbClr val="990033"/>
              </a:solidFill>
              <a:latin typeface="Times New Roman"/>
              <a:ea typeface="Times New Roman"/>
              <a:cs typeface="Times New Roman"/>
              <a:sym typeface="Times New Roman"/>
            </a:endParaRPr>
          </a:p>
          <a:p>
            <a:pPr indent="0" lvl="1" marL="457200" rtl="0" algn="l">
              <a:spcBef>
                <a:spcPts val="0"/>
              </a:spcBef>
              <a:spcAft>
                <a:spcPts val="0"/>
              </a:spcAft>
              <a:buNone/>
            </a:pPr>
            <a:r>
              <a:t/>
            </a:r>
            <a:endParaRPr b="1">
              <a:solidFill>
                <a:schemeClr val="dk1"/>
              </a:solidFill>
              <a:latin typeface="Times New Roman"/>
              <a:ea typeface="Times New Roman"/>
              <a:cs typeface="Times New Roman"/>
              <a:sym typeface="Times New Roman"/>
            </a:endParaRPr>
          </a:p>
          <a:p>
            <a:pPr indent="0" lvl="1" marL="457200" rtl="0" algn="l">
              <a:spcBef>
                <a:spcPts val="0"/>
              </a:spcBef>
              <a:spcAft>
                <a:spcPts val="0"/>
              </a:spcAft>
              <a:buNone/>
            </a:pPr>
            <a:r>
              <a:rPr b="1" lang="en-US">
                <a:solidFill>
                  <a:schemeClr val="dk1"/>
                </a:solidFill>
                <a:latin typeface="Times New Roman"/>
                <a:ea typeface="Times New Roman"/>
                <a:cs typeface="Times New Roman"/>
                <a:sym typeface="Times New Roman"/>
              </a:rPr>
              <a:t>.</a:t>
            </a:r>
            <a:r>
              <a:rPr b="1" i="1" lang="en-US">
                <a:solidFill>
                  <a:srgbClr val="1C4587"/>
                </a:solidFill>
                <a:latin typeface="Times New Roman"/>
                <a:ea typeface="Times New Roman"/>
                <a:cs typeface="Times New Roman"/>
                <a:sym typeface="Times New Roman"/>
              </a:rPr>
              <a:t>Metric/Indicators &amp; Expected Outcomes:</a:t>
            </a:r>
            <a:endParaRPr b="1" i="1">
              <a:solidFill>
                <a:srgbClr val="1C4587"/>
              </a:solidFill>
              <a:latin typeface="Times New Roman"/>
              <a:ea typeface="Times New Roman"/>
              <a:cs typeface="Times New Roman"/>
              <a:sym typeface="Times New Roman"/>
            </a:endParaRPr>
          </a:p>
          <a:p>
            <a:pPr indent="-317500" lvl="1" marL="1371600" rtl="0" algn="l">
              <a:spcBef>
                <a:spcPts val="0"/>
              </a:spcBef>
              <a:spcAft>
                <a:spcPts val="0"/>
              </a:spcAft>
              <a:buClr>
                <a:srgbClr val="1C4587"/>
              </a:buClr>
              <a:buSzPts val="1400"/>
              <a:buFont typeface="Times New Roman"/>
              <a:buChar char="○"/>
            </a:pPr>
            <a:r>
              <a:rPr b="1" i="1" lang="en-US">
                <a:solidFill>
                  <a:srgbClr val="1C4587"/>
                </a:solidFill>
                <a:latin typeface="Times New Roman"/>
                <a:ea typeface="Times New Roman"/>
                <a:cs typeface="Times New Roman"/>
                <a:sym typeface="Times New Roman"/>
              </a:rPr>
              <a:t>California School Dashboard Rating in Math- Green or Blue</a:t>
            </a:r>
            <a:endParaRPr b="1" i="1">
              <a:solidFill>
                <a:srgbClr val="1C4587"/>
              </a:solidFill>
              <a:latin typeface="Times New Roman"/>
              <a:ea typeface="Times New Roman"/>
              <a:cs typeface="Times New Roman"/>
              <a:sym typeface="Times New Roman"/>
            </a:endParaRPr>
          </a:p>
          <a:p>
            <a:pPr indent="0" lvl="0" marL="1371600" rtl="0" algn="l">
              <a:spcBef>
                <a:spcPts val="0"/>
              </a:spcBef>
              <a:spcAft>
                <a:spcPts val="0"/>
              </a:spcAft>
              <a:buNone/>
            </a:pPr>
            <a:r>
              <a:t/>
            </a:r>
            <a:endParaRPr b="1" i="1">
              <a:solidFill>
                <a:srgbClr val="1C4587"/>
              </a:solidFill>
              <a:latin typeface="Times New Roman"/>
              <a:ea typeface="Times New Roman"/>
              <a:cs typeface="Times New Roman"/>
              <a:sym typeface="Times New Roman"/>
            </a:endParaRPr>
          </a:p>
          <a:p>
            <a:pPr indent="-317500" lvl="1" marL="1371600" rtl="0" algn="l">
              <a:spcBef>
                <a:spcPts val="0"/>
              </a:spcBef>
              <a:spcAft>
                <a:spcPts val="0"/>
              </a:spcAft>
              <a:buClr>
                <a:srgbClr val="1C4587"/>
              </a:buClr>
              <a:buSzPts val="1400"/>
              <a:buFont typeface="Times New Roman"/>
              <a:buChar char="○"/>
            </a:pPr>
            <a:r>
              <a:rPr b="1" i="1" lang="en-US">
                <a:solidFill>
                  <a:srgbClr val="1C4587"/>
                </a:solidFill>
                <a:latin typeface="Times New Roman"/>
                <a:ea typeface="Times New Roman"/>
                <a:cs typeface="Times New Roman"/>
                <a:sym typeface="Times New Roman"/>
              </a:rPr>
              <a:t>CAASPP results in Math- 5% growth in % of students meeting or exceeding standards</a:t>
            </a:r>
            <a:endParaRPr b="1" i="1">
              <a:solidFill>
                <a:srgbClr val="1C4587"/>
              </a:solidFill>
              <a:latin typeface="Times New Roman"/>
              <a:ea typeface="Times New Roman"/>
              <a:cs typeface="Times New Roman"/>
              <a:sym typeface="Times New Roman"/>
            </a:endParaRPr>
          </a:p>
          <a:p>
            <a:pPr indent="0" lvl="0" marL="1371600" rtl="0" algn="l">
              <a:spcBef>
                <a:spcPts val="0"/>
              </a:spcBef>
              <a:spcAft>
                <a:spcPts val="0"/>
              </a:spcAft>
              <a:buNone/>
            </a:pPr>
            <a:r>
              <a:t/>
            </a:r>
            <a:endParaRPr b="1" i="1">
              <a:solidFill>
                <a:srgbClr val="1C4587"/>
              </a:solidFill>
              <a:latin typeface="Times New Roman"/>
              <a:ea typeface="Times New Roman"/>
              <a:cs typeface="Times New Roman"/>
              <a:sym typeface="Times New Roman"/>
            </a:endParaRPr>
          </a:p>
          <a:p>
            <a:pPr indent="-317500" lvl="1" marL="1371600" rtl="0" algn="l">
              <a:spcBef>
                <a:spcPts val="0"/>
              </a:spcBef>
              <a:spcAft>
                <a:spcPts val="0"/>
              </a:spcAft>
              <a:buClr>
                <a:srgbClr val="1C4587"/>
              </a:buClr>
              <a:buSzPts val="1400"/>
              <a:buFont typeface="Times New Roman"/>
              <a:buChar char="○"/>
            </a:pPr>
            <a:r>
              <a:rPr b="1" i="1" lang="en-US">
                <a:solidFill>
                  <a:srgbClr val="1C4587"/>
                </a:solidFill>
                <a:latin typeface="Times New Roman"/>
                <a:ea typeface="Times New Roman"/>
                <a:cs typeface="Times New Roman"/>
                <a:sym typeface="Times New Roman"/>
              </a:rPr>
              <a:t>iReady Benchmarks- School-wide achievement of at least 95% or higher of expected annual growth goals in math </a:t>
            </a:r>
            <a:endParaRPr b="1">
              <a:solidFill>
                <a:srgbClr val="990033"/>
              </a:solidFill>
              <a:latin typeface="Times New Roman"/>
              <a:ea typeface="Times New Roman"/>
              <a:cs typeface="Times New Roman"/>
              <a:sym typeface="Times New Roman"/>
            </a:endParaRPr>
          </a:p>
          <a:p>
            <a:pPr indent="0" lvl="1" marL="457200" rtl="0" algn="l">
              <a:spcBef>
                <a:spcPts val="0"/>
              </a:spcBef>
              <a:spcAft>
                <a:spcPts val="0"/>
              </a:spcAft>
              <a:buNone/>
            </a:pPr>
            <a:r>
              <a:t/>
            </a:r>
            <a:endParaRPr b="1">
              <a:solidFill>
                <a:srgbClr val="990033"/>
              </a:solidFill>
              <a:latin typeface="Times New Roman"/>
              <a:ea typeface="Times New Roman"/>
              <a:cs typeface="Times New Roman"/>
              <a:sym typeface="Times New Roman"/>
            </a:endParaRPr>
          </a:p>
          <a:p>
            <a:pPr indent="0" lvl="1" marL="0" rtl="0" algn="l">
              <a:spcBef>
                <a:spcPts val="0"/>
              </a:spcBef>
              <a:spcAft>
                <a:spcPts val="0"/>
              </a:spcAft>
              <a:buNone/>
            </a:pPr>
            <a:r>
              <a:rPr b="1" lang="en-US">
                <a:solidFill>
                  <a:srgbClr val="990033"/>
                </a:solidFill>
                <a:latin typeface="Times New Roman"/>
                <a:ea typeface="Times New Roman"/>
                <a:cs typeface="Times New Roman"/>
                <a:sym typeface="Times New Roman"/>
              </a:rPr>
              <a:t>District Strategic Goal: Academic Excellence - Learning for All Students.  Every student experiences educational success at the highest levels of achievement. We believe that each student has a unique ability to learn in an environment that is enriched with a challenging curriculum, where learning is modeled and expectations are both known and high. We expect all students to demonstrate continued and improved academic achievement, through Collaboration, Communication, Critical thinking, and Creativity, to be college and career ready, and to become lifelong learners.</a:t>
            </a:r>
            <a:endParaRPr b="1">
              <a:solidFill>
                <a:srgbClr val="990033"/>
              </a:solidFill>
              <a:latin typeface="Times New Roman"/>
              <a:ea typeface="Times New Roman"/>
              <a:cs typeface="Times New Roman"/>
              <a:sym typeface="Times New Roman"/>
            </a:endParaRPr>
          </a:p>
          <a:p>
            <a:pPr indent="0" lvl="1" marL="0" rtl="0" algn="l">
              <a:spcBef>
                <a:spcPts val="0"/>
              </a:spcBef>
              <a:spcAft>
                <a:spcPts val="0"/>
              </a:spcAft>
              <a:buNone/>
            </a:pPr>
            <a:r>
              <a:t/>
            </a:r>
            <a:endParaRPr b="1">
              <a:solidFill>
                <a:srgbClr val="990033"/>
              </a:solidFill>
              <a:latin typeface="Times New Roman"/>
              <a:ea typeface="Times New Roman"/>
              <a:cs typeface="Times New Roman"/>
              <a:sym typeface="Times New Roman"/>
            </a:endParaRPr>
          </a:p>
          <a:p>
            <a:pPr indent="0" lvl="1" marL="0" rtl="0" algn="l">
              <a:spcBef>
                <a:spcPts val="0"/>
              </a:spcBef>
              <a:spcAft>
                <a:spcPts val="0"/>
              </a:spcAft>
              <a:buNone/>
            </a:pPr>
            <a:r>
              <a:t/>
            </a:r>
            <a:endParaRPr b="1">
              <a:solidFill>
                <a:srgbClr val="990033"/>
              </a:solidFill>
              <a:latin typeface="Times New Roman"/>
              <a:ea typeface="Times New Roman"/>
              <a:cs typeface="Times New Roman"/>
              <a:sym typeface="Times New Roman"/>
            </a:endParaRPr>
          </a:p>
          <a:p>
            <a:pPr indent="0" lvl="1" marL="457200" rtl="0" algn="l">
              <a:spcBef>
                <a:spcPts val="0"/>
              </a:spcBef>
              <a:spcAft>
                <a:spcPts val="0"/>
              </a:spcAft>
              <a:buNone/>
            </a:pPr>
            <a:r>
              <a:t/>
            </a:r>
            <a:endParaRPr b="1">
              <a:solidFill>
                <a:srgbClr val="990033"/>
              </a:solidFill>
              <a:latin typeface="Times New Roman"/>
              <a:ea typeface="Times New Roman"/>
              <a:cs typeface="Times New Roman"/>
              <a:sym typeface="Times New Roman"/>
            </a:endParaRPr>
          </a:p>
          <a:p>
            <a:pPr indent="0" lvl="1" marL="457200" rtl="0" algn="l">
              <a:spcBef>
                <a:spcPts val="0"/>
              </a:spcBef>
              <a:spcAft>
                <a:spcPts val="0"/>
              </a:spcAft>
              <a:buNone/>
            </a:pPr>
            <a:r>
              <a:t/>
            </a:r>
            <a:endParaRPr b="1">
              <a:solidFill>
                <a:srgbClr val="990033"/>
              </a:solidFill>
              <a:latin typeface="Times New Roman"/>
              <a:ea typeface="Times New Roman"/>
              <a:cs typeface="Times New Roman"/>
              <a:sym typeface="Times New Roman"/>
            </a:endParaRPr>
          </a:p>
        </p:txBody>
      </p:sp>
      <p:sp>
        <p:nvSpPr>
          <p:cNvPr id="302" name="Google Shape;302;p35"/>
          <p:cNvSpPr/>
          <p:nvPr/>
        </p:nvSpPr>
        <p:spPr>
          <a:xfrm>
            <a:off x="4453217" y="3244334"/>
            <a:ext cx="237566"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 </a:t>
            </a:r>
            <a:endParaRPr/>
          </a:p>
        </p:txBody>
      </p:sp>
      <p:sp>
        <p:nvSpPr>
          <p:cNvPr id="303" name="Google Shape;303;p35"/>
          <p:cNvSpPr/>
          <p:nvPr/>
        </p:nvSpPr>
        <p:spPr>
          <a:xfrm>
            <a:off x="4453217" y="3244334"/>
            <a:ext cx="237566"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 </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8" name="Shape 308"/>
        <p:cNvGrpSpPr/>
        <p:nvPr/>
      </p:nvGrpSpPr>
      <p:grpSpPr>
        <a:xfrm>
          <a:off x="0" y="0"/>
          <a:ext cx="0" cy="0"/>
          <a:chOff x="0" y="0"/>
          <a:chExt cx="0" cy="0"/>
        </a:xfrm>
      </p:grpSpPr>
      <p:sp>
        <p:nvSpPr>
          <p:cNvPr id="309" name="Google Shape;309;p36"/>
          <p:cNvSpPr txBox="1"/>
          <p:nvPr>
            <p:ph type="title"/>
          </p:nvPr>
        </p:nvSpPr>
        <p:spPr>
          <a:xfrm>
            <a:off x="457200" y="185563"/>
            <a:ext cx="7620000" cy="11430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b="1" lang="en-US" sz="2400">
                <a:solidFill>
                  <a:srgbClr val="A61C00"/>
                </a:solidFill>
              </a:rPr>
              <a:t>                            </a:t>
            </a:r>
            <a:r>
              <a:rPr b="1" lang="en-US" sz="3000">
                <a:solidFill>
                  <a:srgbClr val="A61C00"/>
                </a:solidFill>
              </a:rPr>
              <a:t>Olita Elementary School</a:t>
            </a:r>
            <a:endParaRPr b="1" sz="3000">
              <a:solidFill>
                <a:srgbClr val="A61C00"/>
              </a:solidFill>
            </a:endParaRPr>
          </a:p>
        </p:txBody>
      </p:sp>
      <p:sp>
        <p:nvSpPr>
          <p:cNvPr id="310" name="Google Shape;310;p36"/>
          <p:cNvSpPr txBox="1"/>
          <p:nvPr>
            <p:ph idx="1" type="body"/>
          </p:nvPr>
        </p:nvSpPr>
        <p:spPr>
          <a:xfrm>
            <a:off x="350325" y="1493325"/>
            <a:ext cx="7620000" cy="48006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rPr b="1" lang="en-US" sz="1800">
                <a:solidFill>
                  <a:srgbClr val="A61C00"/>
                </a:solidFill>
                <a:latin typeface="Times New Roman"/>
                <a:ea typeface="Times New Roman"/>
                <a:cs typeface="Times New Roman"/>
                <a:sym typeface="Times New Roman"/>
              </a:rPr>
              <a:t>School Goal: </a:t>
            </a:r>
            <a:r>
              <a:rPr b="1" i="1" lang="en-US" sz="1800">
                <a:solidFill>
                  <a:srgbClr val="A61C00"/>
                </a:solidFill>
                <a:latin typeface="Times New Roman"/>
                <a:ea typeface="Times New Roman"/>
                <a:cs typeface="Times New Roman"/>
                <a:sym typeface="Times New Roman"/>
              </a:rPr>
              <a:t>#4-School Attendance</a:t>
            </a:r>
            <a:endParaRPr sz="1800">
              <a:solidFill>
                <a:srgbClr val="000000"/>
              </a:solidFill>
              <a:latin typeface="Times New Roman"/>
              <a:ea typeface="Times New Roman"/>
              <a:cs typeface="Times New Roman"/>
              <a:sym typeface="Times New Roman"/>
            </a:endParaRPr>
          </a:p>
          <a:p>
            <a:pPr indent="0" lvl="0" marL="0" rtl="0" algn="l">
              <a:spcBef>
                <a:spcPts val="360"/>
              </a:spcBef>
              <a:spcAft>
                <a:spcPts val="0"/>
              </a:spcAft>
              <a:buNone/>
            </a:pPr>
            <a:r>
              <a:rPr lang="en-US" sz="1400">
                <a:solidFill>
                  <a:srgbClr val="000000"/>
                </a:solidFill>
                <a:latin typeface="Times New Roman"/>
                <a:ea typeface="Times New Roman"/>
                <a:cs typeface="Times New Roman"/>
                <a:sym typeface="Times New Roman"/>
              </a:rPr>
              <a:t>	</a:t>
            </a:r>
            <a:r>
              <a:rPr b="1" lang="en-US" sz="1400">
                <a:solidFill>
                  <a:srgbClr val="A61C00"/>
                </a:solidFill>
                <a:latin typeface="Times New Roman"/>
                <a:ea typeface="Times New Roman"/>
                <a:cs typeface="Times New Roman"/>
                <a:sym typeface="Times New Roman"/>
              </a:rPr>
              <a:t>Annual Measurable Outcome:  </a:t>
            </a:r>
            <a:endParaRPr sz="1400">
              <a:solidFill>
                <a:srgbClr val="000000"/>
              </a:solidFill>
              <a:latin typeface="Times New Roman"/>
              <a:ea typeface="Times New Roman"/>
              <a:cs typeface="Times New Roman"/>
              <a:sym typeface="Times New Roman"/>
            </a:endParaRPr>
          </a:p>
          <a:p>
            <a:pPr indent="0" lvl="0" marL="0" rtl="0" algn="l">
              <a:spcBef>
                <a:spcPts val="360"/>
              </a:spcBef>
              <a:spcAft>
                <a:spcPts val="0"/>
              </a:spcAft>
              <a:buNone/>
            </a:pPr>
            <a:r>
              <a:rPr lang="en-US" sz="1400">
                <a:solidFill>
                  <a:srgbClr val="000000"/>
                </a:solidFill>
                <a:latin typeface="Times New Roman"/>
                <a:ea typeface="Times New Roman"/>
                <a:cs typeface="Times New Roman"/>
                <a:sym typeface="Times New Roman"/>
              </a:rPr>
              <a:t>	</a:t>
            </a:r>
            <a:r>
              <a:rPr b="1" lang="en-US" sz="1400">
                <a:solidFill>
                  <a:srgbClr val="980000"/>
                </a:solidFill>
                <a:latin typeface="Times New Roman"/>
                <a:ea typeface="Times New Roman"/>
                <a:cs typeface="Times New Roman"/>
                <a:sym typeface="Times New Roman"/>
              </a:rPr>
              <a:t>Our Hispanic and Socioeconomically Disadvantaged students will improve their school attendance percentage in order to move from Orange to Yellow as measured by the SBAC Dashboard</a:t>
            </a:r>
            <a:r>
              <a:rPr b="1" lang="en-US" sz="1400">
                <a:solidFill>
                  <a:srgbClr val="000000"/>
                </a:solidFill>
                <a:latin typeface="Times New Roman"/>
                <a:ea typeface="Times New Roman"/>
                <a:cs typeface="Times New Roman"/>
                <a:sym typeface="Times New Roman"/>
              </a:rPr>
              <a:t>.</a:t>
            </a:r>
            <a:endParaRPr b="1" sz="1400">
              <a:solidFill>
                <a:srgbClr val="000000"/>
              </a:solidFill>
              <a:latin typeface="Times New Roman"/>
              <a:ea typeface="Times New Roman"/>
              <a:cs typeface="Times New Roman"/>
              <a:sym typeface="Times New Roman"/>
            </a:endParaRPr>
          </a:p>
          <a:p>
            <a:pPr indent="0" lvl="1" marL="457200" rtl="0" algn="l">
              <a:spcBef>
                <a:spcPts val="0"/>
              </a:spcBef>
              <a:spcAft>
                <a:spcPts val="0"/>
              </a:spcAft>
              <a:buClr>
                <a:srgbClr val="000000"/>
              </a:buClr>
              <a:buFont typeface="Arial"/>
              <a:buNone/>
            </a:pPr>
            <a:r>
              <a:t/>
            </a:r>
            <a:endParaRPr b="1" i="1" sz="800">
              <a:solidFill>
                <a:srgbClr val="990033"/>
              </a:solidFill>
              <a:latin typeface="Times New Roman"/>
              <a:ea typeface="Times New Roman"/>
              <a:cs typeface="Times New Roman"/>
              <a:sym typeface="Times New Roman"/>
            </a:endParaRPr>
          </a:p>
          <a:p>
            <a:pPr indent="-317500" lvl="0" marL="914400" rtl="0" algn="l">
              <a:spcBef>
                <a:spcPts val="0"/>
              </a:spcBef>
              <a:spcAft>
                <a:spcPts val="0"/>
              </a:spcAft>
              <a:buClr>
                <a:srgbClr val="1C4587"/>
              </a:buClr>
              <a:buSzPts val="1400"/>
              <a:buFont typeface="Times New Roman"/>
              <a:buChar char="●"/>
            </a:pPr>
            <a:r>
              <a:rPr b="1" i="1" lang="en-US" sz="1400">
                <a:solidFill>
                  <a:srgbClr val="1C4587"/>
                </a:solidFill>
                <a:latin typeface="Times New Roman"/>
                <a:ea typeface="Times New Roman"/>
                <a:cs typeface="Times New Roman"/>
                <a:sym typeface="Times New Roman"/>
              </a:rPr>
              <a:t>Metric/Indicators &amp; Expected Outcomes:</a:t>
            </a:r>
            <a:endParaRPr b="1" i="1" sz="1400">
              <a:solidFill>
                <a:srgbClr val="1C4587"/>
              </a:solidFill>
              <a:latin typeface="Times New Roman"/>
              <a:ea typeface="Times New Roman"/>
              <a:cs typeface="Times New Roman"/>
              <a:sym typeface="Times New Roman"/>
            </a:endParaRPr>
          </a:p>
          <a:p>
            <a:pPr indent="-317500" lvl="1" marL="1371600" rtl="0" algn="l">
              <a:spcBef>
                <a:spcPts val="0"/>
              </a:spcBef>
              <a:spcAft>
                <a:spcPts val="0"/>
              </a:spcAft>
              <a:buClr>
                <a:srgbClr val="1C4587"/>
              </a:buClr>
              <a:buSzPts val="1400"/>
              <a:buFont typeface="Times New Roman"/>
              <a:buChar char="○"/>
            </a:pPr>
            <a:r>
              <a:rPr b="1" i="1" lang="en-US" sz="1400">
                <a:solidFill>
                  <a:srgbClr val="1C4587"/>
                </a:solidFill>
                <a:latin typeface="Times New Roman"/>
                <a:ea typeface="Times New Roman"/>
                <a:cs typeface="Times New Roman"/>
                <a:sym typeface="Times New Roman"/>
              </a:rPr>
              <a:t>California School Dashboard Rating- Green or Blue</a:t>
            </a:r>
            <a:endParaRPr b="1" i="1" sz="1400">
              <a:solidFill>
                <a:srgbClr val="1C4587"/>
              </a:solidFill>
              <a:latin typeface="Times New Roman"/>
              <a:ea typeface="Times New Roman"/>
              <a:cs typeface="Times New Roman"/>
              <a:sym typeface="Times New Roman"/>
            </a:endParaRPr>
          </a:p>
          <a:p>
            <a:pPr indent="-317500" lvl="1" marL="1371600" rtl="0" algn="l">
              <a:spcBef>
                <a:spcPts val="0"/>
              </a:spcBef>
              <a:spcAft>
                <a:spcPts val="0"/>
              </a:spcAft>
              <a:buClr>
                <a:srgbClr val="1C4587"/>
              </a:buClr>
              <a:buSzPts val="1400"/>
              <a:buFont typeface="Times New Roman"/>
              <a:buChar char="○"/>
            </a:pPr>
            <a:r>
              <a:rPr b="1" i="1" lang="en-US" sz="1400">
                <a:solidFill>
                  <a:srgbClr val="1C4587"/>
                </a:solidFill>
                <a:latin typeface="Times New Roman"/>
                <a:ea typeface="Times New Roman"/>
                <a:cs typeface="Times New Roman"/>
                <a:sym typeface="Times New Roman"/>
              </a:rPr>
              <a:t>LCAP Survey- Awareness/Participation in Family Events- 90% or higher</a:t>
            </a:r>
            <a:endParaRPr b="1" i="1" sz="1400">
              <a:solidFill>
                <a:srgbClr val="1C4587"/>
              </a:solidFill>
              <a:latin typeface="Times New Roman"/>
              <a:ea typeface="Times New Roman"/>
              <a:cs typeface="Times New Roman"/>
              <a:sym typeface="Times New Roman"/>
            </a:endParaRPr>
          </a:p>
          <a:p>
            <a:pPr indent="-317500" lvl="1" marL="1371600" rtl="0" algn="l">
              <a:spcBef>
                <a:spcPts val="0"/>
              </a:spcBef>
              <a:spcAft>
                <a:spcPts val="0"/>
              </a:spcAft>
              <a:buClr>
                <a:srgbClr val="1C4587"/>
              </a:buClr>
              <a:buSzPts val="1400"/>
              <a:buFont typeface="Times New Roman"/>
              <a:buChar char="○"/>
            </a:pPr>
            <a:r>
              <a:rPr b="1" i="1" lang="en-US" sz="1400">
                <a:solidFill>
                  <a:srgbClr val="1C4587"/>
                </a:solidFill>
                <a:latin typeface="Times New Roman"/>
                <a:ea typeface="Times New Roman"/>
                <a:cs typeface="Times New Roman"/>
                <a:sym typeface="Times New Roman"/>
              </a:rPr>
              <a:t>Cumulative Average Daily Attendance Rate- 96% or higher</a:t>
            </a:r>
            <a:endParaRPr b="1" i="1" sz="1400">
              <a:solidFill>
                <a:srgbClr val="1C4587"/>
              </a:solidFill>
              <a:latin typeface="Times New Roman"/>
              <a:ea typeface="Times New Roman"/>
              <a:cs typeface="Times New Roman"/>
              <a:sym typeface="Times New Roman"/>
            </a:endParaRPr>
          </a:p>
          <a:p>
            <a:pPr indent="-317500" lvl="1" marL="1371600" rtl="0" algn="l">
              <a:spcBef>
                <a:spcPts val="0"/>
              </a:spcBef>
              <a:spcAft>
                <a:spcPts val="0"/>
              </a:spcAft>
              <a:buClr>
                <a:srgbClr val="1C4587"/>
              </a:buClr>
              <a:buSzPts val="1400"/>
              <a:buFont typeface="Times New Roman"/>
              <a:buChar char="○"/>
            </a:pPr>
            <a:r>
              <a:rPr b="1" i="1" lang="en-US" sz="1400">
                <a:solidFill>
                  <a:srgbClr val="1C4587"/>
                </a:solidFill>
                <a:latin typeface="Times New Roman"/>
                <a:ea typeface="Times New Roman"/>
                <a:cs typeface="Times New Roman"/>
                <a:sym typeface="Times New Roman"/>
              </a:rPr>
              <a:t>Percentage of students w/ Chronic Absenteeism- 5% or fewer</a:t>
            </a:r>
            <a:endParaRPr b="1" i="1" sz="1400">
              <a:solidFill>
                <a:srgbClr val="1C4587"/>
              </a:solidFill>
              <a:latin typeface="Times New Roman"/>
              <a:ea typeface="Times New Roman"/>
              <a:cs typeface="Times New Roman"/>
              <a:sym typeface="Times New Roman"/>
            </a:endParaRPr>
          </a:p>
          <a:p>
            <a:pPr indent="0" lvl="0" marL="1371600" rtl="0" algn="l">
              <a:spcBef>
                <a:spcPts val="0"/>
              </a:spcBef>
              <a:spcAft>
                <a:spcPts val="0"/>
              </a:spcAft>
              <a:buNone/>
            </a:pPr>
            <a:r>
              <a:t/>
            </a:r>
            <a:endParaRPr b="1" i="1" sz="900">
              <a:solidFill>
                <a:srgbClr val="1C4587"/>
              </a:solidFill>
              <a:latin typeface="Times New Roman"/>
              <a:ea typeface="Times New Roman"/>
              <a:cs typeface="Times New Roman"/>
              <a:sym typeface="Times New Roman"/>
            </a:endParaRPr>
          </a:p>
          <a:p>
            <a:pPr indent="0" lvl="1" marL="0" rtl="0" algn="l">
              <a:spcBef>
                <a:spcPts val="0"/>
              </a:spcBef>
              <a:spcAft>
                <a:spcPts val="0"/>
              </a:spcAft>
              <a:buNone/>
            </a:pPr>
            <a:r>
              <a:rPr b="1" lang="en-US" sz="1400">
                <a:solidFill>
                  <a:srgbClr val="990033"/>
                </a:solidFill>
                <a:latin typeface="Times New Roman"/>
                <a:ea typeface="Times New Roman"/>
                <a:cs typeface="Times New Roman"/>
                <a:sym typeface="Times New Roman"/>
              </a:rPr>
              <a:t>District Strategic Goal: SCHOOL/ FAMILY/ COMMUNITY PARTNERSHIPS &amp; COMMUNICATION Vision: High quality student learning is supported by partnerships. We believe these partnerships are enhanced through effective communication and collaboration. We establish a culture which encourages positive relationships among our students, staff, and families</a:t>
            </a:r>
            <a:endParaRPr b="1" sz="1400">
              <a:solidFill>
                <a:srgbClr val="990033"/>
              </a:solidFill>
              <a:latin typeface="Times New Roman"/>
              <a:ea typeface="Times New Roman"/>
              <a:cs typeface="Times New Roman"/>
              <a:sym typeface="Times New Roman"/>
            </a:endParaRPr>
          </a:p>
          <a:p>
            <a:pPr indent="0" lvl="0" marL="0" rtl="0" algn="l">
              <a:spcBef>
                <a:spcPts val="0"/>
              </a:spcBef>
              <a:spcAft>
                <a:spcPts val="0"/>
              </a:spcAft>
              <a:buNone/>
            </a:pPr>
            <a:r>
              <a:rPr b="1" lang="en-US" sz="1400">
                <a:solidFill>
                  <a:srgbClr val="990033"/>
                </a:solidFill>
                <a:latin typeface="Times New Roman"/>
                <a:ea typeface="Times New Roman"/>
                <a:cs typeface="Times New Roman"/>
                <a:sym typeface="Times New Roman"/>
              </a:rPr>
              <a:t>as well as educational, business, and community partners. We believe these partnerships and communication must be nurtured to optimize opportunities for learning and personal growth for students.</a:t>
            </a:r>
            <a:endParaRPr b="1" sz="1400">
              <a:solidFill>
                <a:srgbClr val="990033"/>
              </a:solidFill>
              <a:latin typeface="Times New Roman"/>
              <a:ea typeface="Times New Roman"/>
              <a:cs typeface="Times New Roman"/>
              <a:sym typeface="Times New Roman"/>
            </a:endParaRPr>
          </a:p>
          <a:p>
            <a:pPr indent="0" lvl="1" marL="0" rtl="0" algn="l">
              <a:spcBef>
                <a:spcPts val="0"/>
              </a:spcBef>
              <a:spcAft>
                <a:spcPts val="0"/>
              </a:spcAft>
              <a:buNone/>
            </a:pPr>
            <a:r>
              <a:t/>
            </a:r>
            <a:endParaRPr b="1" sz="1400">
              <a:solidFill>
                <a:srgbClr val="990033"/>
              </a:solidFill>
              <a:latin typeface="Times New Roman"/>
              <a:ea typeface="Times New Roman"/>
              <a:cs typeface="Times New Roman"/>
              <a:sym typeface="Times New Roman"/>
            </a:endParaRPr>
          </a:p>
          <a:p>
            <a:pPr indent="0" lvl="0" marL="0" rtl="0" algn="l">
              <a:spcBef>
                <a:spcPts val="360"/>
              </a:spcBef>
              <a:spcAft>
                <a:spcPts val="0"/>
              </a:spcAft>
              <a:buNone/>
            </a:pPr>
            <a:r>
              <a:t/>
            </a:r>
            <a:endParaRPr sz="1400">
              <a:solidFill>
                <a:srgbClr val="000000"/>
              </a:solidFill>
              <a:latin typeface="Times New Roman"/>
              <a:ea typeface="Times New Roman"/>
              <a:cs typeface="Times New Roman"/>
              <a:sym typeface="Times New Roman"/>
            </a:endParaRPr>
          </a:p>
          <a:p>
            <a:pPr indent="0" lvl="0" marL="0" rtl="0" algn="l">
              <a:spcBef>
                <a:spcPts val="360"/>
              </a:spcBef>
              <a:spcAft>
                <a:spcPts val="0"/>
              </a:spcAft>
              <a:buNone/>
            </a:pPr>
            <a:r>
              <a:t/>
            </a:r>
            <a:endParaRPr sz="1400">
              <a:solidFill>
                <a:srgbClr val="000000"/>
              </a:solidFill>
              <a:latin typeface="Times New Roman"/>
              <a:ea typeface="Times New Roman"/>
              <a:cs typeface="Times New Roman"/>
              <a:sym typeface="Times New Roman"/>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4" name="Shape 314"/>
        <p:cNvGrpSpPr/>
        <p:nvPr/>
      </p:nvGrpSpPr>
      <p:grpSpPr>
        <a:xfrm>
          <a:off x="0" y="0"/>
          <a:ext cx="0" cy="0"/>
          <a:chOff x="0" y="0"/>
          <a:chExt cx="0" cy="0"/>
        </a:xfrm>
      </p:grpSpPr>
      <p:pic>
        <p:nvPicPr>
          <p:cNvPr id="315" name="Google Shape;315;p37"/>
          <p:cNvPicPr preferRelativeResize="0"/>
          <p:nvPr/>
        </p:nvPicPr>
        <p:blipFill rotWithShape="1">
          <a:blip r:embed="rId3">
            <a:alphaModFix/>
          </a:blip>
          <a:srcRect b="0" l="0" r="0" t="0"/>
          <a:stretch/>
        </p:blipFill>
        <p:spPr>
          <a:xfrm>
            <a:off x="8534400" y="5562600"/>
            <a:ext cx="518117" cy="579072"/>
          </a:xfrm>
          <a:prstGeom prst="rect">
            <a:avLst/>
          </a:prstGeom>
          <a:noFill/>
          <a:ln>
            <a:noFill/>
          </a:ln>
        </p:spPr>
      </p:pic>
      <p:sp>
        <p:nvSpPr>
          <p:cNvPr id="316" name="Google Shape;316;p37"/>
          <p:cNvSpPr txBox="1"/>
          <p:nvPr/>
        </p:nvSpPr>
        <p:spPr>
          <a:xfrm>
            <a:off x="899025" y="387601"/>
            <a:ext cx="6929400" cy="7920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2800">
                <a:solidFill>
                  <a:srgbClr val="990033"/>
                </a:solidFill>
                <a:latin typeface="Times New Roman"/>
                <a:ea typeface="Times New Roman"/>
                <a:cs typeface="Times New Roman"/>
                <a:sym typeface="Times New Roman"/>
              </a:rPr>
              <a:t>Rancho-Starbuck Intermediate School</a:t>
            </a:r>
            <a:endParaRPr b="1" sz="2800">
              <a:solidFill>
                <a:srgbClr val="990033"/>
              </a:solidFill>
              <a:latin typeface="Times New Roman"/>
              <a:ea typeface="Times New Roman"/>
              <a:cs typeface="Times New Roman"/>
              <a:sym typeface="Times New Roman"/>
            </a:endParaRPr>
          </a:p>
          <a:p>
            <a:pPr indent="0" lvl="0" marL="0" marR="0" rtl="0" algn="ctr">
              <a:spcBef>
                <a:spcPts val="0"/>
              </a:spcBef>
              <a:spcAft>
                <a:spcPts val="0"/>
              </a:spcAft>
              <a:buNone/>
            </a:pPr>
            <a:r>
              <a:t/>
            </a:r>
            <a:endParaRPr b="1" sz="2800">
              <a:solidFill>
                <a:srgbClr val="990033"/>
              </a:solidFill>
              <a:latin typeface="Times New Roman"/>
              <a:ea typeface="Times New Roman"/>
              <a:cs typeface="Times New Roman"/>
              <a:sym typeface="Times New Roman"/>
            </a:endParaRPr>
          </a:p>
        </p:txBody>
      </p:sp>
      <p:sp>
        <p:nvSpPr>
          <p:cNvPr id="317" name="Google Shape;317;p37"/>
          <p:cNvSpPr txBox="1"/>
          <p:nvPr/>
        </p:nvSpPr>
        <p:spPr>
          <a:xfrm>
            <a:off x="479925" y="910825"/>
            <a:ext cx="7696200" cy="59472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rgbClr val="000000"/>
              </a:buClr>
              <a:buFont typeface="Arial"/>
              <a:buNone/>
            </a:pPr>
            <a:r>
              <a:rPr b="1" lang="en-US" sz="1800">
                <a:solidFill>
                  <a:srgbClr val="990033"/>
                </a:solidFill>
              </a:rPr>
              <a:t>School Goal 1: </a:t>
            </a:r>
            <a:endParaRPr b="1" sz="1800">
              <a:solidFill>
                <a:srgbClr val="990033"/>
              </a:solidFill>
            </a:endParaRPr>
          </a:p>
          <a:p>
            <a:pPr indent="0" lvl="0" marL="0" rtl="0" algn="l">
              <a:spcBef>
                <a:spcPts val="0"/>
              </a:spcBef>
              <a:spcAft>
                <a:spcPts val="0"/>
              </a:spcAft>
              <a:buClr>
                <a:srgbClr val="000000"/>
              </a:buClr>
              <a:buFont typeface="Arial"/>
              <a:buNone/>
            </a:pPr>
            <a:r>
              <a:rPr b="1" lang="en-US" sz="1800">
                <a:solidFill>
                  <a:schemeClr val="dk1"/>
                </a:solidFill>
              </a:rPr>
              <a:t>By May 2023, all students in the English Learner student group will demonstrate growth in ELA and Math by an increase in 10 points toward level 3 as measured by their performance on the California Assessment of Student Performance and Progress (CAASPP).   </a:t>
            </a:r>
            <a:endParaRPr b="1" sz="1800">
              <a:solidFill>
                <a:schemeClr val="dk1"/>
              </a:solidFill>
            </a:endParaRPr>
          </a:p>
          <a:p>
            <a:pPr indent="0" lvl="0" marL="0" rtl="0" algn="l">
              <a:spcBef>
                <a:spcPts val="0"/>
              </a:spcBef>
              <a:spcAft>
                <a:spcPts val="0"/>
              </a:spcAft>
              <a:buClr>
                <a:srgbClr val="000000"/>
              </a:buClr>
              <a:buFont typeface="Arial"/>
              <a:buNone/>
            </a:pPr>
            <a:r>
              <a:t/>
            </a:r>
            <a:endParaRPr sz="1800">
              <a:solidFill>
                <a:schemeClr val="dk1"/>
              </a:solidFill>
            </a:endParaRPr>
          </a:p>
          <a:p>
            <a:pPr indent="0" lvl="0" marL="0" rtl="0" algn="l">
              <a:spcBef>
                <a:spcPts val="0"/>
              </a:spcBef>
              <a:spcAft>
                <a:spcPts val="0"/>
              </a:spcAft>
              <a:buClr>
                <a:srgbClr val="000000"/>
              </a:buClr>
              <a:buFont typeface="Arial"/>
              <a:buNone/>
            </a:pPr>
            <a:r>
              <a:t/>
            </a:r>
            <a:endParaRPr b="1">
              <a:solidFill>
                <a:srgbClr val="990033"/>
              </a:solidFill>
            </a:endParaRPr>
          </a:p>
          <a:p>
            <a:pPr indent="0" lvl="1" marL="0" rtl="0" algn="l">
              <a:spcBef>
                <a:spcPts val="0"/>
              </a:spcBef>
              <a:spcAft>
                <a:spcPts val="0"/>
              </a:spcAft>
              <a:buNone/>
            </a:pPr>
            <a:r>
              <a:rPr b="1" lang="en-US" sz="1800">
                <a:solidFill>
                  <a:srgbClr val="990033"/>
                </a:solidFill>
              </a:rPr>
              <a:t>Annual Measurable Outcome</a:t>
            </a:r>
            <a:r>
              <a:rPr b="1" lang="en-US">
                <a:solidFill>
                  <a:srgbClr val="990033"/>
                </a:solidFill>
              </a:rPr>
              <a:t>:  </a:t>
            </a:r>
            <a:endParaRPr b="1">
              <a:solidFill>
                <a:srgbClr val="990033"/>
              </a:solidFill>
            </a:endParaRPr>
          </a:p>
          <a:p>
            <a:pPr indent="0" lvl="1" marL="0" rtl="0" algn="l">
              <a:spcBef>
                <a:spcPts val="0"/>
              </a:spcBef>
              <a:spcAft>
                <a:spcPts val="0"/>
              </a:spcAft>
              <a:buNone/>
            </a:pPr>
            <a:r>
              <a:rPr b="1" lang="en-US">
                <a:solidFill>
                  <a:schemeClr val="dk1"/>
                </a:solidFill>
              </a:rPr>
              <a:t> ELA/math Dashboard SBAC Data &amp; iReady Diagnostic Assessment Growth</a:t>
            </a:r>
            <a:endParaRPr b="1">
              <a:solidFill>
                <a:schemeClr val="dk1"/>
              </a:solidFill>
            </a:endParaRPr>
          </a:p>
          <a:p>
            <a:pPr indent="0" lvl="1" marL="0" rtl="0" algn="l">
              <a:spcBef>
                <a:spcPts val="0"/>
              </a:spcBef>
              <a:spcAft>
                <a:spcPts val="0"/>
              </a:spcAft>
              <a:buNone/>
            </a:pPr>
            <a:r>
              <a:t/>
            </a:r>
            <a:endParaRPr sz="1800">
              <a:solidFill>
                <a:srgbClr val="0B5394"/>
              </a:solidFill>
            </a:endParaRPr>
          </a:p>
          <a:p>
            <a:pPr indent="0" lvl="1" marL="457200" rtl="0" algn="l">
              <a:spcBef>
                <a:spcPts val="0"/>
              </a:spcBef>
              <a:spcAft>
                <a:spcPts val="0"/>
              </a:spcAft>
              <a:buNone/>
            </a:pPr>
            <a:r>
              <a:t/>
            </a:r>
            <a:endParaRPr sz="1800">
              <a:solidFill>
                <a:srgbClr val="990033"/>
              </a:solidFill>
            </a:endParaRPr>
          </a:p>
          <a:p>
            <a:pPr indent="0" lvl="1" marL="0" rtl="0" algn="l">
              <a:spcBef>
                <a:spcPts val="0"/>
              </a:spcBef>
              <a:spcAft>
                <a:spcPts val="0"/>
              </a:spcAft>
              <a:buNone/>
            </a:pPr>
            <a:r>
              <a:rPr b="1" lang="en-US" sz="1800">
                <a:solidFill>
                  <a:srgbClr val="990033"/>
                </a:solidFill>
              </a:rPr>
              <a:t>District Strategic Goal: </a:t>
            </a:r>
            <a:endParaRPr b="1" sz="1800">
              <a:solidFill>
                <a:srgbClr val="990033"/>
              </a:solidFill>
            </a:endParaRPr>
          </a:p>
          <a:p>
            <a:pPr indent="0" lvl="0" marL="0" rtl="0" algn="l">
              <a:spcBef>
                <a:spcPts val="0"/>
              </a:spcBef>
              <a:spcAft>
                <a:spcPts val="0"/>
              </a:spcAft>
              <a:buNone/>
            </a:pPr>
            <a:r>
              <a:rPr b="1" lang="en-US" sz="1300">
                <a:solidFill>
                  <a:schemeClr val="dk1"/>
                </a:solidFill>
              </a:rPr>
              <a:t>Academic Excellence - Learning for All Students</a:t>
            </a:r>
            <a:endParaRPr b="1" sz="1300">
              <a:solidFill>
                <a:schemeClr val="dk1"/>
              </a:solidFill>
            </a:endParaRPr>
          </a:p>
          <a:p>
            <a:pPr indent="0" lvl="0" marL="0" rtl="0" algn="l">
              <a:spcBef>
                <a:spcPts val="0"/>
              </a:spcBef>
              <a:spcAft>
                <a:spcPts val="0"/>
              </a:spcAft>
              <a:buNone/>
            </a:pPr>
            <a:r>
              <a:rPr b="1" lang="en-US" sz="1300">
                <a:solidFill>
                  <a:schemeClr val="dk1"/>
                </a:solidFill>
              </a:rPr>
              <a:t>Every student has the potential to reach academic success if given the proper conditions for learning. We believe that each student has a unique ability to learn in an environment that is enriched with a challenging curriculum, where learning is modeled and expectations are both known and high.  We expect all students to demonstrate continued and improved academic achievement in ELA and math as demonstrated by multiple measures of analysis through Collaboration, Communication, Critical Thinking, and Creativity, to be college and career ready, and to become lifelong learners.</a:t>
            </a:r>
            <a:endParaRPr b="1" sz="1300">
              <a:solidFill>
                <a:schemeClr val="dk1"/>
              </a:solidFill>
            </a:endParaRPr>
          </a:p>
          <a:p>
            <a:pPr indent="0" lvl="1" marL="0" rtl="0" algn="l">
              <a:spcBef>
                <a:spcPts val="0"/>
              </a:spcBef>
              <a:spcAft>
                <a:spcPts val="0"/>
              </a:spcAft>
              <a:buNone/>
            </a:pPr>
            <a:r>
              <a:t/>
            </a:r>
            <a:endParaRPr b="1" sz="1800">
              <a:solidFill>
                <a:srgbClr val="990033"/>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1" name="Shape 321"/>
        <p:cNvGrpSpPr/>
        <p:nvPr/>
      </p:nvGrpSpPr>
      <p:grpSpPr>
        <a:xfrm>
          <a:off x="0" y="0"/>
          <a:ext cx="0" cy="0"/>
          <a:chOff x="0" y="0"/>
          <a:chExt cx="0" cy="0"/>
        </a:xfrm>
      </p:grpSpPr>
      <p:pic>
        <p:nvPicPr>
          <p:cNvPr id="322" name="Google Shape;322;p38"/>
          <p:cNvPicPr preferRelativeResize="0"/>
          <p:nvPr/>
        </p:nvPicPr>
        <p:blipFill rotWithShape="1">
          <a:blip r:embed="rId3">
            <a:alphaModFix/>
          </a:blip>
          <a:srcRect b="0" l="0" r="0" t="0"/>
          <a:stretch/>
        </p:blipFill>
        <p:spPr>
          <a:xfrm>
            <a:off x="8534400" y="5562600"/>
            <a:ext cx="518117" cy="579072"/>
          </a:xfrm>
          <a:prstGeom prst="rect">
            <a:avLst/>
          </a:prstGeom>
          <a:noFill/>
          <a:ln>
            <a:noFill/>
          </a:ln>
        </p:spPr>
      </p:pic>
      <p:sp>
        <p:nvSpPr>
          <p:cNvPr id="323" name="Google Shape;323;p38"/>
          <p:cNvSpPr txBox="1"/>
          <p:nvPr/>
        </p:nvSpPr>
        <p:spPr>
          <a:xfrm>
            <a:off x="899025" y="387601"/>
            <a:ext cx="6858000" cy="9078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2800">
                <a:solidFill>
                  <a:srgbClr val="990033"/>
                </a:solidFill>
                <a:latin typeface="Times New Roman"/>
                <a:ea typeface="Times New Roman"/>
                <a:cs typeface="Times New Roman"/>
                <a:sym typeface="Times New Roman"/>
              </a:rPr>
              <a:t>Rancho-Starbuck Intermediate School</a:t>
            </a:r>
            <a:endParaRPr b="1" sz="2800">
              <a:solidFill>
                <a:srgbClr val="990033"/>
              </a:solidFill>
              <a:latin typeface="Times New Roman"/>
              <a:ea typeface="Times New Roman"/>
              <a:cs typeface="Times New Roman"/>
              <a:sym typeface="Times New Roman"/>
            </a:endParaRPr>
          </a:p>
          <a:p>
            <a:pPr indent="0" lvl="0" marL="0" marR="0" rtl="0" algn="ctr">
              <a:spcBef>
                <a:spcPts val="0"/>
              </a:spcBef>
              <a:spcAft>
                <a:spcPts val="0"/>
              </a:spcAft>
              <a:buNone/>
            </a:pPr>
            <a:r>
              <a:t/>
            </a:r>
            <a:endParaRPr b="1" sz="2800">
              <a:solidFill>
                <a:srgbClr val="990033"/>
              </a:solidFill>
              <a:latin typeface="Times New Roman"/>
              <a:ea typeface="Times New Roman"/>
              <a:cs typeface="Times New Roman"/>
              <a:sym typeface="Times New Roman"/>
            </a:endParaRPr>
          </a:p>
        </p:txBody>
      </p:sp>
      <p:sp>
        <p:nvSpPr>
          <p:cNvPr id="324" name="Google Shape;324;p38"/>
          <p:cNvSpPr txBox="1"/>
          <p:nvPr/>
        </p:nvSpPr>
        <p:spPr>
          <a:xfrm>
            <a:off x="543950" y="1295400"/>
            <a:ext cx="7696200" cy="5212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sz="1800">
                <a:solidFill>
                  <a:srgbClr val="990033"/>
                </a:solidFill>
              </a:rPr>
              <a:t>School Goal 2:   </a:t>
            </a:r>
            <a:endParaRPr b="1" sz="1800">
              <a:solidFill>
                <a:srgbClr val="990033"/>
              </a:solidFill>
            </a:endParaRPr>
          </a:p>
          <a:p>
            <a:pPr indent="0" lvl="0" marL="0" rtl="0" algn="l">
              <a:spcBef>
                <a:spcPts val="0"/>
              </a:spcBef>
              <a:spcAft>
                <a:spcPts val="0"/>
              </a:spcAft>
              <a:buNone/>
            </a:pPr>
            <a:r>
              <a:rPr b="1" lang="en-US" sz="1800">
                <a:solidFill>
                  <a:schemeClr val="dk1"/>
                </a:solidFill>
              </a:rPr>
              <a:t>By May 2023, all students in the Students with Disabilities subgroup will demonstrate growth in ELA and Math by an increase in 10 points toward level 3 as measured by their performance on the California Assessment of Student Performance and Progress (CAASPP). </a:t>
            </a:r>
            <a:endParaRPr b="1" sz="1800">
              <a:solidFill>
                <a:schemeClr val="dk1"/>
              </a:solidFill>
            </a:endParaRPr>
          </a:p>
          <a:p>
            <a:pPr indent="0" lvl="0" marL="0" rtl="0" algn="l">
              <a:spcBef>
                <a:spcPts val="0"/>
              </a:spcBef>
              <a:spcAft>
                <a:spcPts val="0"/>
              </a:spcAft>
              <a:buNone/>
            </a:pPr>
            <a:r>
              <a:t/>
            </a:r>
            <a:endParaRPr b="1">
              <a:solidFill>
                <a:srgbClr val="990033"/>
              </a:solidFill>
            </a:endParaRPr>
          </a:p>
          <a:p>
            <a:pPr indent="0" lvl="0" marL="0" rtl="0" algn="l">
              <a:spcBef>
                <a:spcPts val="0"/>
              </a:spcBef>
              <a:spcAft>
                <a:spcPts val="0"/>
              </a:spcAft>
              <a:buNone/>
            </a:pPr>
            <a:r>
              <a:t/>
            </a:r>
            <a:endParaRPr b="1">
              <a:solidFill>
                <a:srgbClr val="990033"/>
              </a:solidFill>
            </a:endParaRPr>
          </a:p>
          <a:p>
            <a:pPr indent="0" lvl="1" marL="0" rtl="0" algn="l">
              <a:spcBef>
                <a:spcPts val="0"/>
              </a:spcBef>
              <a:spcAft>
                <a:spcPts val="0"/>
              </a:spcAft>
              <a:buClr>
                <a:srgbClr val="000000"/>
              </a:buClr>
              <a:buFont typeface="Arial"/>
              <a:buNone/>
            </a:pPr>
            <a:r>
              <a:rPr b="1" lang="en-US" sz="1800">
                <a:solidFill>
                  <a:srgbClr val="990033"/>
                </a:solidFill>
              </a:rPr>
              <a:t>Annual </a:t>
            </a:r>
            <a:r>
              <a:rPr b="1" lang="en-US" sz="1800">
                <a:solidFill>
                  <a:srgbClr val="990033"/>
                </a:solidFill>
              </a:rPr>
              <a:t>Measurable</a:t>
            </a:r>
            <a:r>
              <a:rPr b="1" lang="en-US" sz="1800">
                <a:solidFill>
                  <a:srgbClr val="990033"/>
                </a:solidFill>
              </a:rPr>
              <a:t> Outcome</a:t>
            </a:r>
            <a:r>
              <a:rPr b="1" lang="en-US">
                <a:solidFill>
                  <a:srgbClr val="990033"/>
                </a:solidFill>
              </a:rPr>
              <a:t>:  </a:t>
            </a:r>
            <a:endParaRPr b="1">
              <a:solidFill>
                <a:srgbClr val="990033"/>
              </a:solidFill>
            </a:endParaRPr>
          </a:p>
          <a:p>
            <a:pPr indent="0" lvl="1" marL="0" rtl="0" algn="l">
              <a:spcBef>
                <a:spcPts val="0"/>
              </a:spcBef>
              <a:spcAft>
                <a:spcPts val="0"/>
              </a:spcAft>
              <a:buClr>
                <a:srgbClr val="000000"/>
              </a:buClr>
              <a:buFont typeface="Arial"/>
              <a:buNone/>
            </a:pPr>
            <a:r>
              <a:rPr b="1" lang="en-US">
                <a:solidFill>
                  <a:schemeClr val="dk1"/>
                </a:solidFill>
              </a:rPr>
              <a:t> ELA/math Dashboard SBAC Data &amp; iReady Diagnostic Assessment Growth</a:t>
            </a:r>
            <a:endParaRPr sz="1800">
              <a:solidFill>
                <a:srgbClr val="1155CC"/>
              </a:solidFill>
            </a:endParaRPr>
          </a:p>
          <a:p>
            <a:pPr indent="0" lvl="1" marL="457200" rtl="0" algn="l">
              <a:spcBef>
                <a:spcPts val="0"/>
              </a:spcBef>
              <a:spcAft>
                <a:spcPts val="0"/>
              </a:spcAft>
              <a:buClr>
                <a:srgbClr val="000000"/>
              </a:buClr>
              <a:buFont typeface="Arial"/>
              <a:buNone/>
            </a:pPr>
            <a:r>
              <a:t/>
            </a:r>
            <a:endParaRPr b="1">
              <a:solidFill>
                <a:srgbClr val="990033"/>
              </a:solidFill>
            </a:endParaRPr>
          </a:p>
          <a:p>
            <a:pPr indent="0" lvl="1" marL="0" rtl="0" algn="l">
              <a:spcBef>
                <a:spcPts val="0"/>
              </a:spcBef>
              <a:spcAft>
                <a:spcPts val="0"/>
              </a:spcAft>
              <a:buClr>
                <a:srgbClr val="000000"/>
              </a:buClr>
              <a:buFont typeface="Arial"/>
              <a:buNone/>
            </a:pPr>
            <a:r>
              <a:rPr b="1" lang="en-US" sz="1800">
                <a:solidFill>
                  <a:srgbClr val="990033"/>
                </a:solidFill>
              </a:rPr>
              <a:t>District Strategic Goal: </a:t>
            </a:r>
            <a:endParaRPr b="1" sz="1800">
              <a:solidFill>
                <a:srgbClr val="990033"/>
              </a:solidFill>
            </a:endParaRPr>
          </a:p>
          <a:p>
            <a:pPr indent="0" lvl="0" marL="0" rtl="0" algn="l">
              <a:spcBef>
                <a:spcPts val="0"/>
              </a:spcBef>
              <a:spcAft>
                <a:spcPts val="0"/>
              </a:spcAft>
              <a:buNone/>
            </a:pPr>
            <a:r>
              <a:rPr b="1" lang="en-US" sz="1300">
                <a:solidFill>
                  <a:schemeClr val="dk1"/>
                </a:solidFill>
              </a:rPr>
              <a:t>Academic Excellence - Learning for All Students</a:t>
            </a:r>
            <a:endParaRPr b="1" sz="1300">
              <a:solidFill>
                <a:schemeClr val="dk1"/>
              </a:solidFill>
            </a:endParaRPr>
          </a:p>
          <a:p>
            <a:pPr indent="0" lvl="0" marL="0" rtl="0" algn="l">
              <a:spcBef>
                <a:spcPts val="0"/>
              </a:spcBef>
              <a:spcAft>
                <a:spcPts val="0"/>
              </a:spcAft>
              <a:buNone/>
            </a:pPr>
            <a:r>
              <a:rPr b="1" lang="en-US" sz="1300">
                <a:solidFill>
                  <a:schemeClr val="dk1"/>
                </a:solidFill>
              </a:rPr>
              <a:t>Every student has the potential to reach academic success if given the proper conditions for learning. We believe that each student has a unique ability to learn in an environment that is enriched with a challenging curriculum, where learning is modeled and expectations are both known and high.  We expect all students to demonstrate continued and improved academic achievement in ELA and math as demonstrated by multiple measures of analysis through Collaboration, Communication, Critical Thinking, and Creativity, to be college and career ready, and to become lifelong learners.</a:t>
            </a:r>
            <a:endParaRPr b="1" sz="1300">
              <a:solidFill>
                <a:schemeClr val="dk1"/>
              </a:solidFill>
            </a:endParaRPr>
          </a:p>
          <a:p>
            <a:pPr indent="0" lvl="1" marL="0" rtl="0" algn="l">
              <a:spcBef>
                <a:spcPts val="0"/>
              </a:spcBef>
              <a:spcAft>
                <a:spcPts val="0"/>
              </a:spcAft>
              <a:buClr>
                <a:srgbClr val="000000"/>
              </a:buClr>
              <a:buFont typeface="Arial"/>
              <a:buNone/>
            </a:pPr>
            <a:r>
              <a:t/>
            </a:r>
            <a:endParaRPr sz="1800">
              <a:solidFill>
                <a:srgbClr val="990033"/>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8" name="Shape 328"/>
        <p:cNvGrpSpPr/>
        <p:nvPr/>
      </p:nvGrpSpPr>
      <p:grpSpPr>
        <a:xfrm>
          <a:off x="0" y="0"/>
          <a:ext cx="0" cy="0"/>
          <a:chOff x="0" y="0"/>
          <a:chExt cx="0" cy="0"/>
        </a:xfrm>
      </p:grpSpPr>
      <p:pic>
        <p:nvPicPr>
          <p:cNvPr id="329" name="Google Shape;329;p39"/>
          <p:cNvPicPr preferRelativeResize="0"/>
          <p:nvPr/>
        </p:nvPicPr>
        <p:blipFill rotWithShape="1">
          <a:blip r:embed="rId3">
            <a:alphaModFix/>
          </a:blip>
          <a:srcRect b="0" l="0" r="0" t="0"/>
          <a:stretch/>
        </p:blipFill>
        <p:spPr>
          <a:xfrm>
            <a:off x="8534400" y="5562600"/>
            <a:ext cx="518117" cy="579072"/>
          </a:xfrm>
          <a:prstGeom prst="rect">
            <a:avLst/>
          </a:prstGeom>
          <a:noFill/>
          <a:ln>
            <a:noFill/>
          </a:ln>
        </p:spPr>
      </p:pic>
      <p:sp>
        <p:nvSpPr>
          <p:cNvPr id="330" name="Google Shape;330;p39"/>
          <p:cNvSpPr txBox="1"/>
          <p:nvPr/>
        </p:nvSpPr>
        <p:spPr>
          <a:xfrm>
            <a:off x="479925" y="1047200"/>
            <a:ext cx="7696200" cy="55080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rgbClr val="000000"/>
              </a:buClr>
              <a:buFont typeface="Arial"/>
              <a:buNone/>
            </a:pPr>
            <a:r>
              <a:rPr b="1" lang="en-US" sz="1800">
                <a:solidFill>
                  <a:srgbClr val="990033"/>
                </a:solidFill>
              </a:rPr>
              <a:t>School Goal 3: </a:t>
            </a:r>
            <a:endParaRPr b="1" sz="1800">
              <a:solidFill>
                <a:srgbClr val="990033"/>
              </a:solidFill>
            </a:endParaRPr>
          </a:p>
          <a:p>
            <a:pPr indent="0" lvl="0" marL="0" rtl="0" algn="l">
              <a:spcBef>
                <a:spcPts val="0"/>
              </a:spcBef>
              <a:spcAft>
                <a:spcPts val="0"/>
              </a:spcAft>
              <a:buClr>
                <a:srgbClr val="000000"/>
              </a:buClr>
              <a:buFont typeface="Arial"/>
              <a:buNone/>
            </a:pPr>
            <a:r>
              <a:rPr b="1" lang="en-US" sz="1800">
                <a:solidFill>
                  <a:schemeClr val="dk1"/>
                </a:solidFill>
              </a:rPr>
              <a:t>It is the goal of Rancho-Starbuck to increase student engagement by continuing to create a positive, safe and nurturing school culture. </a:t>
            </a:r>
            <a:r>
              <a:rPr b="1" lang="en-US" sz="1800">
                <a:solidFill>
                  <a:srgbClr val="990033"/>
                </a:solidFill>
              </a:rPr>
              <a:t> </a:t>
            </a:r>
            <a:endParaRPr b="1" sz="1800">
              <a:solidFill>
                <a:srgbClr val="990033"/>
              </a:solidFill>
            </a:endParaRPr>
          </a:p>
          <a:p>
            <a:pPr indent="0" lvl="0" marL="0" rtl="0" algn="l">
              <a:spcBef>
                <a:spcPts val="0"/>
              </a:spcBef>
              <a:spcAft>
                <a:spcPts val="0"/>
              </a:spcAft>
              <a:buClr>
                <a:srgbClr val="000000"/>
              </a:buClr>
              <a:buFont typeface="Arial"/>
              <a:buNone/>
            </a:pPr>
            <a:r>
              <a:rPr lang="en-US" sz="1800"/>
              <a:t> </a:t>
            </a:r>
            <a:endParaRPr b="1">
              <a:solidFill>
                <a:srgbClr val="990033"/>
              </a:solidFill>
            </a:endParaRPr>
          </a:p>
          <a:p>
            <a:pPr indent="0" lvl="1" marL="0" rtl="0" algn="l">
              <a:spcBef>
                <a:spcPts val="0"/>
              </a:spcBef>
              <a:spcAft>
                <a:spcPts val="0"/>
              </a:spcAft>
              <a:buNone/>
            </a:pPr>
            <a:r>
              <a:rPr b="1" lang="en-US" sz="1800">
                <a:solidFill>
                  <a:srgbClr val="990033"/>
                </a:solidFill>
              </a:rPr>
              <a:t>Annual </a:t>
            </a:r>
            <a:r>
              <a:rPr b="1" lang="en-US" sz="1800">
                <a:solidFill>
                  <a:srgbClr val="990033"/>
                </a:solidFill>
              </a:rPr>
              <a:t>Measurable</a:t>
            </a:r>
            <a:r>
              <a:rPr b="1" lang="en-US" sz="1800">
                <a:solidFill>
                  <a:srgbClr val="990033"/>
                </a:solidFill>
              </a:rPr>
              <a:t> Outcome</a:t>
            </a:r>
            <a:r>
              <a:rPr b="1" lang="en-US">
                <a:solidFill>
                  <a:srgbClr val="990033"/>
                </a:solidFill>
              </a:rPr>
              <a:t>:  </a:t>
            </a:r>
            <a:endParaRPr b="1">
              <a:solidFill>
                <a:srgbClr val="990033"/>
              </a:solidFill>
            </a:endParaRPr>
          </a:p>
          <a:p>
            <a:pPr indent="0" lvl="1" marL="0" rtl="0" algn="l">
              <a:spcBef>
                <a:spcPts val="0"/>
              </a:spcBef>
              <a:spcAft>
                <a:spcPts val="0"/>
              </a:spcAft>
              <a:buNone/>
            </a:pPr>
            <a:r>
              <a:rPr b="1" lang="en-US">
                <a:solidFill>
                  <a:schemeClr val="dk1"/>
                </a:solidFill>
              </a:rPr>
              <a:t>Student and parent survey results</a:t>
            </a:r>
            <a:endParaRPr b="1">
              <a:solidFill>
                <a:schemeClr val="dk1"/>
              </a:solidFill>
            </a:endParaRPr>
          </a:p>
          <a:p>
            <a:pPr indent="0" lvl="1" marL="0" rtl="0" algn="l">
              <a:spcBef>
                <a:spcPts val="0"/>
              </a:spcBef>
              <a:spcAft>
                <a:spcPts val="0"/>
              </a:spcAft>
              <a:buNone/>
            </a:pPr>
            <a:r>
              <a:t/>
            </a:r>
            <a:endParaRPr b="1" sz="1800">
              <a:solidFill>
                <a:srgbClr val="990033"/>
              </a:solidFill>
            </a:endParaRPr>
          </a:p>
          <a:p>
            <a:pPr indent="0" lvl="1" marL="0" rtl="0" algn="l">
              <a:spcBef>
                <a:spcPts val="0"/>
              </a:spcBef>
              <a:spcAft>
                <a:spcPts val="0"/>
              </a:spcAft>
              <a:buNone/>
            </a:pPr>
            <a:r>
              <a:rPr b="1" lang="en-US" sz="1800">
                <a:solidFill>
                  <a:srgbClr val="990033"/>
                </a:solidFill>
              </a:rPr>
              <a:t>District Strategic Goal:</a:t>
            </a:r>
            <a:r>
              <a:rPr b="1" lang="en-US">
                <a:solidFill>
                  <a:srgbClr val="990033"/>
                </a:solidFill>
              </a:rPr>
              <a:t> </a:t>
            </a:r>
            <a:endParaRPr b="1">
              <a:solidFill>
                <a:srgbClr val="990033"/>
              </a:solidFill>
            </a:endParaRPr>
          </a:p>
          <a:p>
            <a:pPr indent="0" lvl="1" marL="0" rtl="0" algn="l">
              <a:spcBef>
                <a:spcPts val="0"/>
              </a:spcBef>
              <a:spcAft>
                <a:spcPts val="0"/>
              </a:spcAft>
              <a:buNone/>
            </a:pPr>
            <a:r>
              <a:rPr b="1" lang="en-US">
                <a:solidFill>
                  <a:schemeClr val="dk1"/>
                </a:solidFill>
              </a:rPr>
              <a:t>Safe, Orderly, Positive, Respectful Learning Environment: All campuses provide an aesthetic, orderly environment that is organized to ensure learning. We believe in a collaborative spirit of place where all feel safe, welcomed, valued and respected. We foster culture that promotes the emotional health, safety, well-being and involvement of students, staff, family and community. </a:t>
            </a:r>
            <a:endParaRPr sz="1800">
              <a:solidFill>
                <a:schemeClr val="dk1"/>
              </a:solidFill>
            </a:endParaRPr>
          </a:p>
        </p:txBody>
      </p:sp>
      <p:sp>
        <p:nvSpPr>
          <p:cNvPr id="331" name="Google Shape;331;p39"/>
          <p:cNvSpPr txBox="1"/>
          <p:nvPr/>
        </p:nvSpPr>
        <p:spPr>
          <a:xfrm>
            <a:off x="899025" y="242300"/>
            <a:ext cx="6858000" cy="9048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2800">
                <a:solidFill>
                  <a:srgbClr val="990033"/>
                </a:solidFill>
                <a:latin typeface="Times New Roman"/>
                <a:ea typeface="Times New Roman"/>
                <a:cs typeface="Times New Roman"/>
                <a:sym typeface="Times New Roman"/>
              </a:rPr>
              <a:t>Rancho-Starbuck Intermediate School</a:t>
            </a:r>
            <a:endParaRPr b="1" sz="2800">
              <a:solidFill>
                <a:srgbClr val="990033"/>
              </a:solidFill>
              <a:latin typeface="Times New Roman"/>
              <a:ea typeface="Times New Roman"/>
              <a:cs typeface="Times New Roman"/>
              <a:sym typeface="Times New Roman"/>
            </a:endParaRPr>
          </a:p>
          <a:p>
            <a:pPr indent="0" lvl="0" marL="0" marR="0" rtl="0" algn="ctr">
              <a:spcBef>
                <a:spcPts val="0"/>
              </a:spcBef>
              <a:spcAft>
                <a:spcPts val="0"/>
              </a:spcAft>
              <a:buNone/>
            </a:pPr>
            <a:r>
              <a:t/>
            </a:r>
            <a:endParaRPr b="1" sz="2800">
              <a:solidFill>
                <a:srgbClr val="990033"/>
              </a:solidFill>
              <a:latin typeface="Times New Roman"/>
              <a:ea typeface="Times New Roman"/>
              <a:cs typeface="Times New Roman"/>
              <a:sym typeface="Times New Roman"/>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6" name="Shape 336"/>
        <p:cNvGrpSpPr/>
        <p:nvPr/>
      </p:nvGrpSpPr>
      <p:grpSpPr>
        <a:xfrm>
          <a:off x="0" y="0"/>
          <a:ext cx="0" cy="0"/>
          <a:chOff x="0" y="0"/>
          <a:chExt cx="0" cy="0"/>
        </a:xfrm>
      </p:grpSpPr>
      <p:sp>
        <p:nvSpPr>
          <p:cNvPr id="337" name="Google Shape;337;p40"/>
          <p:cNvSpPr txBox="1"/>
          <p:nvPr>
            <p:ph type="title"/>
          </p:nvPr>
        </p:nvSpPr>
        <p:spPr>
          <a:xfrm>
            <a:off x="457200" y="274638"/>
            <a:ext cx="7620000" cy="11430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b="1" lang="en-US" sz="2800">
                <a:solidFill>
                  <a:srgbClr val="990033"/>
                </a:solidFill>
                <a:latin typeface="Times New Roman"/>
                <a:ea typeface="Times New Roman"/>
                <a:cs typeface="Times New Roman"/>
                <a:sym typeface="Times New Roman"/>
              </a:rPr>
              <a:t>Rancho-Starbuck Intermediate School</a:t>
            </a:r>
            <a:endParaRPr b="1" sz="2800">
              <a:solidFill>
                <a:srgbClr val="990033"/>
              </a:solidFill>
              <a:latin typeface="Times New Roman"/>
              <a:ea typeface="Times New Roman"/>
              <a:cs typeface="Times New Roman"/>
              <a:sym typeface="Times New Roman"/>
            </a:endParaRPr>
          </a:p>
          <a:p>
            <a:pPr indent="0" lvl="0" marL="0" rtl="0" algn="l">
              <a:spcBef>
                <a:spcPts val="0"/>
              </a:spcBef>
              <a:spcAft>
                <a:spcPts val="0"/>
              </a:spcAft>
              <a:buClr>
                <a:srgbClr val="000000"/>
              </a:buClr>
              <a:buFont typeface="Arial"/>
              <a:buNone/>
            </a:pPr>
            <a:r>
              <a:t/>
            </a:r>
            <a:endParaRPr b="1" sz="2800">
              <a:solidFill>
                <a:srgbClr val="990033"/>
              </a:solidFill>
              <a:latin typeface="Times New Roman"/>
              <a:ea typeface="Times New Roman"/>
              <a:cs typeface="Times New Roman"/>
              <a:sym typeface="Times New Roman"/>
            </a:endParaRPr>
          </a:p>
          <a:p>
            <a:pPr indent="0" lvl="0" marL="0" rtl="0" algn="l">
              <a:spcBef>
                <a:spcPts val="0"/>
              </a:spcBef>
              <a:spcAft>
                <a:spcPts val="0"/>
              </a:spcAft>
              <a:buNone/>
            </a:pPr>
            <a:r>
              <a:t/>
            </a:r>
            <a:endParaRPr/>
          </a:p>
        </p:txBody>
      </p:sp>
      <p:sp>
        <p:nvSpPr>
          <p:cNvPr id="338" name="Google Shape;338;p40"/>
          <p:cNvSpPr txBox="1"/>
          <p:nvPr>
            <p:ph idx="1" type="body"/>
          </p:nvPr>
        </p:nvSpPr>
        <p:spPr>
          <a:xfrm>
            <a:off x="457200" y="971650"/>
            <a:ext cx="7620000" cy="58863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b="1" lang="en-US" sz="1800">
                <a:solidFill>
                  <a:srgbClr val="990033"/>
                </a:solidFill>
                <a:latin typeface="Arial"/>
                <a:ea typeface="Arial"/>
                <a:cs typeface="Arial"/>
                <a:sym typeface="Arial"/>
              </a:rPr>
              <a:t>School Goal 4:</a:t>
            </a:r>
            <a:endParaRPr b="1" sz="1800">
              <a:solidFill>
                <a:srgbClr val="990033"/>
              </a:solidFill>
              <a:latin typeface="Arial"/>
              <a:ea typeface="Arial"/>
              <a:cs typeface="Arial"/>
              <a:sym typeface="Arial"/>
            </a:endParaRPr>
          </a:p>
          <a:p>
            <a:pPr indent="0" lvl="0" marL="0" rtl="0" algn="l">
              <a:spcBef>
                <a:spcPts val="0"/>
              </a:spcBef>
              <a:spcAft>
                <a:spcPts val="0"/>
              </a:spcAft>
              <a:buNone/>
            </a:pPr>
            <a:r>
              <a:rPr b="1" lang="en-US" sz="1800">
                <a:latin typeface="Arial"/>
                <a:ea typeface="Arial"/>
                <a:cs typeface="Arial"/>
                <a:sym typeface="Arial"/>
              </a:rPr>
              <a:t>It is the goal of Rancho-Starbuck to increase student proficiency in reading and math as indicated by iReady across all content areas.</a:t>
            </a:r>
            <a:endParaRPr b="1" sz="1800">
              <a:latin typeface="Arial"/>
              <a:ea typeface="Arial"/>
              <a:cs typeface="Arial"/>
              <a:sym typeface="Arial"/>
            </a:endParaRPr>
          </a:p>
          <a:p>
            <a:pPr indent="0" lvl="0" marL="0" rtl="0" algn="l">
              <a:spcBef>
                <a:spcPts val="0"/>
              </a:spcBef>
              <a:spcAft>
                <a:spcPts val="0"/>
              </a:spcAft>
              <a:buClr>
                <a:srgbClr val="000000"/>
              </a:buClr>
              <a:buFont typeface="Arial"/>
              <a:buNone/>
            </a:pPr>
            <a:r>
              <a:t/>
            </a:r>
            <a:endParaRPr sz="1400">
              <a:solidFill>
                <a:srgbClr val="000000"/>
              </a:solidFill>
              <a:latin typeface="Arial"/>
              <a:ea typeface="Arial"/>
              <a:cs typeface="Arial"/>
              <a:sym typeface="Arial"/>
            </a:endParaRPr>
          </a:p>
          <a:p>
            <a:pPr indent="0" lvl="0" marL="0" rtl="0" algn="l">
              <a:spcBef>
                <a:spcPts val="0"/>
              </a:spcBef>
              <a:spcAft>
                <a:spcPts val="0"/>
              </a:spcAft>
              <a:buClr>
                <a:srgbClr val="000000"/>
              </a:buClr>
              <a:buFont typeface="Arial"/>
              <a:buNone/>
            </a:pPr>
            <a:r>
              <a:t/>
            </a:r>
            <a:endParaRPr b="1" sz="1400">
              <a:solidFill>
                <a:srgbClr val="990033"/>
              </a:solidFill>
              <a:latin typeface="Arial"/>
              <a:ea typeface="Arial"/>
              <a:cs typeface="Arial"/>
              <a:sym typeface="Arial"/>
            </a:endParaRPr>
          </a:p>
          <a:p>
            <a:pPr indent="0" lvl="1" marL="0" rtl="0" algn="l">
              <a:spcBef>
                <a:spcPts val="0"/>
              </a:spcBef>
              <a:spcAft>
                <a:spcPts val="0"/>
              </a:spcAft>
              <a:buNone/>
            </a:pPr>
            <a:r>
              <a:rPr b="1" lang="en-US" sz="1800">
                <a:solidFill>
                  <a:srgbClr val="990033"/>
                </a:solidFill>
                <a:latin typeface="Arial"/>
                <a:ea typeface="Arial"/>
                <a:cs typeface="Arial"/>
                <a:sym typeface="Arial"/>
              </a:rPr>
              <a:t>Annual </a:t>
            </a:r>
            <a:r>
              <a:rPr b="1" lang="en-US" sz="1800">
                <a:solidFill>
                  <a:srgbClr val="990033"/>
                </a:solidFill>
                <a:latin typeface="Arial"/>
                <a:ea typeface="Arial"/>
                <a:cs typeface="Arial"/>
                <a:sym typeface="Arial"/>
              </a:rPr>
              <a:t>Measurable</a:t>
            </a:r>
            <a:r>
              <a:rPr b="1" lang="en-US" sz="1800">
                <a:solidFill>
                  <a:srgbClr val="990033"/>
                </a:solidFill>
                <a:latin typeface="Arial"/>
                <a:ea typeface="Arial"/>
                <a:cs typeface="Arial"/>
                <a:sym typeface="Arial"/>
              </a:rPr>
              <a:t> Outcomes</a:t>
            </a:r>
            <a:r>
              <a:rPr b="1" lang="en-US" sz="1400">
                <a:solidFill>
                  <a:srgbClr val="990033"/>
                </a:solidFill>
                <a:latin typeface="Arial"/>
                <a:ea typeface="Arial"/>
                <a:cs typeface="Arial"/>
                <a:sym typeface="Arial"/>
              </a:rPr>
              <a:t>:  </a:t>
            </a:r>
            <a:endParaRPr b="1" sz="1400">
              <a:solidFill>
                <a:srgbClr val="990033"/>
              </a:solidFill>
              <a:latin typeface="Arial"/>
              <a:ea typeface="Arial"/>
              <a:cs typeface="Arial"/>
              <a:sym typeface="Arial"/>
            </a:endParaRPr>
          </a:p>
          <a:p>
            <a:pPr indent="0" lvl="1" marL="0" rtl="0" algn="l">
              <a:spcBef>
                <a:spcPts val="0"/>
              </a:spcBef>
              <a:spcAft>
                <a:spcPts val="0"/>
              </a:spcAft>
              <a:buClr>
                <a:srgbClr val="000000"/>
              </a:buClr>
              <a:buFont typeface="Arial"/>
              <a:buNone/>
            </a:pPr>
            <a:r>
              <a:rPr b="1" lang="en-US" sz="1800">
                <a:latin typeface="Arial"/>
                <a:ea typeface="Arial"/>
                <a:cs typeface="Arial"/>
                <a:sym typeface="Arial"/>
              </a:rPr>
              <a:t>Implementation of school-wide initiatives coupled with iReady personalized instruction and diagnostic growth assessments.</a:t>
            </a:r>
            <a:endParaRPr b="1" sz="1800">
              <a:latin typeface="Arial"/>
              <a:ea typeface="Arial"/>
              <a:cs typeface="Arial"/>
              <a:sym typeface="Arial"/>
            </a:endParaRPr>
          </a:p>
          <a:p>
            <a:pPr indent="0" lvl="1" marL="0" rtl="0" algn="l">
              <a:spcBef>
                <a:spcPts val="0"/>
              </a:spcBef>
              <a:spcAft>
                <a:spcPts val="0"/>
              </a:spcAft>
              <a:buNone/>
            </a:pPr>
            <a:r>
              <a:t/>
            </a:r>
            <a:endParaRPr sz="1800">
              <a:solidFill>
                <a:srgbClr val="990033"/>
              </a:solidFill>
              <a:latin typeface="Arial"/>
              <a:ea typeface="Arial"/>
              <a:cs typeface="Arial"/>
              <a:sym typeface="Arial"/>
            </a:endParaRPr>
          </a:p>
          <a:p>
            <a:pPr indent="0" lvl="1" marL="0" rtl="0" algn="l">
              <a:spcBef>
                <a:spcPts val="0"/>
              </a:spcBef>
              <a:spcAft>
                <a:spcPts val="0"/>
              </a:spcAft>
              <a:buNone/>
            </a:pPr>
            <a:r>
              <a:rPr b="1" lang="en-US" sz="1800">
                <a:solidFill>
                  <a:srgbClr val="990033"/>
                </a:solidFill>
                <a:latin typeface="Arial"/>
                <a:ea typeface="Arial"/>
                <a:cs typeface="Arial"/>
                <a:sym typeface="Arial"/>
              </a:rPr>
              <a:t>District Strategic Goal:</a:t>
            </a:r>
            <a:r>
              <a:rPr b="1" lang="en-US" sz="1400">
                <a:solidFill>
                  <a:srgbClr val="990033"/>
                </a:solidFill>
                <a:latin typeface="Arial"/>
                <a:ea typeface="Arial"/>
                <a:cs typeface="Arial"/>
                <a:sym typeface="Arial"/>
              </a:rPr>
              <a:t> </a:t>
            </a:r>
            <a:endParaRPr b="1" sz="1400">
              <a:solidFill>
                <a:srgbClr val="990033"/>
              </a:solidFill>
              <a:latin typeface="Arial"/>
              <a:ea typeface="Arial"/>
              <a:cs typeface="Arial"/>
              <a:sym typeface="Arial"/>
            </a:endParaRPr>
          </a:p>
          <a:p>
            <a:pPr indent="0" lvl="0" marL="0" rtl="0" algn="l">
              <a:spcBef>
                <a:spcPts val="0"/>
              </a:spcBef>
              <a:spcAft>
                <a:spcPts val="0"/>
              </a:spcAft>
              <a:buNone/>
            </a:pPr>
            <a:r>
              <a:rPr b="1" lang="en-US" sz="1400">
                <a:latin typeface="Arial"/>
                <a:ea typeface="Arial"/>
                <a:cs typeface="Arial"/>
                <a:sym typeface="Arial"/>
              </a:rPr>
              <a:t>Academic Excellence - Learning for All Students</a:t>
            </a:r>
            <a:endParaRPr b="1" sz="1400">
              <a:latin typeface="Arial"/>
              <a:ea typeface="Arial"/>
              <a:cs typeface="Arial"/>
              <a:sym typeface="Arial"/>
            </a:endParaRPr>
          </a:p>
          <a:p>
            <a:pPr indent="0" lvl="0" marL="0" rtl="0" algn="l">
              <a:spcBef>
                <a:spcPts val="0"/>
              </a:spcBef>
              <a:spcAft>
                <a:spcPts val="0"/>
              </a:spcAft>
              <a:buNone/>
            </a:pPr>
            <a:r>
              <a:rPr b="1" lang="en-US" sz="1400">
                <a:latin typeface="Arial"/>
                <a:ea typeface="Arial"/>
                <a:cs typeface="Arial"/>
                <a:sym typeface="Arial"/>
              </a:rPr>
              <a:t>Every student has the potential to reach academic success if given the proper conditions for learning. We believe that each student has a unique ability to learn in an environment that is enriched with a challenging curriculum, where learning is modeled and expectations are both known and high.  We expect all students to demonstrate continued and improved academic achievement in ELA and math as demonstrated by multiple measures of analysis through Collaboration, Communication, Critical Thinking, and Creativity, to be college and career ready, and to become lifelong learners.</a:t>
            </a:r>
            <a:endParaRPr b="1" sz="1400">
              <a:latin typeface="Arial"/>
              <a:ea typeface="Arial"/>
              <a:cs typeface="Arial"/>
              <a:sym typeface="Arial"/>
            </a:endParaRPr>
          </a:p>
          <a:p>
            <a:pPr indent="0" lvl="1" marL="0" rtl="0" algn="l">
              <a:spcBef>
                <a:spcPts val="0"/>
              </a:spcBef>
              <a:spcAft>
                <a:spcPts val="0"/>
              </a:spcAft>
              <a:buNone/>
            </a:pPr>
            <a:r>
              <a:t/>
            </a:r>
            <a:endParaRPr b="1" sz="1400">
              <a:solidFill>
                <a:srgbClr val="990033"/>
              </a:solidFill>
              <a:latin typeface="Arial"/>
              <a:ea typeface="Arial"/>
              <a:cs typeface="Arial"/>
              <a:sym typeface="Arial"/>
            </a:endParaRPr>
          </a:p>
          <a:p>
            <a:pPr indent="0" lvl="1" marL="0" rtl="0" algn="l">
              <a:spcBef>
                <a:spcPts val="0"/>
              </a:spcBef>
              <a:spcAft>
                <a:spcPts val="0"/>
              </a:spcAft>
              <a:buClr>
                <a:srgbClr val="000000"/>
              </a:buClr>
              <a:buFont typeface="Arial"/>
              <a:buNone/>
            </a:pPr>
            <a:r>
              <a:t/>
            </a:r>
            <a:endParaRPr b="1" sz="1800">
              <a:solidFill>
                <a:srgbClr val="990033"/>
              </a:solidFill>
              <a:latin typeface="Arial"/>
              <a:ea typeface="Arial"/>
              <a:cs typeface="Arial"/>
              <a:sym typeface="Arial"/>
            </a:endParaRPr>
          </a:p>
          <a:p>
            <a:pPr indent="0" lvl="0" marL="0" rtl="0" algn="l">
              <a:spcBef>
                <a:spcPts val="360"/>
              </a:spcBef>
              <a:spcAft>
                <a:spcPts val="0"/>
              </a:spcAft>
              <a:buNone/>
            </a:pPr>
            <a:r>
              <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3" name="Shape 343"/>
        <p:cNvGrpSpPr/>
        <p:nvPr/>
      </p:nvGrpSpPr>
      <p:grpSpPr>
        <a:xfrm>
          <a:off x="0" y="0"/>
          <a:ext cx="0" cy="0"/>
          <a:chOff x="0" y="0"/>
          <a:chExt cx="0" cy="0"/>
        </a:xfrm>
      </p:grpSpPr>
      <p:sp>
        <p:nvSpPr>
          <p:cNvPr id="344" name="Google Shape;344;p41"/>
          <p:cNvSpPr txBox="1"/>
          <p:nvPr>
            <p:ph type="title"/>
          </p:nvPr>
        </p:nvSpPr>
        <p:spPr>
          <a:xfrm>
            <a:off x="457200" y="274638"/>
            <a:ext cx="7620000" cy="11430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b="1" lang="en-US" sz="2800">
                <a:solidFill>
                  <a:srgbClr val="990033"/>
                </a:solidFill>
                <a:latin typeface="Times New Roman"/>
                <a:ea typeface="Times New Roman"/>
                <a:cs typeface="Times New Roman"/>
                <a:sym typeface="Times New Roman"/>
              </a:rPr>
              <a:t>Rancho-Starbuck Intermediate School</a:t>
            </a:r>
            <a:endParaRPr b="1" sz="2800">
              <a:solidFill>
                <a:srgbClr val="990033"/>
              </a:solidFill>
              <a:latin typeface="Times New Roman"/>
              <a:ea typeface="Times New Roman"/>
              <a:cs typeface="Times New Roman"/>
              <a:sym typeface="Times New Roman"/>
            </a:endParaRPr>
          </a:p>
          <a:p>
            <a:pPr indent="0" lvl="0" marL="0" rtl="0" algn="l">
              <a:spcBef>
                <a:spcPts val="0"/>
              </a:spcBef>
              <a:spcAft>
                <a:spcPts val="0"/>
              </a:spcAft>
              <a:buClr>
                <a:srgbClr val="000000"/>
              </a:buClr>
              <a:buFont typeface="Arial"/>
              <a:buNone/>
            </a:pPr>
            <a:r>
              <a:t/>
            </a:r>
            <a:endParaRPr b="1" sz="2800">
              <a:solidFill>
                <a:srgbClr val="990033"/>
              </a:solidFill>
              <a:latin typeface="Times New Roman"/>
              <a:ea typeface="Times New Roman"/>
              <a:cs typeface="Times New Roman"/>
              <a:sym typeface="Times New Roman"/>
            </a:endParaRPr>
          </a:p>
          <a:p>
            <a:pPr indent="0" lvl="0" marL="0" rtl="0" algn="l">
              <a:spcBef>
                <a:spcPts val="0"/>
              </a:spcBef>
              <a:spcAft>
                <a:spcPts val="0"/>
              </a:spcAft>
              <a:buNone/>
            </a:pPr>
            <a:r>
              <a:t/>
            </a:r>
            <a:endParaRPr/>
          </a:p>
        </p:txBody>
      </p:sp>
      <p:sp>
        <p:nvSpPr>
          <p:cNvPr id="345" name="Google Shape;345;p41"/>
          <p:cNvSpPr txBox="1"/>
          <p:nvPr>
            <p:ph idx="1" type="body"/>
          </p:nvPr>
        </p:nvSpPr>
        <p:spPr>
          <a:xfrm>
            <a:off x="457200" y="971650"/>
            <a:ext cx="7620000" cy="58863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b="1" lang="en-US" sz="1800">
                <a:solidFill>
                  <a:srgbClr val="990033"/>
                </a:solidFill>
                <a:latin typeface="Arial"/>
                <a:ea typeface="Arial"/>
                <a:cs typeface="Arial"/>
                <a:sym typeface="Arial"/>
              </a:rPr>
              <a:t>School Goal 5:</a:t>
            </a:r>
            <a:endParaRPr b="1" sz="1800">
              <a:solidFill>
                <a:srgbClr val="990033"/>
              </a:solidFill>
              <a:latin typeface="Arial"/>
              <a:ea typeface="Arial"/>
              <a:cs typeface="Arial"/>
              <a:sym typeface="Arial"/>
            </a:endParaRPr>
          </a:p>
          <a:p>
            <a:pPr indent="0" lvl="0" marL="0" rtl="0" algn="l">
              <a:spcBef>
                <a:spcPts val="0"/>
              </a:spcBef>
              <a:spcAft>
                <a:spcPts val="0"/>
              </a:spcAft>
              <a:buNone/>
            </a:pPr>
            <a:r>
              <a:rPr b="1" lang="en-US" sz="1800">
                <a:latin typeface="Arial"/>
                <a:ea typeface="Arial"/>
                <a:cs typeface="Arial"/>
                <a:sym typeface="Arial"/>
              </a:rPr>
              <a:t>Students will be provided appropriate multi-tiered systems of support to support positive behavior, leadership qualities, and behavior modification support where needed.</a:t>
            </a:r>
            <a:endParaRPr b="1" sz="1800">
              <a:latin typeface="Arial"/>
              <a:ea typeface="Arial"/>
              <a:cs typeface="Arial"/>
              <a:sym typeface="Arial"/>
            </a:endParaRPr>
          </a:p>
          <a:p>
            <a:pPr indent="0" lvl="0" marL="0" rtl="0" algn="l">
              <a:spcBef>
                <a:spcPts val="0"/>
              </a:spcBef>
              <a:spcAft>
                <a:spcPts val="0"/>
              </a:spcAft>
              <a:buClr>
                <a:srgbClr val="000000"/>
              </a:buClr>
              <a:buFont typeface="Arial"/>
              <a:buNone/>
            </a:pPr>
            <a:r>
              <a:t/>
            </a:r>
            <a:endParaRPr sz="1400">
              <a:solidFill>
                <a:srgbClr val="000000"/>
              </a:solidFill>
              <a:latin typeface="Arial"/>
              <a:ea typeface="Arial"/>
              <a:cs typeface="Arial"/>
              <a:sym typeface="Arial"/>
            </a:endParaRPr>
          </a:p>
          <a:p>
            <a:pPr indent="0" lvl="0" marL="0" rtl="0" algn="l">
              <a:spcBef>
                <a:spcPts val="0"/>
              </a:spcBef>
              <a:spcAft>
                <a:spcPts val="0"/>
              </a:spcAft>
              <a:buClr>
                <a:srgbClr val="000000"/>
              </a:buClr>
              <a:buFont typeface="Arial"/>
              <a:buNone/>
            </a:pPr>
            <a:r>
              <a:t/>
            </a:r>
            <a:endParaRPr b="1" sz="1400">
              <a:solidFill>
                <a:srgbClr val="990033"/>
              </a:solidFill>
              <a:latin typeface="Arial"/>
              <a:ea typeface="Arial"/>
              <a:cs typeface="Arial"/>
              <a:sym typeface="Arial"/>
            </a:endParaRPr>
          </a:p>
          <a:p>
            <a:pPr indent="0" lvl="1" marL="0" rtl="0" algn="l">
              <a:spcBef>
                <a:spcPts val="0"/>
              </a:spcBef>
              <a:spcAft>
                <a:spcPts val="0"/>
              </a:spcAft>
              <a:buNone/>
            </a:pPr>
            <a:r>
              <a:rPr b="1" lang="en-US" sz="1800">
                <a:solidFill>
                  <a:srgbClr val="990033"/>
                </a:solidFill>
                <a:latin typeface="Arial"/>
                <a:ea typeface="Arial"/>
                <a:cs typeface="Arial"/>
                <a:sym typeface="Arial"/>
              </a:rPr>
              <a:t>Annual Measurable Outcomes</a:t>
            </a:r>
            <a:r>
              <a:rPr b="1" lang="en-US" sz="1400">
                <a:solidFill>
                  <a:srgbClr val="990033"/>
                </a:solidFill>
                <a:latin typeface="Arial"/>
                <a:ea typeface="Arial"/>
                <a:cs typeface="Arial"/>
                <a:sym typeface="Arial"/>
              </a:rPr>
              <a:t>:  </a:t>
            </a:r>
            <a:endParaRPr b="1" sz="1400">
              <a:solidFill>
                <a:srgbClr val="990033"/>
              </a:solidFill>
              <a:latin typeface="Arial"/>
              <a:ea typeface="Arial"/>
              <a:cs typeface="Arial"/>
              <a:sym typeface="Arial"/>
            </a:endParaRPr>
          </a:p>
          <a:p>
            <a:pPr indent="0" lvl="1" marL="0" rtl="0" algn="l">
              <a:spcBef>
                <a:spcPts val="0"/>
              </a:spcBef>
              <a:spcAft>
                <a:spcPts val="0"/>
              </a:spcAft>
              <a:buClr>
                <a:srgbClr val="000000"/>
              </a:buClr>
              <a:buFont typeface="Arial"/>
              <a:buNone/>
            </a:pPr>
            <a:r>
              <a:rPr b="1" lang="en-US" sz="1800">
                <a:latin typeface="Arial"/>
                <a:ea typeface="Arial"/>
                <a:cs typeface="Arial"/>
                <a:sym typeface="Arial"/>
              </a:rPr>
              <a:t>Discipline and attendance data</a:t>
            </a:r>
            <a:endParaRPr b="1" sz="1800">
              <a:latin typeface="Arial"/>
              <a:ea typeface="Arial"/>
              <a:cs typeface="Arial"/>
              <a:sym typeface="Arial"/>
            </a:endParaRPr>
          </a:p>
          <a:p>
            <a:pPr indent="0" lvl="1" marL="0" rtl="0" algn="l">
              <a:spcBef>
                <a:spcPts val="0"/>
              </a:spcBef>
              <a:spcAft>
                <a:spcPts val="0"/>
              </a:spcAft>
              <a:buNone/>
            </a:pPr>
            <a:r>
              <a:t/>
            </a:r>
            <a:endParaRPr sz="1800">
              <a:solidFill>
                <a:srgbClr val="990033"/>
              </a:solidFill>
              <a:latin typeface="Arial"/>
              <a:ea typeface="Arial"/>
              <a:cs typeface="Arial"/>
              <a:sym typeface="Arial"/>
            </a:endParaRPr>
          </a:p>
          <a:p>
            <a:pPr indent="0" lvl="1" marL="0" rtl="0" algn="l">
              <a:spcBef>
                <a:spcPts val="0"/>
              </a:spcBef>
              <a:spcAft>
                <a:spcPts val="0"/>
              </a:spcAft>
              <a:buNone/>
            </a:pPr>
            <a:r>
              <a:rPr b="1" lang="en-US" sz="1800">
                <a:solidFill>
                  <a:srgbClr val="990033"/>
                </a:solidFill>
                <a:latin typeface="Arial"/>
                <a:ea typeface="Arial"/>
                <a:cs typeface="Arial"/>
                <a:sym typeface="Arial"/>
              </a:rPr>
              <a:t>District Strategic Goal:</a:t>
            </a:r>
            <a:r>
              <a:rPr b="1" lang="en-US" sz="1400">
                <a:solidFill>
                  <a:srgbClr val="990033"/>
                </a:solidFill>
                <a:latin typeface="Arial"/>
                <a:ea typeface="Arial"/>
                <a:cs typeface="Arial"/>
                <a:sym typeface="Arial"/>
              </a:rPr>
              <a:t> </a:t>
            </a:r>
            <a:endParaRPr b="1" sz="1400">
              <a:solidFill>
                <a:srgbClr val="990033"/>
              </a:solidFill>
              <a:latin typeface="Arial"/>
              <a:ea typeface="Arial"/>
              <a:cs typeface="Arial"/>
              <a:sym typeface="Arial"/>
            </a:endParaRPr>
          </a:p>
          <a:p>
            <a:pPr indent="0" lvl="1" marL="0" rtl="0" algn="l">
              <a:spcBef>
                <a:spcPts val="0"/>
              </a:spcBef>
              <a:spcAft>
                <a:spcPts val="0"/>
              </a:spcAft>
              <a:buNone/>
            </a:pPr>
            <a:r>
              <a:rPr b="1" lang="en-US" sz="1400">
                <a:latin typeface="Arial"/>
                <a:ea typeface="Arial"/>
                <a:cs typeface="Arial"/>
                <a:sym typeface="Arial"/>
              </a:rPr>
              <a:t>Safe, Orderly, Positive, Respectful Learning Environment: All campuses provide an aesthetic, orderly environment that is organized to ensure learning. We believe in a collaborative spirit of place where all feel safe, welcomed, valued and respected. We foster culture that promotes the emotional health, safety, well-being and involvement of students, staff, family and community. </a:t>
            </a:r>
            <a:endParaRPr b="1" sz="1400">
              <a:latin typeface="Arial"/>
              <a:ea typeface="Arial"/>
              <a:cs typeface="Arial"/>
              <a:sym typeface="Arial"/>
            </a:endParaRPr>
          </a:p>
          <a:p>
            <a:pPr indent="0" lvl="1" marL="0" rtl="0" algn="l">
              <a:spcBef>
                <a:spcPts val="0"/>
              </a:spcBef>
              <a:spcAft>
                <a:spcPts val="0"/>
              </a:spcAft>
              <a:buClr>
                <a:srgbClr val="000000"/>
              </a:buClr>
              <a:buFont typeface="Arial"/>
              <a:buNone/>
            </a:pPr>
            <a:r>
              <a:t/>
            </a:r>
            <a:endParaRPr b="1" sz="1800">
              <a:solidFill>
                <a:srgbClr val="990033"/>
              </a:solidFill>
              <a:latin typeface="Arial"/>
              <a:ea typeface="Arial"/>
              <a:cs typeface="Arial"/>
              <a:sym typeface="Arial"/>
            </a:endParaRPr>
          </a:p>
          <a:p>
            <a:pPr indent="0" lvl="0" marL="0" rtl="0" algn="l">
              <a:spcBef>
                <a:spcPts val="360"/>
              </a:spcBef>
              <a:spcAft>
                <a:spcPts val="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15"/>
          <p:cNvSpPr txBox="1"/>
          <p:nvPr>
            <p:ph type="ctrTitle"/>
          </p:nvPr>
        </p:nvSpPr>
        <p:spPr>
          <a:xfrm>
            <a:off x="144750" y="407670"/>
            <a:ext cx="7543800" cy="952500"/>
          </a:xfrm>
          <a:prstGeom prst="rect">
            <a:avLst/>
          </a:prstGeom>
        </p:spPr>
        <p:txBody>
          <a:bodyPr anchorCtr="0" anchor="b" bIns="45700" lIns="91425" spcFirstLastPara="1" rIns="91425" wrap="square" tIns="45700">
            <a:noAutofit/>
          </a:bodyPr>
          <a:lstStyle/>
          <a:p>
            <a:pPr indent="0" lvl="0" marL="0" rtl="0" algn="l">
              <a:spcBef>
                <a:spcPts val="0"/>
              </a:spcBef>
              <a:spcAft>
                <a:spcPts val="0"/>
              </a:spcAft>
              <a:buNone/>
            </a:pPr>
            <a:r>
              <a:rPr lang="en-US"/>
              <a:t>Stakeholder Input</a:t>
            </a:r>
            <a:endParaRPr/>
          </a:p>
        </p:txBody>
      </p:sp>
      <p:sp>
        <p:nvSpPr>
          <p:cNvPr id="110" name="Google Shape;110;p15"/>
          <p:cNvSpPr txBox="1"/>
          <p:nvPr>
            <p:ph idx="1" type="subTitle"/>
          </p:nvPr>
        </p:nvSpPr>
        <p:spPr>
          <a:xfrm>
            <a:off x="379375" y="1817375"/>
            <a:ext cx="7645800" cy="4149000"/>
          </a:xfrm>
          <a:prstGeom prst="rect">
            <a:avLst/>
          </a:prstGeom>
        </p:spPr>
        <p:txBody>
          <a:bodyPr anchorCtr="0" anchor="t" bIns="45700" lIns="91425" spcFirstLastPara="1" rIns="91425" wrap="square" tIns="45700">
            <a:noAutofit/>
          </a:bodyPr>
          <a:lstStyle/>
          <a:p>
            <a:pPr indent="0" lvl="0" marL="0" rtl="0" algn="l">
              <a:spcBef>
                <a:spcPts val="400"/>
              </a:spcBef>
              <a:spcAft>
                <a:spcPts val="0"/>
              </a:spcAft>
              <a:buNone/>
            </a:pPr>
            <a:r>
              <a:rPr lang="en-US" sz="3600"/>
              <a:t>Input from stakeholders is obtained through annual surveys of parents, staff, and students in addition to regularly scheduled meetings of staff and the PTA.</a:t>
            </a:r>
            <a:endParaRPr sz="3600"/>
          </a:p>
        </p:txBody>
      </p:sp>
      <p:sp>
        <p:nvSpPr>
          <p:cNvPr id="111" name="Google Shape;111;p15"/>
          <p:cNvSpPr txBox="1"/>
          <p:nvPr/>
        </p:nvSpPr>
        <p:spPr>
          <a:xfrm>
            <a:off x="535675" y="5116500"/>
            <a:ext cx="55392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latin typeface="Calibri"/>
              <a:ea typeface="Calibri"/>
              <a:cs typeface="Calibri"/>
              <a:sym typeface="Calibri"/>
            </a:endParaRPr>
          </a:p>
        </p:txBody>
      </p:sp>
      <p:grpSp>
        <p:nvGrpSpPr>
          <p:cNvPr id="112" name="Google Shape;112;p15"/>
          <p:cNvGrpSpPr/>
          <p:nvPr/>
        </p:nvGrpSpPr>
        <p:grpSpPr>
          <a:xfrm>
            <a:off x="5392675" y="4302600"/>
            <a:ext cx="2833868" cy="2189467"/>
            <a:chOff x="0" y="0"/>
            <a:chExt cx="2576946" cy="2196936"/>
          </a:xfrm>
        </p:grpSpPr>
        <p:sp>
          <p:nvSpPr>
            <p:cNvPr id="113" name="Google Shape;113;p15"/>
            <p:cNvSpPr/>
            <p:nvPr/>
          </p:nvSpPr>
          <p:spPr>
            <a:xfrm>
              <a:off x="0" y="0"/>
              <a:ext cx="2576925" cy="219692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descr="Image result for california business for education excellence" id="114" name="Google Shape;114;p15"/>
            <p:cNvPicPr preferRelativeResize="0"/>
            <p:nvPr/>
          </p:nvPicPr>
          <p:blipFill rotWithShape="1">
            <a:blip r:embed="rId3">
              <a:alphaModFix/>
            </a:blip>
            <a:srcRect b="0" l="0" r="0" t="0"/>
            <a:stretch/>
          </p:blipFill>
          <p:spPr>
            <a:xfrm>
              <a:off x="1769424" y="748146"/>
              <a:ext cx="807522" cy="807522"/>
            </a:xfrm>
            <a:prstGeom prst="rect">
              <a:avLst/>
            </a:prstGeom>
            <a:noFill/>
            <a:ln>
              <a:noFill/>
            </a:ln>
          </p:spPr>
        </p:pic>
        <p:pic>
          <p:nvPicPr>
            <p:cNvPr id="115" name="Google Shape;115;p15"/>
            <p:cNvPicPr preferRelativeResize="0"/>
            <p:nvPr/>
          </p:nvPicPr>
          <p:blipFill rotWithShape="1">
            <a:blip r:embed="rId4">
              <a:alphaModFix/>
            </a:blip>
            <a:srcRect b="0" l="0" r="0" t="0"/>
            <a:stretch/>
          </p:blipFill>
          <p:spPr>
            <a:xfrm>
              <a:off x="890650" y="581891"/>
              <a:ext cx="807522" cy="807522"/>
            </a:xfrm>
            <a:prstGeom prst="rect">
              <a:avLst/>
            </a:prstGeom>
            <a:noFill/>
            <a:ln>
              <a:noFill/>
            </a:ln>
          </p:spPr>
        </p:pic>
        <p:pic>
          <p:nvPicPr>
            <p:cNvPr descr="Image result for california gold ribbon school" id="116" name="Google Shape;116;p15"/>
            <p:cNvPicPr preferRelativeResize="0"/>
            <p:nvPr/>
          </p:nvPicPr>
          <p:blipFill rotWithShape="1">
            <a:blip r:embed="rId5">
              <a:alphaModFix/>
            </a:blip>
            <a:srcRect b="0" l="0" r="0" t="0"/>
            <a:stretch/>
          </p:blipFill>
          <p:spPr>
            <a:xfrm>
              <a:off x="0" y="938151"/>
              <a:ext cx="890650" cy="890649"/>
            </a:xfrm>
            <a:prstGeom prst="rect">
              <a:avLst/>
            </a:prstGeom>
            <a:noFill/>
            <a:ln>
              <a:noFill/>
            </a:ln>
          </p:spPr>
        </p:pic>
        <p:pic>
          <p:nvPicPr>
            <p:cNvPr descr="Image result for title i academic achievement award logo" id="117" name="Google Shape;117;p15"/>
            <p:cNvPicPr preferRelativeResize="0"/>
            <p:nvPr/>
          </p:nvPicPr>
          <p:blipFill rotWithShape="1">
            <a:blip r:embed="rId6">
              <a:alphaModFix/>
            </a:blip>
            <a:srcRect b="0" l="0" r="0" t="0"/>
            <a:stretch/>
          </p:blipFill>
          <p:spPr>
            <a:xfrm>
              <a:off x="273133" y="0"/>
              <a:ext cx="807522" cy="807523"/>
            </a:xfrm>
            <a:prstGeom prst="rect">
              <a:avLst/>
            </a:prstGeom>
            <a:noFill/>
            <a:ln>
              <a:noFill/>
            </a:ln>
          </p:spPr>
        </p:pic>
        <p:pic>
          <p:nvPicPr>
            <p:cNvPr descr="Image result for california distinguished school logo" id="118" name="Google Shape;118;p15"/>
            <p:cNvPicPr preferRelativeResize="0"/>
            <p:nvPr/>
          </p:nvPicPr>
          <p:blipFill rotWithShape="1">
            <a:blip r:embed="rId7">
              <a:alphaModFix/>
            </a:blip>
            <a:srcRect b="0" l="0" r="0" t="0"/>
            <a:stretch/>
          </p:blipFill>
          <p:spPr>
            <a:xfrm>
              <a:off x="1460665" y="0"/>
              <a:ext cx="748146" cy="748146"/>
            </a:xfrm>
            <a:prstGeom prst="rect">
              <a:avLst/>
            </a:prstGeom>
            <a:noFill/>
            <a:ln>
              <a:noFill/>
            </a:ln>
          </p:spPr>
        </p:pic>
        <p:pic>
          <p:nvPicPr>
            <p:cNvPr descr="Image result for school to watch logo" id="119" name="Google Shape;119;p15"/>
            <p:cNvPicPr preferRelativeResize="0"/>
            <p:nvPr/>
          </p:nvPicPr>
          <p:blipFill rotWithShape="1">
            <a:blip r:embed="rId8">
              <a:alphaModFix/>
            </a:blip>
            <a:srcRect b="0" l="0" r="0" t="0"/>
            <a:stretch/>
          </p:blipFill>
          <p:spPr>
            <a:xfrm>
              <a:off x="1080655" y="1389413"/>
              <a:ext cx="807522" cy="807523"/>
            </a:xfrm>
            <a:prstGeom prst="rect">
              <a:avLst/>
            </a:prstGeom>
            <a:noFill/>
            <a:ln>
              <a:noFill/>
            </a:ln>
          </p:spPr>
        </p:pic>
      </p:gr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9" name="Shape 349"/>
        <p:cNvGrpSpPr/>
        <p:nvPr/>
      </p:nvGrpSpPr>
      <p:grpSpPr>
        <a:xfrm>
          <a:off x="0" y="0"/>
          <a:ext cx="0" cy="0"/>
          <a:chOff x="0" y="0"/>
          <a:chExt cx="0" cy="0"/>
        </a:xfrm>
      </p:grpSpPr>
      <p:sp>
        <p:nvSpPr>
          <p:cNvPr id="350" name="Google Shape;350;p42"/>
          <p:cNvSpPr txBox="1"/>
          <p:nvPr>
            <p:ph type="title"/>
          </p:nvPr>
        </p:nvSpPr>
        <p:spPr>
          <a:xfrm>
            <a:off x="457200" y="274638"/>
            <a:ext cx="7620000" cy="11430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chemeClr val="dk2"/>
              </a:buClr>
              <a:buSzPts val="4600"/>
              <a:buFont typeface="Cambria"/>
              <a:buNone/>
            </a:pPr>
            <a:r>
              <a:rPr lang="en-US"/>
              <a:t>Action Steps and Timelines</a:t>
            </a:r>
            <a:endParaRPr/>
          </a:p>
        </p:txBody>
      </p:sp>
      <p:sp>
        <p:nvSpPr>
          <p:cNvPr id="351" name="Google Shape;351;p42"/>
          <p:cNvSpPr txBox="1"/>
          <p:nvPr>
            <p:ph idx="1" type="body"/>
          </p:nvPr>
        </p:nvSpPr>
        <p:spPr>
          <a:xfrm>
            <a:off x="160500" y="1600200"/>
            <a:ext cx="8142000" cy="4800600"/>
          </a:xfrm>
          <a:prstGeom prst="rect">
            <a:avLst/>
          </a:prstGeom>
          <a:noFill/>
          <a:ln>
            <a:noFill/>
          </a:ln>
        </p:spPr>
        <p:txBody>
          <a:bodyPr anchorCtr="0" anchor="t" bIns="45700" lIns="91425" spcFirstLastPara="1" rIns="91425" wrap="square" tIns="45700">
            <a:noAutofit/>
          </a:bodyPr>
          <a:lstStyle/>
          <a:p>
            <a:pPr indent="-228600" lvl="0" marL="342900" rtl="0" algn="l">
              <a:spcBef>
                <a:spcPts val="0"/>
              </a:spcBef>
              <a:spcAft>
                <a:spcPts val="0"/>
              </a:spcAft>
              <a:buSzPts val="2200"/>
              <a:buChar char="•"/>
            </a:pPr>
            <a:r>
              <a:rPr lang="en-US"/>
              <a:t>Detailed information on the Action Steps and Timelines to meet these goals was provided in the plan itself along with the supporting data to develop these goals.</a:t>
            </a:r>
            <a:endParaRPr/>
          </a:p>
          <a:p>
            <a:pPr indent="-88900" lvl="0" marL="342900" rtl="0" algn="l">
              <a:spcBef>
                <a:spcPts val="440"/>
              </a:spcBef>
              <a:spcAft>
                <a:spcPts val="0"/>
              </a:spcAft>
              <a:buSzPts val="2200"/>
              <a:buNone/>
            </a:pPr>
            <a:r>
              <a:t/>
            </a:r>
            <a:endParaRPr/>
          </a:p>
          <a:p>
            <a:pPr indent="-228600" lvl="0" marL="342900" rtl="0" algn="l">
              <a:spcBef>
                <a:spcPts val="440"/>
              </a:spcBef>
              <a:spcAft>
                <a:spcPts val="0"/>
              </a:spcAft>
              <a:buSzPts val="2200"/>
              <a:buChar char="•"/>
            </a:pPr>
            <a:r>
              <a:rPr lang="en-US"/>
              <a:t>Any questions or areas that you would like more information on?</a:t>
            </a:r>
            <a:endParaRPr/>
          </a:p>
          <a:p>
            <a:pPr indent="-88900" lvl="0" marL="342900" rtl="0" algn="l">
              <a:spcBef>
                <a:spcPts val="440"/>
              </a:spcBef>
              <a:spcAft>
                <a:spcPts val="0"/>
              </a:spcAft>
              <a:buSzPts val="2200"/>
              <a:buNone/>
            </a:pPr>
            <a:r>
              <a:t/>
            </a:r>
            <a:endParaRPr/>
          </a:p>
          <a:p>
            <a:pPr indent="-88900" lvl="0" marL="342900" rtl="0" algn="l">
              <a:spcBef>
                <a:spcPts val="440"/>
              </a:spcBef>
              <a:spcAft>
                <a:spcPts val="0"/>
              </a:spcAft>
              <a:buSzPts val="2200"/>
              <a:buNone/>
            </a:pPr>
            <a:r>
              <a:t/>
            </a:r>
            <a:endParaRPr/>
          </a:p>
        </p:txBody>
      </p:sp>
      <p:pic>
        <p:nvPicPr>
          <p:cNvPr descr="C:\Users\smcdonald\AppData\Local\Microsoft\Windows\Temporary Internet Files\Content.IE5\3NADZQ65\questions-answers-chemical-engineering[1].jpg" id="352" name="Google Shape;352;p42"/>
          <p:cNvPicPr preferRelativeResize="0"/>
          <p:nvPr/>
        </p:nvPicPr>
        <p:blipFill rotWithShape="1">
          <a:blip r:embed="rId3">
            <a:alphaModFix/>
          </a:blip>
          <a:srcRect b="0" l="0" r="0" t="0"/>
          <a:stretch/>
        </p:blipFill>
        <p:spPr>
          <a:xfrm>
            <a:off x="5638800" y="4038600"/>
            <a:ext cx="2362200" cy="23622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16"/>
          <p:cNvSpPr txBox="1"/>
          <p:nvPr>
            <p:ph type="ctrTitle"/>
          </p:nvPr>
        </p:nvSpPr>
        <p:spPr>
          <a:xfrm>
            <a:off x="144750" y="407670"/>
            <a:ext cx="7543800" cy="952500"/>
          </a:xfrm>
          <a:prstGeom prst="rect">
            <a:avLst/>
          </a:prstGeom>
        </p:spPr>
        <p:txBody>
          <a:bodyPr anchorCtr="0" anchor="b" bIns="45700" lIns="91425" spcFirstLastPara="1" rIns="91425" wrap="square" tIns="45700">
            <a:noAutofit/>
          </a:bodyPr>
          <a:lstStyle/>
          <a:p>
            <a:pPr indent="0" lvl="0" marL="0" rtl="0" algn="l">
              <a:spcBef>
                <a:spcPts val="0"/>
              </a:spcBef>
              <a:spcAft>
                <a:spcPts val="0"/>
              </a:spcAft>
              <a:buNone/>
            </a:pPr>
            <a:r>
              <a:rPr lang="en-US"/>
              <a:t>Data Review</a:t>
            </a:r>
            <a:endParaRPr/>
          </a:p>
        </p:txBody>
      </p:sp>
      <p:sp>
        <p:nvSpPr>
          <p:cNvPr id="126" name="Google Shape;126;p16"/>
          <p:cNvSpPr txBox="1"/>
          <p:nvPr>
            <p:ph idx="1" type="subTitle"/>
          </p:nvPr>
        </p:nvSpPr>
        <p:spPr>
          <a:xfrm>
            <a:off x="379375" y="1817375"/>
            <a:ext cx="7953300" cy="4339200"/>
          </a:xfrm>
          <a:prstGeom prst="rect">
            <a:avLst/>
          </a:prstGeom>
        </p:spPr>
        <p:txBody>
          <a:bodyPr anchorCtr="0" anchor="t" bIns="45700" lIns="91425" spcFirstLastPara="1" rIns="91425" wrap="square" tIns="45700">
            <a:noAutofit/>
          </a:bodyPr>
          <a:lstStyle/>
          <a:p>
            <a:pPr indent="0" lvl="0" marL="0" rtl="0" algn="l">
              <a:spcBef>
                <a:spcPts val="400"/>
              </a:spcBef>
              <a:spcAft>
                <a:spcPts val="0"/>
              </a:spcAft>
              <a:buNone/>
            </a:pPr>
            <a:r>
              <a:rPr lang="en-US" sz="3000"/>
              <a:t>All sites have reviewed their data with School Site Council to determine goals for the 2022-22 year.</a:t>
            </a:r>
            <a:endParaRPr sz="3000"/>
          </a:p>
          <a:p>
            <a:pPr indent="0" lvl="0" marL="0" rtl="0" algn="l">
              <a:spcBef>
                <a:spcPts val="400"/>
              </a:spcBef>
              <a:spcAft>
                <a:spcPts val="0"/>
              </a:spcAft>
              <a:buNone/>
            </a:pPr>
            <a:r>
              <a:rPr lang="en-US" sz="3000"/>
              <a:t> </a:t>
            </a:r>
            <a:endParaRPr sz="3000"/>
          </a:p>
          <a:p>
            <a:pPr indent="0" lvl="0" marL="0" rtl="0" algn="l">
              <a:spcBef>
                <a:spcPts val="400"/>
              </a:spcBef>
              <a:spcAft>
                <a:spcPts val="0"/>
              </a:spcAft>
              <a:buNone/>
            </a:pPr>
            <a:r>
              <a:rPr lang="en-US" sz="3000"/>
              <a:t>There was no state testing data for the 2019-2020 school year, and we have preliminary data from the 2021 testing administration. Data reviewed is from local sources and adjustments will be made once additional state data can be analyzed from the spring of 2022.</a:t>
            </a:r>
            <a:endParaRPr sz="30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pic>
        <p:nvPicPr>
          <p:cNvPr id="133" name="Google Shape;133;p17"/>
          <p:cNvPicPr preferRelativeResize="0"/>
          <p:nvPr/>
        </p:nvPicPr>
        <p:blipFill rotWithShape="1">
          <a:blip r:embed="rId3">
            <a:alphaModFix/>
          </a:blip>
          <a:srcRect b="0" l="0" r="0" t="0"/>
          <a:stretch/>
        </p:blipFill>
        <p:spPr>
          <a:xfrm>
            <a:off x="8534400" y="5562600"/>
            <a:ext cx="518117" cy="579072"/>
          </a:xfrm>
          <a:prstGeom prst="rect">
            <a:avLst/>
          </a:prstGeom>
          <a:noFill/>
          <a:ln>
            <a:noFill/>
          </a:ln>
        </p:spPr>
      </p:pic>
      <p:sp>
        <p:nvSpPr>
          <p:cNvPr id="134" name="Google Shape;134;p17"/>
          <p:cNvSpPr txBox="1"/>
          <p:nvPr/>
        </p:nvSpPr>
        <p:spPr>
          <a:xfrm>
            <a:off x="854908" y="457200"/>
            <a:ext cx="6858000" cy="52322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2800">
                <a:solidFill>
                  <a:srgbClr val="990033"/>
                </a:solidFill>
                <a:latin typeface="Times New Roman"/>
                <a:ea typeface="Times New Roman"/>
                <a:cs typeface="Times New Roman"/>
                <a:sym typeface="Times New Roman"/>
              </a:rPr>
              <a:t>El Portal Elementary School</a:t>
            </a:r>
            <a:endParaRPr sz="2800">
              <a:solidFill>
                <a:schemeClr val="dk1"/>
              </a:solidFill>
              <a:latin typeface="Times New Roman"/>
              <a:ea typeface="Times New Roman"/>
              <a:cs typeface="Times New Roman"/>
              <a:sym typeface="Times New Roman"/>
            </a:endParaRPr>
          </a:p>
        </p:txBody>
      </p:sp>
      <p:sp>
        <p:nvSpPr>
          <p:cNvPr id="135" name="Google Shape;135;p17"/>
          <p:cNvSpPr txBox="1"/>
          <p:nvPr/>
        </p:nvSpPr>
        <p:spPr>
          <a:xfrm>
            <a:off x="203525" y="1035325"/>
            <a:ext cx="8158800" cy="5581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rgbClr val="000000"/>
              </a:buClr>
              <a:buFont typeface="Arial"/>
              <a:buNone/>
            </a:pPr>
            <a:r>
              <a:rPr b="1" lang="en-US" sz="1800" u="sng">
                <a:solidFill>
                  <a:srgbClr val="990033"/>
                </a:solidFill>
                <a:latin typeface="Times New Roman"/>
                <a:ea typeface="Times New Roman"/>
                <a:cs typeface="Times New Roman"/>
                <a:sym typeface="Times New Roman"/>
              </a:rPr>
              <a:t>School Goal 1: Academic Excellence in English/Language Arts and Math</a:t>
            </a:r>
            <a:endParaRPr b="1" sz="1800" u="sng">
              <a:solidFill>
                <a:srgbClr val="990033"/>
              </a:solidFill>
              <a:latin typeface="Times New Roman"/>
              <a:ea typeface="Times New Roman"/>
              <a:cs typeface="Times New Roman"/>
              <a:sym typeface="Times New Roman"/>
            </a:endParaRPr>
          </a:p>
          <a:p>
            <a:pPr indent="0" lvl="0" marL="0" rtl="0" algn="l">
              <a:spcBef>
                <a:spcPts val="0"/>
              </a:spcBef>
              <a:spcAft>
                <a:spcPts val="0"/>
              </a:spcAft>
              <a:buClr>
                <a:srgbClr val="000000"/>
              </a:buClr>
              <a:buFont typeface="Arial"/>
              <a:buNone/>
            </a:pPr>
            <a:r>
              <a:rPr b="1" lang="en-US" sz="1600">
                <a:solidFill>
                  <a:srgbClr val="990033"/>
                </a:solidFill>
                <a:latin typeface="Times New Roman"/>
                <a:ea typeface="Times New Roman"/>
                <a:cs typeface="Times New Roman"/>
                <a:sym typeface="Times New Roman"/>
              </a:rPr>
              <a:t>By June 2023, El Portal students will continue to demonstrate a high level of achievement and growth toward achievement of college and careers readiness in both English Language Arts (ELA) and Math on annual CAASPP Smarter Balanced assessments, including any significant subgroups performing below "green" status, as measured by annual California School Dashboard reports, as well as school level assessment data, as listed below under the metric/indicator section.</a:t>
            </a:r>
            <a:r>
              <a:rPr b="1" lang="en-US" sz="1800">
                <a:solidFill>
                  <a:srgbClr val="990033"/>
                </a:solidFill>
                <a:latin typeface="Times New Roman"/>
                <a:ea typeface="Times New Roman"/>
                <a:cs typeface="Times New Roman"/>
                <a:sym typeface="Times New Roman"/>
              </a:rPr>
              <a:t>  </a:t>
            </a:r>
            <a:endParaRPr b="1" sz="1800">
              <a:solidFill>
                <a:srgbClr val="990033"/>
              </a:solidFill>
              <a:latin typeface="Times New Roman"/>
              <a:ea typeface="Times New Roman"/>
              <a:cs typeface="Times New Roman"/>
              <a:sym typeface="Times New Roman"/>
            </a:endParaRPr>
          </a:p>
          <a:p>
            <a:pPr indent="0" lvl="0" marL="0" rtl="0" algn="l">
              <a:spcBef>
                <a:spcPts val="0"/>
              </a:spcBef>
              <a:spcAft>
                <a:spcPts val="0"/>
              </a:spcAft>
              <a:buClr>
                <a:srgbClr val="000000"/>
              </a:buClr>
              <a:buFont typeface="Arial"/>
              <a:buNone/>
            </a:pPr>
            <a:r>
              <a:t/>
            </a:r>
            <a:endParaRPr b="1" sz="1800">
              <a:solidFill>
                <a:srgbClr val="990033"/>
              </a:solidFill>
              <a:latin typeface="Times New Roman"/>
              <a:ea typeface="Times New Roman"/>
              <a:cs typeface="Times New Roman"/>
              <a:sym typeface="Times New Roman"/>
            </a:endParaRPr>
          </a:p>
          <a:p>
            <a:pPr indent="-317500" lvl="0" marL="914400" rtl="0" algn="l">
              <a:spcBef>
                <a:spcPts val="0"/>
              </a:spcBef>
              <a:spcAft>
                <a:spcPts val="0"/>
              </a:spcAft>
              <a:buClr>
                <a:srgbClr val="0000FF"/>
              </a:buClr>
              <a:buSzPts val="1400"/>
              <a:buFont typeface="Times New Roman"/>
              <a:buChar char="●"/>
            </a:pPr>
            <a:r>
              <a:rPr b="1" lang="en-US" u="sng">
                <a:solidFill>
                  <a:srgbClr val="0000FF"/>
                </a:solidFill>
                <a:latin typeface="Times New Roman"/>
                <a:ea typeface="Times New Roman"/>
                <a:cs typeface="Times New Roman"/>
                <a:sym typeface="Times New Roman"/>
              </a:rPr>
              <a:t>Annual Measurable Outcomes:</a:t>
            </a:r>
            <a:endParaRPr b="1" u="sng">
              <a:solidFill>
                <a:srgbClr val="0000FF"/>
              </a:solidFill>
              <a:latin typeface="Times New Roman"/>
              <a:ea typeface="Times New Roman"/>
              <a:cs typeface="Times New Roman"/>
              <a:sym typeface="Times New Roman"/>
            </a:endParaRPr>
          </a:p>
          <a:p>
            <a:pPr indent="-317500" lvl="1" marL="1371600" rtl="0" algn="l">
              <a:spcBef>
                <a:spcPts val="0"/>
              </a:spcBef>
              <a:spcAft>
                <a:spcPts val="0"/>
              </a:spcAft>
              <a:buClr>
                <a:srgbClr val="0000FF"/>
              </a:buClr>
              <a:buSzPts val="1400"/>
              <a:buFont typeface="Times New Roman"/>
              <a:buChar char="○"/>
            </a:pPr>
            <a:r>
              <a:rPr b="1" i="1" lang="en-US">
                <a:solidFill>
                  <a:srgbClr val="0000FF"/>
                </a:solidFill>
                <a:latin typeface="Times New Roman"/>
                <a:ea typeface="Times New Roman"/>
                <a:cs typeface="Times New Roman"/>
                <a:sym typeface="Times New Roman"/>
              </a:rPr>
              <a:t>California School Dashboard Rating in ELA- Green or Blue</a:t>
            </a:r>
            <a:endParaRPr b="1" i="1">
              <a:solidFill>
                <a:srgbClr val="0000FF"/>
              </a:solidFill>
              <a:latin typeface="Times New Roman"/>
              <a:ea typeface="Times New Roman"/>
              <a:cs typeface="Times New Roman"/>
              <a:sym typeface="Times New Roman"/>
            </a:endParaRPr>
          </a:p>
          <a:p>
            <a:pPr indent="-317500" lvl="2" marL="1828800" rtl="0" algn="l">
              <a:spcBef>
                <a:spcPts val="0"/>
              </a:spcBef>
              <a:spcAft>
                <a:spcPts val="0"/>
              </a:spcAft>
              <a:buClr>
                <a:srgbClr val="0000FF"/>
              </a:buClr>
              <a:buSzPts val="1400"/>
              <a:buFont typeface="Times New Roman"/>
              <a:buChar char="■"/>
            </a:pPr>
            <a:r>
              <a:rPr b="1" i="1" lang="en-US">
                <a:solidFill>
                  <a:srgbClr val="0000FF"/>
                </a:solidFill>
                <a:latin typeface="Times New Roman"/>
                <a:ea typeface="Times New Roman"/>
                <a:cs typeface="Times New Roman"/>
                <a:sym typeface="Times New Roman"/>
              </a:rPr>
              <a:t>Baseline 53% Met or Exceeded - Goal: 70% </a:t>
            </a:r>
            <a:endParaRPr b="1" i="1">
              <a:solidFill>
                <a:srgbClr val="0000FF"/>
              </a:solidFill>
              <a:latin typeface="Times New Roman"/>
              <a:ea typeface="Times New Roman"/>
              <a:cs typeface="Times New Roman"/>
              <a:sym typeface="Times New Roman"/>
            </a:endParaRPr>
          </a:p>
          <a:p>
            <a:pPr indent="-317500" lvl="1" marL="1371600" rtl="0" algn="l">
              <a:spcBef>
                <a:spcPts val="0"/>
              </a:spcBef>
              <a:spcAft>
                <a:spcPts val="0"/>
              </a:spcAft>
              <a:buClr>
                <a:srgbClr val="0000FF"/>
              </a:buClr>
              <a:buSzPts val="1400"/>
              <a:buFont typeface="Times New Roman"/>
              <a:buChar char="○"/>
            </a:pPr>
            <a:r>
              <a:rPr b="1" i="1" lang="en-US">
                <a:solidFill>
                  <a:srgbClr val="0000FF"/>
                </a:solidFill>
                <a:latin typeface="Times New Roman"/>
                <a:ea typeface="Times New Roman"/>
                <a:cs typeface="Times New Roman"/>
                <a:sym typeface="Times New Roman"/>
              </a:rPr>
              <a:t>California School Dashboard Rating in Math- Green or Blue</a:t>
            </a:r>
            <a:endParaRPr b="1" i="1">
              <a:solidFill>
                <a:srgbClr val="0000FF"/>
              </a:solidFill>
              <a:latin typeface="Times New Roman"/>
              <a:ea typeface="Times New Roman"/>
              <a:cs typeface="Times New Roman"/>
              <a:sym typeface="Times New Roman"/>
            </a:endParaRPr>
          </a:p>
          <a:p>
            <a:pPr indent="-317500" lvl="2" marL="1828800" rtl="0" algn="l">
              <a:spcBef>
                <a:spcPts val="0"/>
              </a:spcBef>
              <a:spcAft>
                <a:spcPts val="0"/>
              </a:spcAft>
              <a:buClr>
                <a:srgbClr val="0000FF"/>
              </a:buClr>
              <a:buSzPts val="1400"/>
              <a:buFont typeface="Times New Roman"/>
              <a:buChar char="■"/>
            </a:pPr>
            <a:r>
              <a:rPr b="1" i="1" lang="en-US">
                <a:solidFill>
                  <a:srgbClr val="0000FF"/>
                </a:solidFill>
                <a:latin typeface="Times New Roman"/>
                <a:ea typeface="Times New Roman"/>
                <a:cs typeface="Times New Roman"/>
                <a:sym typeface="Times New Roman"/>
              </a:rPr>
              <a:t>Baseline 42% Met or Exceeded - Goal: 70%</a:t>
            </a:r>
            <a:endParaRPr b="1" i="1">
              <a:solidFill>
                <a:srgbClr val="0000FF"/>
              </a:solidFill>
              <a:latin typeface="Times New Roman"/>
              <a:ea typeface="Times New Roman"/>
              <a:cs typeface="Times New Roman"/>
              <a:sym typeface="Times New Roman"/>
            </a:endParaRPr>
          </a:p>
          <a:p>
            <a:pPr indent="-317500" lvl="1" marL="1371600" rtl="0" algn="l">
              <a:spcBef>
                <a:spcPts val="0"/>
              </a:spcBef>
              <a:spcAft>
                <a:spcPts val="0"/>
              </a:spcAft>
              <a:buClr>
                <a:srgbClr val="0000FF"/>
              </a:buClr>
              <a:buSzPts val="1400"/>
              <a:buFont typeface="Times New Roman"/>
              <a:buChar char="○"/>
            </a:pPr>
            <a:r>
              <a:rPr b="1" i="1" lang="en-US">
                <a:solidFill>
                  <a:srgbClr val="0000FF"/>
                </a:solidFill>
                <a:latin typeface="Times New Roman"/>
                <a:ea typeface="Times New Roman"/>
                <a:cs typeface="Times New Roman"/>
                <a:sym typeface="Times New Roman"/>
              </a:rPr>
              <a:t>iReady Benchmarks- School-wide achievement of at least 100% meeting expected annual personal instruction growth goals in reading and math</a:t>
            </a:r>
            <a:endParaRPr b="1" i="1">
              <a:solidFill>
                <a:srgbClr val="0000FF"/>
              </a:solidFill>
              <a:latin typeface="Times New Roman"/>
              <a:ea typeface="Times New Roman"/>
              <a:cs typeface="Times New Roman"/>
              <a:sym typeface="Times New Roman"/>
            </a:endParaRPr>
          </a:p>
          <a:p>
            <a:pPr indent="0" lvl="0" marL="0" rtl="0" algn="l">
              <a:spcBef>
                <a:spcPts val="0"/>
              </a:spcBef>
              <a:spcAft>
                <a:spcPts val="0"/>
              </a:spcAft>
              <a:buNone/>
            </a:pPr>
            <a:r>
              <a:t/>
            </a:r>
            <a:endParaRPr b="1" i="1">
              <a:solidFill>
                <a:srgbClr val="0000FF"/>
              </a:solidFill>
              <a:latin typeface="Times New Roman"/>
              <a:ea typeface="Times New Roman"/>
              <a:cs typeface="Times New Roman"/>
              <a:sym typeface="Times New Roman"/>
            </a:endParaRPr>
          </a:p>
          <a:p>
            <a:pPr indent="0" lvl="0" marL="0" rtl="0" algn="l">
              <a:spcBef>
                <a:spcPts val="0"/>
              </a:spcBef>
              <a:spcAft>
                <a:spcPts val="0"/>
              </a:spcAft>
              <a:buClr>
                <a:srgbClr val="000000"/>
              </a:buClr>
              <a:buFont typeface="Arial"/>
              <a:buNone/>
            </a:pPr>
            <a:r>
              <a:rPr b="1" lang="en-US" sz="1600" u="sng">
                <a:solidFill>
                  <a:srgbClr val="FF0000"/>
                </a:solidFill>
                <a:latin typeface="Times New Roman"/>
                <a:ea typeface="Times New Roman"/>
                <a:cs typeface="Times New Roman"/>
                <a:sym typeface="Times New Roman"/>
              </a:rPr>
              <a:t>District Strategic Goal:</a:t>
            </a:r>
            <a:r>
              <a:rPr b="1" lang="en-US" sz="1600">
                <a:solidFill>
                  <a:srgbClr val="FF0000"/>
                </a:solidFill>
                <a:latin typeface="Times New Roman"/>
                <a:ea typeface="Times New Roman"/>
                <a:cs typeface="Times New Roman"/>
                <a:sym typeface="Times New Roman"/>
              </a:rPr>
              <a:t> </a:t>
            </a:r>
            <a:endParaRPr b="1" sz="1600">
              <a:solidFill>
                <a:srgbClr val="FF0000"/>
              </a:solidFill>
              <a:latin typeface="Times New Roman"/>
              <a:ea typeface="Times New Roman"/>
              <a:cs typeface="Times New Roman"/>
              <a:sym typeface="Times New Roman"/>
            </a:endParaRPr>
          </a:p>
          <a:p>
            <a:pPr indent="0" lvl="0" marL="0" rtl="0" algn="l">
              <a:spcBef>
                <a:spcPts val="0"/>
              </a:spcBef>
              <a:spcAft>
                <a:spcPts val="0"/>
              </a:spcAft>
              <a:buClr>
                <a:srgbClr val="000000"/>
              </a:buClr>
              <a:buFont typeface="Arial"/>
              <a:buNone/>
            </a:pPr>
            <a:r>
              <a:rPr b="1" i="1" lang="en-US" sz="1500">
                <a:solidFill>
                  <a:srgbClr val="FF0000"/>
                </a:solidFill>
                <a:latin typeface="Times New Roman"/>
                <a:ea typeface="Times New Roman"/>
                <a:cs typeface="Times New Roman"/>
                <a:sym typeface="Times New Roman"/>
              </a:rPr>
              <a:t>ACADEMIC EXCELLENCE - LEARNING FOR ALL STUDENTS Vision: Every student experiences educational success at the highest levels of achievement. We believe that each student has a unique ability to learn in an environment that is enriched with a challenging curriculum, where learning is modeled and expectations are both known and high. We expect all students to demonstrate continued and improved academic achievement, through Collaboration, Communication, Critical thinking, and Creativity, to be college and career ready, and to become lifelong learners.</a:t>
            </a:r>
            <a:r>
              <a:rPr b="1" i="1" lang="en-US" sz="1500">
                <a:solidFill>
                  <a:srgbClr val="990033"/>
                </a:solidFill>
                <a:latin typeface="Times New Roman"/>
                <a:ea typeface="Times New Roman"/>
                <a:cs typeface="Times New Roman"/>
                <a:sym typeface="Times New Roman"/>
              </a:rPr>
              <a:t> </a:t>
            </a:r>
            <a:endParaRPr b="1" i="1" sz="1300">
              <a:solidFill>
                <a:srgbClr val="990033"/>
              </a:solidFill>
              <a:latin typeface="Times New Roman"/>
              <a:ea typeface="Times New Roman"/>
              <a:cs typeface="Times New Roman"/>
              <a:sym typeface="Times New Roman"/>
            </a:endParaRPr>
          </a:p>
          <a:p>
            <a:pPr indent="0" lvl="0" marL="0" rtl="0" algn="l">
              <a:spcBef>
                <a:spcPts val="0"/>
              </a:spcBef>
              <a:spcAft>
                <a:spcPts val="0"/>
              </a:spcAft>
              <a:buClr>
                <a:srgbClr val="000000"/>
              </a:buClr>
              <a:buFont typeface="Arial"/>
              <a:buNone/>
            </a:pPr>
            <a:r>
              <a:t/>
            </a:r>
            <a:endParaRPr b="1">
              <a:solidFill>
                <a:srgbClr val="990033"/>
              </a:solidFill>
              <a:latin typeface="Times New Roman"/>
              <a:ea typeface="Times New Roman"/>
              <a:cs typeface="Times New Roman"/>
              <a:sym typeface="Times New Roman"/>
            </a:endParaRPr>
          </a:p>
          <a:p>
            <a:pPr indent="0" lvl="1" marL="0" marR="0" rtl="0" algn="l">
              <a:spcBef>
                <a:spcPts val="0"/>
              </a:spcBef>
              <a:spcAft>
                <a:spcPts val="0"/>
              </a:spcAft>
              <a:buNone/>
            </a:pPr>
            <a:r>
              <a:t/>
            </a:r>
            <a:endParaRPr b="1" sz="1800">
              <a:solidFill>
                <a:srgbClr val="990033"/>
              </a:solidFill>
              <a:latin typeface="Times New Roman"/>
              <a:ea typeface="Times New Roman"/>
              <a:cs typeface="Times New Roman"/>
              <a:sym typeface="Times New Roman"/>
            </a:endParaRPr>
          </a:p>
          <a:p>
            <a:pPr indent="0" lvl="1" marL="0" marR="0" rtl="0" algn="l">
              <a:spcBef>
                <a:spcPts val="0"/>
              </a:spcBef>
              <a:spcAft>
                <a:spcPts val="0"/>
              </a:spcAft>
              <a:buNone/>
            </a:pPr>
            <a:r>
              <a:t/>
            </a:r>
            <a:endParaRPr b="1" sz="1800">
              <a:solidFill>
                <a:srgbClr val="990033"/>
              </a:solidFill>
              <a:latin typeface="Times New Roman"/>
              <a:ea typeface="Times New Roman"/>
              <a:cs typeface="Times New Roman"/>
              <a:sym typeface="Times New Roman"/>
            </a:endParaRPr>
          </a:p>
          <a:p>
            <a:pPr indent="0" lvl="1" marL="457200" marR="0" rtl="0" algn="l">
              <a:spcBef>
                <a:spcPts val="0"/>
              </a:spcBef>
              <a:spcAft>
                <a:spcPts val="0"/>
              </a:spcAft>
              <a:buNone/>
            </a:pPr>
            <a:r>
              <a:t/>
            </a:r>
            <a:endParaRPr b="1" sz="1800">
              <a:solidFill>
                <a:srgbClr val="990033"/>
              </a:solidFill>
              <a:latin typeface="Times New Roman"/>
              <a:ea typeface="Times New Roman"/>
              <a:cs typeface="Times New Roman"/>
              <a:sym typeface="Times New Roman"/>
            </a:endParaRPr>
          </a:p>
          <a:p>
            <a:pPr indent="0" lvl="1" marL="0" rtl="0" algn="l">
              <a:spcBef>
                <a:spcPts val="0"/>
              </a:spcBef>
              <a:spcAft>
                <a:spcPts val="0"/>
              </a:spcAft>
              <a:buNone/>
            </a:pPr>
            <a:r>
              <a:t/>
            </a:r>
            <a:endParaRPr b="1" sz="1800">
              <a:solidFill>
                <a:srgbClr val="990033"/>
              </a:solidFill>
              <a:latin typeface="Times New Roman"/>
              <a:ea typeface="Times New Roman"/>
              <a:cs typeface="Times New Roman"/>
              <a:sym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pic>
        <p:nvPicPr>
          <p:cNvPr id="142" name="Google Shape;142;p18"/>
          <p:cNvPicPr preferRelativeResize="0"/>
          <p:nvPr/>
        </p:nvPicPr>
        <p:blipFill rotWithShape="1">
          <a:blip r:embed="rId3">
            <a:alphaModFix/>
          </a:blip>
          <a:srcRect b="0" l="0" r="0" t="0"/>
          <a:stretch/>
        </p:blipFill>
        <p:spPr>
          <a:xfrm>
            <a:off x="8534400" y="5562600"/>
            <a:ext cx="518117" cy="579072"/>
          </a:xfrm>
          <a:prstGeom prst="rect">
            <a:avLst/>
          </a:prstGeom>
          <a:noFill/>
          <a:ln>
            <a:noFill/>
          </a:ln>
        </p:spPr>
      </p:pic>
      <p:sp>
        <p:nvSpPr>
          <p:cNvPr id="143" name="Google Shape;143;p18"/>
          <p:cNvSpPr/>
          <p:nvPr/>
        </p:nvSpPr>
        <p:spPr>
          <a:xfrm>
            <a:off x="121800" y="970200"/>
            <a:ext cx="7993500" cy="57423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rgbClr val="000000"/>
              </a:buClr>
              <a:buFont typeface="Arial"/>
              <a:buNone/>
            </a:pPr>
            <a:r>
              <a:rPr b="1" lang="en-US" sz="1800" u="sng">
                <a:solidFill>
                  <a:srgbClr val="990033"/>
                </a:solidFill>
                <a:latin typeface="Times New Roman"/>
                <a:ea typeface="Times New Roman"/>
                <a:cs typeface="Times New Roman"/>
                <a:sym typeface="Times New Roman"/>
              </a:rPr>
              <a:t>School Goal 2: Student and Family Engagement</a:t>
            </a:r>
            <a:endParaRPr b="1" sz="1800" u="sng">
              <a:solidFill>
                <a:srgbClr val="990033"/>
              </a:solidFill>
              <a:latin typeface="Times New Roman"/>
              <a:ea typeface="Times New Roman"/>
              <a:cs typeface="Times New Roman"/>
              <a:sym typeface="Times New Roman"/>
            </a:endParaRPr>
          </a:p>
          <a:p>
            <a:pPr indent="0" lvl="0" marL="0" rtl="0" algn="l">
              <a:spcBef>
                <a:spcPts val="0"/>
              </a:spcBef>
              <a:spcAft>
                <a:spcPts val="0"/>
              </a:spcAft>
              <a:buClr>
                <a:srgbClr val="000000"/>
              </a:buClr>
              <a:buFont typeface="Arial"/>
              <a:buNone/>
            </a:pPr>
            <a:r>
              <a:rPr b="1" lang="en-US" sz="1600">
                <a:solidFill>
                  <a:srgbClr val="990033"/>
                </a:solidFill>
                <a:latin typeface="Times New Roman"/>
                <a:ea typeface="Times New Roman"/>
                <a:cs typeface="Times New Roman"/>
                <a:sym typeface="Times New Roman"/>
              </a:rPr>
              <a:t>El Portal will maintain a high level of engagement measured by daily attendance rate, chronically absent rate, and attendance and participation in Quest (Grades 3 - 6). The percentage of  students participating in QUEST intervention/enrichment activities will increase over each trimester, with highest percentage in the Spring. QUEST's goal is to create an environment where students are excited to come to school by providing opportunities for them to explore their own passions, encourages creativity, and provides a choice in what they learn all while partnering with families and the communities. </a:t>
            </a:r>
            <a:endParaRPr b="1" sz="1600">
              <a:solidFill>
                <a:srgbClr val="990033"/>
              </a:solidFill>
              <a:latin typeface="Times New Roman"/>
              <a:ea typeface="Times New Roman"/>
              <a:cs typeface="Times New Roman"/>
              <a:sym typeface="Times New Roman"/>
            </a:endParaRPr>
          </a:p>
          <a:p>
            <a:pPr indent="0" lvl="0" marL="0" rtl="0" algn="l">
              <a:spcBef>
                <a:spcPts val="0"/>
              </a:spcBef>
              <a:spcAft>
                <a:spcPts val="0"/>
              </a:spcAft>
              <a:buClr>
                <a:srgbClr val="000000"/>
              </a:buClr>
              <a:buFont typeface="Arial"/>
              <a:buNone/>
            </a:pPr>
            <a:r>
              <a:t/>
            </a:r>
            <a:endParaRPr b="1" sz="1800">
              <a:solidFill>
                <a:srgbClr val="990033"/>
              </a:solidFill>
              <a:latin typeface="Times New Roman"/>
              <a:ea typeface="Times New Roman"/>
              <a:cs typeface="Times New Roman"/>
              <a:sym typeface="Times New Roman"/>
            </a:endParaRPr>
          </a:p>
          <a:p>
            <a:pPr indent="-317500" lvl="0" marL="914400" rtl="0" algn="l">
              <a:spcBef>
                <a:spcPts val="0"/>
              </a:spcBef>
              <a:spcAft>
                <a:spcPts val="0"/>
              </a:spcAft>
              <a:buClr>
                <a:srgbClr val="0000FF"/>
              </a:buClr>
              <a:buSzPts val="1400"/>
              <a:buFont typeface="Times New Roman"/>
              <a:buChar char="●"/>
            </a:pPr>
            <a:r>
              <a:rPr b="1" lang="en-US" u="sng">
                <a:solidFill>
                  <a:srgbClr val="0000FF"/>
                </a:solidFill>
                <a:latin typeface="Times New Roman"/>
                <a:ea typeface="Times New Roman"/>
                <a:cs typeface="Times New Roman"/>
                <a:sym typeface="Times New Roman"/>
              </a:rPr>
              <a:t>Annual Measurable Outcomes:</a:t>
            </a:r>
            <a:endParaRPr b="1" u="sng">
              <a:solidFill>
                <a:srgbClr val="0000FF"/>
              </a:solidFill>
              <a:latin typeface="Times New Roman"/>
              <a:ea typeface="Times New Roman"/>
              <a:cs typeface="Times New Roman"/>
              <a:sym typeface="Times New Roman"/>
            </a:endParaRPr>
          </a:p>
          <a:p>
            <a:pPr indent="-317500" lvl="1" marL="1371600" rtl="0" algn="l">
              <a:spcBef>
                <a:spcPts val="0"/>
              </a:spcBef>
              <a:spcAft>
                <a:spcPts val="0"/>
              </a:spcAft>
              <a:buClr>
                <a:srgbClr val="0000FF"/>
              </a:buClr>
              <a:buSzPts val="1400"/>
              <a:buFont typeface="Times New Roman"/>
              <a:buChar char="○"/>
            </a:pPr>
            <a:r>
              <a:rPr b="1" i="1" lang="en-US">
                <a:solidFill>
                  <a:srgbClr val="0000FF"/>
                </a:solidFill>
                <a:latin typeface="Times New Roman"/>
                <a:ea typeface="Times New Roman"/>
                <a:cs typeface="Times New Roman"/>
                <a:sym typeface="Times New Roman"/>
              </a:rPr>
              <a:t>California School Dashboard Rating in ELA- Green or Blue</a:t>
            </a:r>
            <a:endParaRPr b="1" i="1">
              <a:solidFill>
                <a:srgbClr val="0000FF"/>
              </a:solidFill>
              <a:latin typeface="Times New Roman"/>
              <a:ea typeface="Times New Roman"/>
              <a:cs typeface="Times New Roman"/>
              <a:sym typeface="Times New Roman"/>
            </a:endParaRPr>
          </a:p>
          <a:p>
            <a:pPr indent="-317500" lvl="2" marL="1828800" rtl="0" algn="l">
              <a:spcBef>
                <a:spcPts val="0"/>
              </a:spcBef>
              <a:spcAft>
                <a:spcPts val="0"/>
              </a:spcAft>
              <a:buClr>
                <a:srgbClr val="0000FF"/>
              </a:buClr>
              <a:buSzPts val="1400"/>
              <a:buFont typeface="Times New Roman"/>
              <a:buChar char="■"/>
            </a:pPr>
            <a:r>
              <a:rPr b="1" i="1" lang="en-US">
                <a:solidFill>
                  <a:srgbClr val="0000FF"/>
                </a:solidFill>
                <a:latin typeface="Times New Roman"/>
                <a:ea typeface="Times New Roman"/>
                <a:cs typeface="Times New Roman"/>
                <a:sym typeface="Times New Roman"/>
              </a:rPr>
              <a:t>Baseline - Orange</a:t>
            </a:r>
            <a:endParaRPr b="1" i="1">
              <a:solidFill>
                <a:srgbClr val="0000FF"/>
              </a:solidFill>
              <a:latin typeface="Times New Roman"/>
              <a:ea typeface="Times New Roman"/>
              <a:cs typeface="Times New Roman"/>
              <a:sym typeface="Times New Roman"/>
            </a:endParaRPr>
          </a:p>
          <a:p>
            <a:pPr indent="-317500" lvl="1" marL="1371600" rtl="0" algn="l">
              <a:spcBef>
                <a:spcPts val="0"/>
              </a:spcBef>
              <a:spcAft>
                <a:spcPts val="0"/>
              </a:spcAft>
              <a:buClr>
                <a:srgbClr val="0000FF"/>
              </a:buClr>
              <a:buSzPts val="1400"/>
              <a:buFont typeface="Times New Roman"/>
              <a:buChar char="○"/>
            </a:pPr>
            <a:r>
              <a:rPr b="1" i="1" lang="en-US">
                <a:solidFill>
                  <a:srgbClr val="0000FF"/>
                </a:solidFill>
                <a:latin typeface="Times New Roman"/>
                <a:ea typeface="Times New Roman"/>
                <a:cs typeface="Times New Roman"/>
                <a:sym typeface="Times New Roman"/>
              </a:rPr>
              <a:t>Chronic Absentee Rate</a:t>
            </a:r>
            <a:endParaRPr b="1" i="1">
              <a:solidFill>
                <a:srgbClr val="0000FF"/>
              </a:solidFill>
              <a:latin typeface="Times New Roman"/>
              <a:ea typeface="Times New Roman"/>
              <a:cs typeface="Times New Roman"/>
              <a:sym typeface="Times New Roman"/>
            </a:endParaRPr>
          </a:p>
          <a:p>
            <a:pPr indent="-317500" lvl="1" marL="1371600" rtl="0" algn="l">
              <a:spcBef>
                <a:spcPts val="0"/>
              </a:spcBef>
              <a:spcAft>
                <a:spcPts val="0"/>
              </a:spcAft>
              <a:buClr>
                <a:srgbClr val="0000FF"/>
              </a:buClr>
              <a:buSzPts val="1400"/>
              <a:buFont typeface="Times New Roman"/>
              <a:buChar char="○"/>
            </a:pPr>
            <a:r>
              <a:rPr b="1" i="1" lang="en-US">
                <a:solidFill>
                  <a:srgbClr val="0000FF"/>
                </a:solidFill>
                <a:latin typeface="Times New Roman"/>
                <a:ea typeface="Times New Roman"/>
                <a:cs typeface="Times New Roman"/>
                <a:sym typeface="Times New Roman"/>
              </a:rPr>
              <a:t>Percentage of students participating in Quest</a:t>
            </a:r>
            <a:endParaRPr b="1" i="1">
              <a:solidFill>
                <a:srgbClr val="0000FF"/>
              </a:solidFill>
              <a:latin typeface="Times New Roman"/>
              <a:ea typeface="Times New Roman"/>
              <a:cs typeface="Times New Roman"/>
              <a:sym typeface="Times New Roman"/>
            </a:endParaRPr>
          </a:p>
          <a:p>
            <a:pPr indent="-317500" lvl="2" marL="1828800" rtl="0" algn="l">
              <a:spcBef>
                <a:spcPts val="0"/>
              </a:spcBef>
              <a:spcAft>
                <a:spcPts val="0"/>
              </a:spcAft>
              <a:buClr>
                <a:srgbClr val="0000FF"/>
              </a:buClr>
              <a:buSzPts val="1400"/>
              <a:buFont typeface="Times New Roman"/>
              <a:buChar char="■"/>
            </a:pPr>
            <a:r>
              <a:rPr b="1" i="1" lang="en-US">
                <a:solidFill>
                  <a:srgbClr val="0000FF"/>
                </a:solidFill>
                <a:latin typeface="Times New Roman"/>
                <a:ea typeface="Times New Roman"/>
                <a:cs typeface="Times New Roman"/>
                <a:sym typeface="Times New Roman"/>
              </a:rPr>
              <a:t>Baseline 74%</a:t>
            </a:r>
            <a:endParaRPr b="1" i="1">
              <a:solidFill>
                <a:srgbClr val="0000FF"/>
              </a:solidFill>
              <a:latin typeface="Times New Roman"/>
              <a:ea typeface="Times New Roman"/>
              <a:cs typeface="Times New Roman"/>
              <a:sym typeface="Times New Roman"/>
            </a:endParaRPr>
          </a:p>
          <a:p>
            <a:pPr indent="-317500" lvl="1" marL="1371600" rtl="0" algn="l">
              <a:spcBef>
                <a:spcPts val="0"/>
              </a:spcBef>
              <a:spcAft>
                <a:spcPts val="0"/>
              </a:spcAft>
              <a:buClr>
                <a:srgbClr val="0000FF"/>
              </a:buClr>
              <a:buSzPts val="1400"/>
              <a:buFont typeface="Times New Roman"/>
              <a:buChar char="○"/>
            </a:pPr>
            <a:r>
              <a:rPr b="1" i="1" lang="en-US">
                <a:solidFill>
                  <a:srgbClr val="0000FF"/>
                </a:solidFill>
                <a:latin typeface="Times New Roman"/>
                <a:ea typeface="Times New Roman"/>
                <a:cs typeface="Times New Roman"/>
                <a:sym typeface="Times New Roman"/>
              </a:rPr>
              <a:t>Parent Survey</a:t>
            </a:r>
            <a:endParaRPr b="1">
              <a:solidFill>
                <a:srgbClr val="990033"/>
              </a:solidFill>
              <a:latin typeface="Times New Roman"/>
              <a:ea typeface="Times New Roman"/>
              <a:cs typeface="Times New Roman"/>
              <a:sym typeface="Times New Roman"/>
            </a:endParaRPr>
          </a:p>
          <a:p>
            <a:pPr indent="0" lvl="0" marL="0" rtl="0" algn="l">
              <a:spcBef>
                <a:spcPts val="0"/>
              </a:spcBef>
              <a:spcAft>
                <a:spcPts val="0"/>
              </a:spcAft>
              <a:buClr>
                <a:srgbClr val="000000"/>
              </a:buClr>
              <a:buFont typeface="Arial"/>
              <a:buNone/>
            </a:pPr>
            <a:r>
              <a:t/>
            </a:r>
            <a:endParaRPr b="1">
              <a:solidFill>
                <a:srgbClr val="990033"/>
              </a:solidFill>
              <a:latin typeface="Times New Roman"/>
              <a:ea typeface="Times New Roman"/>
              <a:cs typeface="Times New Roman"/>
              <a:sym typeface="Times New Roman"/>
            </a:endParaRPr>
          </a:p>
          <a:p>
            <a:pPr indent="0" lvl="0" marL="0" rtl="0" algn="l">
              <a:spcBef>
                <a:spcPts val="0"/>
              </a:spcBef>
              <a:spcAft>
                <a:spcPts val="0"/>
              </a:spcAft>
              <a:buNone/>
            </a:pPr>
            <a:r>
              <a:rPr b="1" lang="en-US" sz="1600" u="sng">
                <a:solidFill>
                  <a:srgbClr val="FF0000"/>
                </a:solidFill>
                <a:latin typeface="Times New Roman"/>
                <a:ea typeface="Times New Roman"/>
                <a:cs typeface="Times New Roman"/>
                <a:sym typeface="Times New Roman"/>
              </a:rPr>
              <a:t>District Strategic Goal: </a:t>
            </a:r>
            <a:endParaRPr b="1" sz="1600" u="sng">
              <a:solidFill>
                <a:srgbClr val="FF0000"/>
              </a:solidFill>
              <a:latin typeface="Times New Roman"/>
              <a:ea typeface="Times New Roman"/>
              <a:cs typeface="Times New Roman"/>
              <a:sym typeface="Times New Roman"/>
            </a:endParaRPr>
          </a:p>
          <a:p>
            <a:pPr indent="0" lvl="0" marL="0" rtl="0" algn="l">
              <a:spcBef>
                <a:spcPts val="0"/>
              </a:spcBef>
              <a:spcAft>
                <a:spcPts val="0"/>
              </a:spcAft>
              <a:buNone/>
            </a:pPr>
            <a:r>
              <a:rPr b="1" i="1" lang="en-US" sz="1500">
                <a:solidFill>
                  <a:srgbClr val="FF0000"/>
                </a:solidFill>
                <a:latin typeface="Times New Roman"/>
                <a:ea typeface="Times New Roman"/>
                <a:cs typeface="Times New Roman"/>
                <a:sym typeface="Times New Roman"/>
              </a:rPr>
              <a:t>SCHOOL/ FAMILY/ COMMUNITY PARTNERSHIPS &amp; COMMUNICATION Vision: High quality student learning is supported by partnerships. We believe these partnerships are enhanced through effective communication and collaboration. We establish a culture which encourages positive relationships among our students, staff, and families as well as educational, business, and community partners. We believe these partnerships and communication must be nurtured to optimize opportunities for learning and personal growth for students.</a:t>
            </a:r>
            <a:endParaRPr b="1" i="1" sz="1500">
              <a:solidFill>
                <a:srgbClr val="FF0000"/>
              </a:solidFill>
              <a:latin typeface="Times New Roman"/>
              <a:ea typeface="Times New Roman"/>
              <a:cs typeface="Times New Roman"/>
              <a:sym typeface="Times New Roman"/>
            </a:endParaRPr>
          </a:p>
          <a:p>
            <a:pPr indent="0" lvl="0" marL="0" rtl="0" algn="l">
              <a:lnSpc>
                <a:spcPct val="115000"/>
              </a:lnSpc>
              <a:spcBef>
                <a:spcPts val="0"/>
              </a:spcBef>
              <a:spcAft>
                <a:spcPts val="0"/>
              </a:spcAft>
              <a:buClr>
                <a:srgbClr val="000000"/>
              </a:buClr>
              <a:buSzPts val="1100"/>
              <a:buFont typeface="Arial"/>
              <a:buNone/>
            </a:pPr>
            <a:r>
              <a:t/>
            </a:r>
            <a:endParaRPr b="1" sz="1800">
              <a:solidFill>
                <a:srgbClr val="990033"/>
              </a:solidFill>
              <a:latin typeface="Times New Roman"/>
              <a:ea typeface="Times New Roman"/>
              <a:cs typeface="Times New Roman"/>
              <a:sym typeface="Times New Roman"/>
            </a:endParaRPr>
          </a:p>
        </p:txBody>
      </p:sp>
      <p:sp>
        <p:nvSpPr>
          <p:cNvPr id="144" name="Google Shape;144;p18"/>
          <p:cNvSpPr txBox="1"/>
          <p:nvPr/>
        </p:nvSpPr>
        <p:spPr>
          <a:xfrm>
            <a:off x="914400" y="228600"/>
            <a:ext cx="6858000" cy="52322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2800">
                <a:solidFill>
                  <a:srgbClr val="990033"/>
                </a:solidFill>
                <a:latin typeface="Times New Roman"/>
                <a:ea typeface="Times New Roman"/>
                <a:cs typeface="Times New Roman"/>
                <a:sym typeface="Times New Roman"/>
              </a:rPr>
              <a:t>El Portal Elementary School</a:t>
            </a:r>
            <a:endParaRPr sz="2800">
              <a:solidFill>
                <a:schemeClr val="dk1"/>
              </a:solidFill>
              <a:latin typeface="Times New Roman"/>
              <a:ea typeface="Times New Roman"/>
              <a:cs typeface="Times New Roman"/>
              <a:sym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pic>
        <p:nvPicPr>
          <p:cNvPr id="151" name="Google Shape;151;p19"/>
          <p:cNvPicPr preferRelativeResize="0"/>
          <p:nvPr/>
        </p:nvPicPr>
        <p:blipFill rotWithShape="1">
          <a:blip r:embed="rId3">
            <a:alphaModFix/>
          </a:blip>
          <a:srcRect b="0" l="0" r="0" t="0"/>
          <a:stretch/>
        </p:blipFill>
        <p:spPr>
          <a:xfrm>
            <a:off x="8534400" y="5562600"/>
            <a:ext cx="518117" cy="579072"/>
          </a:xfrm>
          <a:prstGeom prst="rect">
            <a:avLst/>
          </a:prstGeom>
          <a:noFill/>
          <a:ln>
            <a:noFill/>
          </a:ln>
        </p:spPr>
      </p:pic>
      <p:sp>
        <p:nvSpPr>
          <p:cNvPr id="152" name="Google Shape;152;p19"/>
          <p:cNvSpPr/>
          <p:nvPr/>
        </p:nvSpPr>
        <p:spPr>
          <a:xfrm>
            <a:off x="152400" y="990600"/>
            <a:ext cx="8100300" cy="57519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sz="1800" u="sng">
                <a:solidFill>
                  <a:srgbClr val="990033"/>
                </a:solidFill>
                <a:latin typeface="Times New Roman"/>
                <a:ea typeface="Times New Roman"/>
                <a:cs typeface="Times New Roman"/>
                <a:sym typeface="Times New Roman"/>
              </a:rPr>
              <a:t>School Goal 3: School Climate and Culture </a:t>
            </a:r>
            <a:endParaRPr b="1" sz="1800" u="sng">
              <a:solidFill>
                <a:srgbClr val="990033"/>
              </a:solidFill>
              <a:latin typeface="Times New Roman"/>
              <a:ea typeface="Times New Roman"/>
              <a:cs typeface="Times New Roman"/>
              <a:sym typeface="Times New Roman"/>
            </a:endParaRPr>
          </a:p>
          <a:p>
            <a:pPr indent="0" lvl="1" marL="0" rtl="0" algn="l">
              <a:spcBef>
                <a:spcPts val="0"/>
              </a:spcBef>
              <a:spcAft>
                <a:spcPts val="0"/>
              </a:spcAft>
              <a:buNone/>
            </a:pPr>
            <a:r>
              <a:rPr b="1" lang="en-US">
                <a:solidFill>
                  <a:srgbClr val="990033"/>
                </a:solidFill>
                <a:latin typeface="Times New Roman"/>
                <a:ea typeface="Times New Roman"/>
                <a:cs typeface="Times New Roman"/>
                <a:sym typeface="Times New Roman"/>
              </a:rPr>
              <a:t>El Portal will maintain a positive and safe campus climate and culture, as measured by the annual California School Dashboard Indicator, parent survey data, No Excuses University systems data, and annual suspension date.  </a:t>
            </a:r>
            <a:endParaRPr b="1">
              <a:solidFill>
                <a:srgbClr val="990033"/>
              </a:solidFill>
              <a:latin typeface="Times New Roman"/>
              <a:ea typeface="Times New Roman"/>
              <a:cs typeface="Times New Roman"/>
              <a:sym typeface="Times New Roman"/>
            </a:endParaRPr>
          </a:p>
          <a:p>
            <a:pPr indent="457200" lvl="1" marL="0" rtl="0" algn="l">
              <a:spcBef>
                <a:spcPts val="0"/>
              </a:spcBef>
              <a:spcAft>
                <a:spcPts val="0"/>
              </a:spcAft>
              <a:buNone/>
            </a:pPr>
            <a:r>
              <a:t/>
            </a:r>
            <a:endParaRPr b="1">
              <a:solidFill>
                <a:srgbClr val="990033"/>
              </a:solidFill>
              <a:latin typeface="Times New Roman"/>
              <a:ea typeface="Times New Roman"/>
              <a:cs typeface="Times New Roman"/>
              <a:sym typeface="Times New Roman"/>
            </a:endParaRPr>
          </a:p>
          <a:p>
            <a:pPr indent="-317500" lvl="0" marL="914400" rtl="0" algn="l">
              <a:spcBef>
                <a:spcPts val="0"/>
              </a:spcBef>
              <a:spcAft>
                <a:spcPts val="0"/>
              </a:spcAft>
              <a:buClr>
                <a:srgbClr val="0000FF"/>
              </a:buClr>
              <a:buSzPts val="1400"/>
              <a:buFont typeface="Times New Roman"/>
              <a:buChar char="●"/>
            </a:pPr>
            <a:r>
              <a:rPr b="1" lang="en-US" u="sng">
                <a:solidFill>
                  <a:srgbClr val="0000FF"/>
                </a:solidFill>
                <a:latin typeface="Times New Roman"/>
                <a:ea typeface="Times New Roman"/>
                <a:cs typeface="Times New Roman"/>
                <a:sym typeface="Times New Roman"/>
              </a:rPr>
              <a:t>Annual Measurable Outcomes:</a:t>
            </a:r>
            <a:endParaRPr b="1" u="sng">
              <a:solidFill>
                <a:srgbClr val="0000FF"/>
              </a:solidFill>
              <a:latin typeface="Times New Roman"/>
              <a:ea typeface="Times New Roman"/>
              <a:cs typeface="Times New Roman"/>
              <a:sym typeface="Times New Roman"/>
            </a:endParaRPr>
          </a:p>
          <a:p>
            <a:pPr indent="-317500" lvl="1" marL="1371600" rtl="0" algn="l">
              <a:spcBef>
                <a:spcPts val="0"/>
              </a:spcBef>
              <a:spcAft>
                <a:spcPts val="0"/>
              </a:spcAft>
              <a:buClr>
                <a:srgbClr val="0000FF"/>
              </a:buClr>
              <a:buSzPts val="1400"/>
              <a:buFont typeface="Times New Roman"/>
              <a:buChar char="○"/>
            </a:pPr>
            <a:r>
              <a:rPr b="1" i="1" lang="en-US">
                <a:solidFill>
                  <a:srgbClr val="0000FF"/>
                </a:solidFill>
                <a:latin typeface="Times New Roman"/>
                <a:ea typeface="Times New Roman"/>
                <a:cs typeface="Times New Roman"/>
                <a:sym typeface="Times New Roman"/>
              </a:rPr>
              <a:t>California School Dashboard Rating in ELA- Green or Blue</a:t>
            </a:r>
            <a:endParaRPr b="1" i="1">
              <a:solidFill>
                <a:srgbClr val="0000FF"/>
              </a:solidFill>
              <a:latin typeface="Times New Roman"/>
              <a:ea typeface="Times New Roman"/>
              <a:cs typeface="Times New Roman"/>
              <a:sym typeface="Times New Roman"/>
            </a:endParaRPr>
          </a:p>
          <a:p>
            <a:pPr indent="-317500" lvl="2" marL="1828800" rtl="0" algn="l">
              <a:spcBef>
                <a:spcPts val="0"/>
              </a:spcBef>
              <a:spcAft>
                <a:spcPts val="0"/>
              </a:spcAft>
              <a:buClr>
                <a:srgbClr val="0000FF"/>
              </a:buClr>
              <a:buSzPts val="1400"/>
              <a:buFont typeface="Times New Roman"/>
              <a:buChar char="■"/>
            </a:pPr>
            <a:r>
              <a:rPr b="1" i="1" lang="en-US">
                <a:solidFill>
                  <a:srgbClr val="0000FF"/>
                </a:solidFill>
                <a:latin typeface="Times New Roman"/>
                <a:ea typeface="Times New Roman"/>
                <a:cs typeface="Times New Roman"/>
                <a:sym typeface="Times New Roman"/>
              </a:rPr>
              <a:t>Baseline - Yellow</a:t>
            </a:r>
            <a:endParaRPr b="1" i="1">
              <a:solidFill>
                <a:srgbClr val="0000FF"/>
              </a:solidFill>
              <a:latin typeface="Times New Roman"/>
              <a:ea typeface="Times New Roman"/>
              <a:cs typeface="Times New Roman"/>
              <a:sym typeface="Times New Roman"/>
            </a:endParaRPr>
          </a:p>
          <a:p>
            <a:pPr indent="-317500" lvl="1" marL="1371600" rtl="0" algn="l">
              <a:spcBef>
                <a:spcPts val="0"/>
              </a:spcBef>
              <a:spcAft>
                <a:spcPts val="0"/>
              </a:spcAft>
              <a:buClr>
                <a:srgbClr val="0000FF"/>
              </a:buClr>
              <a:buSzPts val="1400"/>
              <a:buFont typeface="Times New Roman"/>
              <a:buChar char="○"/>
            </a:pPr>
            <a:r>
              <a:rPr b="1" i="1" lang="en-US">
                <a:solidFill>
                  <a:srgbClr val="0000FF"/>
                </a:solidFill>
                <a:latin typeface="Times New Roman"/>
                <a:ea typeface="Times New Roman"/>
                <a:cs typeface="Times New Roman"/>
                <a:sym typeface="Times New Roman"/>
              </a:rPr>
              <a:t>No Excuses Data Collection Goal Sheets</a:t>
            </a:r>
            <a:endParaRPr b="1" i="1">
              <a:solidFill>
                <a:srgbClr val="0000FF"/>
              </a:solidFill>
              <a:latin typeface="Times New Roman"/>
              <a:ea typeface="Times New Roman"/>
              <a:cs typeface="Times New Roman"/>
              <a:sym typeface="Times New Roman"/>
            </a:endParaRPr>
          </a:p>
          <a:p>
            <a:pPr indent="-317500" lvl="1" marL="1371600" rtl="0" algn="l">
              <a:spcBef>
                <a:spcPts val="0"/>
              </a:spcBef>
              <a:spcAft>
                <a:spcPts val="0"/>
              </a:spcAft>
              <a:buClr>
                <a:srgbClr val="0000FF"/>
              </a:buClr>
              <a:buSzPts val="1400"/>
              <a:buFont typeface="Times New Roman"/>
              <a:buChar char="○"/>
            </a:pPr>
            <a:r>
              <a:rPr b="1" i="1" lang="en-US">
                <a:solidFill>
                  <a:srgbClr val="0000FF"/>
                </a:solidFill>
                <a:latin typeface="Times New Roman"/>
                <a:ea typeface="Times New Roman"/>
                <a:cs typeface="Times New Roman"/>
                <a:sym typeface="Times New Roman"/>
              </a:rPr>
              <a:t>Parent Survey regarding student happiness at school</a:t>
            </a:r>
            <a:endParaRPr b="1" i="1">
              <a:solidFill>
                <a:srgbClr val="0000FF"/>
              </a:solidFill>
              <a:latin typeface="Times New Roman"/>
              <a:ea typeface="Times New Roman"/>
              <a:cs typeface="Times New Roman"/>
              <a:sym typeface="Times New Roman"/>
            </a:endParaRPr>
          </a:p>
          <a:p>
            <a:pPr indent="-317500" lvl="2" marL="1828800" rtl="0" algn="l">
              <a:spcBef>
                <a:spcPts val="0"/>
              </a:spcBef>
              <a:spcAft>
                <a:spcPts val="0"/>
              </a:spcAft>
              <a:buClr>
                <a:srgbClr val="0000FF"/>
              </a:buClr>
              <a:buSzPts val="1400"/>
              <a:buFont typeface="Times New Roman"/>
              <a:buChar char="■"/>
            </a:pPr>
            <a:r>
              <a:rPr b="1" i="1" lang="en-US">
                <a:solidFill>
                  <a:srgbClr val="0000FF"/>
                </a:solidFill>
                <a:latin typeface="Times New Roman"/>
                <a:ea typeface="Times New Roman"/>
                <a:cs typeface="Times New Roman"/>
                <a:sym typeface="Times New Roman"/>
              </a:rPr>
              <a:t>Baseline - 94% Agree/Strongly Agree</a:t>
            </a:r>
            <a:endParaRPr b="1" i="1">
              <a:solidFill>
                <a:srgbClr val="0000FF"/>
              </a:solidFill>
              <a:latin typeface="Times New Roman"/>
              <a:ea typeface="Times New Roman"/>
              <a:cs typeface="Times New Roman"/>
              <a:sym typeface="Times New Roman"/>
            </a:endParaRPr>
          </a:p>
          <a:p>
            <a:pPr indent="0" lvl="0" marL="457200" rtl="0" algn="l">
              <a:spcBef>
                <a:spcPts val="0"/>
              </a:spcBef>
              <a:spcAft>
                <a:spcPts val="0"/>
              </a:spcAft>
              <a:buNone/>
            </a:pPr>
            <a:r>
              <a:t/>
            </a:r>
            <a:endParaRPr b="1">
              <a:solidFill>
                <a:srgbClr val="990033"/>
              </a:solidFill>
              <a:latin typeface="Times New Roman"/>
              <a:ea typeface="Times New Roman"/>
              <a:cs typeface="Times New Roman"/>
              <a:sym typeface="Times New Roman"/>
            </a:endParaRPr>
          </a:p>
          <a:p>
            <a:pPr indent="0" lvl="0" marL="0" rtl="0" algn="l">
              <a:spcBef>
                <a:spcPts val="0"/>
              </a:spcBef>
              <a:spcAft>
                <a:spcPts val="0"/>
              </a:spcAft>
              <a:buNone/>
            </a:pPr>
            <a:r>
              <a:t/>
            </a:r>
            <a:endParaRPr b="1">
              <a:solidFill>
                <a:srgbClr val="990033"/>
              </a:solidFill>
              <a:latin typeface="Times New Roman"/>
              <a:ea typeface="Times New Roman"/>
              <a:cs typeface="Times New Roman"/>
              <a:sym typeface="Times New Roman"/>
            </a:endParaRPr>
          </a:p>
          <a:p>
            <a:pPr indent="0" lvl="0" marL="0" rtl="0" algn="l">
              <a:spcBef>
                <a:spcPts val="0"/>
              </a:spcBef>
              <a:spcAft>
                <a:spcPts val="0"/>
              </a:spcAft>
              <a:buNone/>
            </a:pPr>
            <a:r>
              <a:t/>
            </a:r>
            <a:endParaRPr b="1">
              <a:solidFill>
                <a:srgbClr val="990033"/>
              </a:solidFill>
              <a:latin typeface="Times New Roman"/>
              <a:ea typeface="Times New Roman"/>
              <a:cs typeface="Times New Roman"/>
              <a:sym typeface="Times New Roman"/>
            </a:endParaRPr>
          </a:p>
          <a:p>
            <a:pPr indent="0" lvl="0" marL="0" rtl="0" algn="l">
              <a:spcBef>
                <a:spcPts val="0"/>
              </a:spcBef>
              <a:spcAft>
                <a:spcPts val="0"/>
              </a:spcAft>
              <a:buNone/>
            </a:pPr>
            <a:r>
              <a:rPr b="1" lang="en-US" sz="1600" u="sng">
                <a:solidFill>
                  <a:srgbClr val="FF0000"/>
                </a:solidFill>
                <a:latin typeface="Times New Roman"/>
                <a:ea typeface="Times New Roman"/>
                <a:cs typeface="Times New Roman"/>
                <a:sym typeface="Times New Roman"/>
              </a:rPr>
              <a:t>District Strategic Goal: </a:t>
            </a:r>
            <a:endParaRPr b="1" sz="1600" u="sng">
              <a:solidFill>
                <a:srgbClr val="FF0000"/>
              </a:solidFill>
              <a:latin typeface="Times New Roman"/>
              <a:ea typeface="Times New Roman"/>
              <a:cs typeface="Times New Roman"/>
              <a:sym typeface="Times New Roman"/>
            </a:endParaRPr>
          </a:p>
          <a:p>
            <a:pPr indent="0" lvl="0" marL="0" rtl="0" algn="l">
              <a:spcBef>
                <a:spcPts val="0"/>
              </a:spcBef>
              <a:spcAft>
                <a:spcPts val="0"/>
              </a:spcAft>
              <a:buNone/>
            </a:pPr>
            <a:r>
              <a:rPr b="1" i="1" lang="en-US" sz="1500">
                <a:solidFill>
                  <a:srgbClr val="FF0000"/>
                </a:solidFill>
                <a:latin typeface="Times New Roman"/>
                <a:ea typeface="Times New Roman"/>
                <a:cs typeface="Times New Roman"/>
                <a:sym typeface="Times New Roman"/>
              </a:rPr>
              <a:t>SAFE, ORDERLY, POSITIVE, RESPECTFUL LEARNING ENVIRONMENTS Vision: All campuses provide an aesthetic, orderly environment that is organized to ensure learning. We believe in a collaborative spirit of place where all feel safe, welcomed, valued, and respected. We foster a culture that promotes the emotional health, safety, well-being and involvement of students, staff, family and community. </a:t>
            </a:r>
            <a:endParaRPr b="1" i="1" sz="1500">
              <a:solidFill>
                <a:srgbClr val="FF0000"/>
              </a:solidFill>
              <a:latin typeface="Times New Roman"/>
              <a:ea typeface="Times New Roman"/>
              <a:cs typeface="Times New Roman"/>
              <a:sym typeface="Times New Roman"/>
            </a:endParaRPr>
          </a:p>
          <a:p>
            <a:pPr indent="0" lvl="0" marL="0" rtl="0" algn="l">
              <a:spcBef>
                <a:spcPts val="0"/>
              </a:spcBef>
              <a:spcAft>
                <a:spcPts val="0"/>
              </a:spcAft>
              <a:buNone/>
            </a:pPr>
            <a:r>
              <a:t/>
            </a:r>
            <a:endParaRPr b="1" i="1" sz="1500">
              <a:solidFill>
                <a:srgbClr val="FF0000"/>
              </a:solidFill>
              <a:latin typeface="Times New Roman"/>
              <a:ea typeface="Times New Roman"/>
              <a:cs typeface="Times New Roman"/>
              <a:sym typeface="Times New Roman"/>
            </a:endParaRPr>
          </a:p>
          <a:p>
            <a:pPr indent="0" lvl="0" marL="0" rtl="0" algn="l">
              <a:spcBef>
                <a:spcPts val="0"/>
              </a:spcBef>
              <a:spcAft>
                <a:spcPts val="0"/>
              </a:spcAft>
              <a:buNone/>
            </a:pPr>
            <a:r>
              <a:t/>
            </a:r>
            <a:endParaRPr b="1">
              <a:solidFill>
                <a:srgbClr val="990033"/>
              </a:solidFill>
              <a:latin typeface="Times New Roman"/>
              <a:ea typeface="Times New Roman"/>
              <a:cs typeface="Times New Roman"/>
              <a:sym typeface="Times New Roman"/>
            </a:endParaRPr>
          </a:p>
          <a:p>
            <a:pPr indent="0" lvl="0" marL="0" rtl="0" algn="l">
              <a:spcBef>
                <a:spcPts val="0"/>
              </a:spcBef>
              <a:spcAft>
                <a:spcPts val="0"/>
              </a:spcAft>
              <a:buNone/>
            </a:pPr>
            <a:r>
              <a:t/>
            </a:r>
            <a:endParaRPr u="sng">
              <a:solidFill>
                <a:srgbClr val="2F2B20"/>
              </a:solidFill>
            </a:endParaRPr>
          </a:p>
          <a:p>
            <a:pPr indent="0" lvl="0" marL="0" rtl="0" algn="l">
              <a:spcBef>
                <a:spcPts val="0"/>
              </a:spcBef>
              <a:spcAft>
                <a:spcPts val="0"/>
              </a:spcAft>
              <a:buNone/>
            </a:pPr>
            <a:r>
              <a:t/>
            </a:r>
            <a:endParaRPr b="1">
              <a:solidFill>
                <a:srgbClr val="990033"/>
              </a:solidFill>
              <a:latin typeface="Times New Roman"/>
              <a:ea typeface="Times New Roman"/>
              <a:cs typeface="Times New Roman"/>
              <a:sym typeface="Times New Roman"/>
            </a:endParaRPr>
          </a:p>
          <a:p>
            <a:pPr indent="0" lvl="1" marL="0" marR="0" rtl="0" algn="l">
              <a:spcBef>
                <a:spcPts val="0"/>
              </a:spcBef>
              <a:spcAft>
                <a:spcPts val="0"/>
              </a:spcAft>
              <a:buNone/>
            </a:pPr>
            <a:r>
              <a:t/>
            </a:r>
            <a:endParaRPr b="1" sz="1800">
              <a:solidFill>
                <a:srgbClr val="990033"/>
              </a:solidFill>
              <a:latin typeface="Times New Roman"/>
              <a:ea typeface="Times New Roman"/>
              <a:cs typeface="Times New Roman"/>
              <a:sym typeface="Times New Roman"/>
            </a:endParaRPr>
          </a:p>
          <a:p>
            <a:pPr indent="0" lvl="1" marL="0" marR="0" rtl="0" algn="l">
              <a:spcBef>
                <a:spcPts val="0"/>
              </a:spcBef>
              <a:spcAft>
                <a:spcPts val="0"/>
              </a:spcAft>
              <a:buNone/>
            </a:pPr>
            <a:r>
              <a:t/>
            </a:r>
            <a:endParaRPr b="1" sz="1800">
              <a:solidFill>
                <a:srgbClr val="990033"/>
              </a:solidFill>
              <a:latin typeface="Times New Roman"/>
              <a:ea typeface="Times New Roman"/>
              <a:cs typeface="Times New Roman"/>
              <a:sym typeface="Times New Roman"/>
            </a:endParaRPr>
          </a:p>
          <a:p>
            <a:pPr indent="0" lvl="1" marL="0" marR="0" rtl="0" algn="l">
              <a:spcBef>
                <a:spcPts val="0"/>
              </a:spcBef>
              <a:spcAft>
                <a:spcPts val="0"/>
              </a:spcAft>
              <a:buNone/>
            </a:pPr>
            <a:r>
              <a:t/>
            </a:r>
            <a:endParaRPr b="1" sz="1800">
              <a:solidFill>
                <a:srgbClr val="990033"/>
              </a:solidFill>
              <a:latin typeface="Times New Roman"/>
              <a:ea typeface="Times New Roman"/>
              <a:cs typeface="Times New Roman"/>
              <a:sym typeface="Times New Roman"/>
            </a:endParaRPr>
          </a:p>
          <a:p>
            <a:pPr indent="0" lvl="1" marL="0" marR="0" rtl="0" algn="l">
              <a:spcBef>
                <a:spcPts val="0"/>
              </a:spcBef>
              <a:spcAft>
                <a:spcPts val="0"/>
              </a:spcAft>
              <a:buNone/>
            </a:pPr>
            <a:r>
              <a:t/>
            </a:r>
            <a:endParaRPr b="1" sz="1200">
              <a:solidFill>
                <a:srgbClr val="990033"/>
              </a:solidFill>
              <a:latin typeface="Times New Roman"/>
              <a:ea typeface="Times New Roman"/>
              <a:cs typeface="Times New Roman"/>
              <a:sym typeface="Times New Roman"/>
            </a:endParaRPr>
          </a:p>
        </p:txBody>
      </p:sp>
      <p:sp>
        <p:nvSpPr>
          <p:cNvPr id="153" name="Google Shape;153;p19"/>
          <p:cNvSpPr txBox="1"/>
          <p:nvPr/>
        </p:nvSpPr>
        <p:spPr>
          <a:xfrm>
            <a:off x="914400" y="228600"/>
            <a:ext cx="6858000" cy="5232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2800">
                <a:solidFill>
                  <a:srgbClr val="990033"/>
                </a:solidFill>
                <a:latin typeface="Times New Roman"/>
                <a:ea typeface="Times New Roman"/>
                <a:cs typeface="Times New Roman"/>
                <a:sym typeface="Times New Roman"/>
              </a:rPr>
              <a:t>El Portal Elementary School</a:t>
            </a:r>
            <a:endParaRPr sz="2800">
              <a:solidFill>
                <a:schemeClr val="dk1"/>
              </a:solidFill>
              <a:latin typeface="Times New Roman"/>
              <a:ea typeface="Times New Roman"/>
              <a:cs typeface="Times New Roman"/>
              <a:sym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pic>
        <p:nvPicPr>
          <p:cNvPr id="160" name="Google Shape;160;p20"/>
          <p:cNvPicPr preferRelativeResize="0"/>
          <p:nvPr/>
        </p:nvPicPr>
        <p:blipFill rotWithShape="1">
          <a:blip r:embed="rId3">
            <a:alphaModFix/>
          </a:blip>
          <a:srcRect b="0" l="0" r="0" t="0"/>
          <a:stretch/>
        </p:blipFill>
        <p:spPr>
          <a:xfrm>
            <a:off x="8534400" y="5562600"/>
            <a:ext cx="518117" cy="579072"/>
          </a:xfrm>
          <a:prstGeom prst="rect">
            <a:avLst/>
          </a:prstGeom>
          <a:noFill/>
          <a:ln>
            <a:noFill/>
          </a:ln>
        </p:spPr>
      </p:pic>
      <p:sp>
        <p:nvSpPr>
          <p:cNvPr id="161" name="Google Shape;161;p20"/>
          <p:cNvSpPr/>
          <p:nvPr/>
        </p:nvSpPr>
        <p:spPr>
          <a:xfrm>
            <a:off x="142200" y="939575"/>
            <a:ext cx="8167500" cy="4522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rgbClr val="000000"/>
              </a:buClr>
              <a:buFont typeface="Arial"/>
              <a:buNone/>
            </a:pPr>
            <a:r>
              <a:rPr b="1" lang="en-US" sz="1800" u="sng">
                <a:solidFill>
                  <a:srgbClr val="990033"/>
                </a:solidFill>
                <a:latin typeface="Times New Roman"/>
                <a:ea typeface="Times New Roman"/>
                <a:cs typeface="Times New Roman"/>
                <a:sym typeface="Times New Roman"/>
              </a:rPr>
              <a:t>School Goal 4: Academic Achievement of English Learners </a:t>
            </a:r>
            <a:endParaRPr b="1" sz="1800" u="sng">
              <a:solidFill>
                <a:srgbClr val="990033"/>
              </a:solidFill>
              <a:latin typeface="Times New Roman"/>
              <a:ea typeface="Times New Roman"/>
              <a:cs typeface="Times New Roman"/>
              <a:sym typeface="Times New Roman"/>
            </a:endParaRPr>
          </a:p>
          <a:p>
            <a:pPr indent="0" lvl="0" marL="0" rtl="0" algn="l">
              <a:spcBef>
                <a:spcPts val="0"/>
              </a:spcBef>
              <a:spcAft>
                <a:spcPts val="0"/>
              </a:spcAft>
              <a:buClr>
                <a:srgbClr val="000000"/>
              </a:buClr>
              <a:buFont typeface="Arial"/>
              <a:buNone/>
            </a:pPr>
            <a:r>
              <a:rPr b="1" lang="en-US" sz="1600">
                <a:solidFill>
                  <a:srgbClr val="990033"/>
                </a:solidFill>
                <a:latin typeface="Times New Roman"/>
                <a:ea typeface="Times New Roman"/>
                <a:cs typeface="Times New Roman"/>
                <a:sym typeface="Times New Roman"/>
              </a:rPr>
              <a:t>English Language Learners will demonstrate growth in achievement in students meeting or exceeding college and career readiness standards in English Language Arts, as Measured by annual, ELPAC, reclassification rate, and CAASPP results.</a:t>
            </a:r>
            <a:r>
              <a:rPr b="1" lang="en-US" sz="1800">
                <a:solidFill>
                  <a:srgbClr val="990033"/>
                </a:solidFill>
                <a:latin typeface="Times New Roman"/>
                <a:ea typeface="Times New Roman"/>
                <a:cs typeface="Times New Roman"/>
                <a:sym typeface="Times New Roman"/>
              </a:rPr>
              <a:t>  </a:t>
            </a:r>
            <a:endParaRPr b="1" sz="1800">
              <a:solidFill>
                <a:srgbClr val="990033"/>
              </a:solidFill>
              <a:latin typeface="Times New Roman"/>
              <a:ea typeface="Times New Roman"/>
              <a:cs typeface="Times New Roman"/>
              <a:sym typeface="Times New Roman"/>
            </a:endParaRPr>
          </a:p>
          <a:p>
            <a:pPr indent="0" lvl="0" marL="0" rtl="0" algn="l">
              <a:spcBef>
                <a:spcPts val="0"/>
              </a:spcBef>
              <a:spcAft>
                <a:spcPts val="0"/>
              </a:spcAft>
              <a:buClr>
                <a:srgbClr val="000000"/>
              </a:buClr>
              <a:buFont typeface="Arial"/>
              <a:buNone/>
            </a:pPr>
            <a:r>
              <a:t/>
            </a:r>
            <a:endParaRPr b="1" sz="1800">
              <a:solidFill>
                <a:srgbClr val="990033"/>
              </a:solidFill>
              <a:latin typeface="Times New Roman"/>
              <a:ea typeface="Times New Roman"/>
              <a:cs typeface="Times New Roman"/>
              <a:sym typeface="Times New Roman"/>
            </a:endParaRPr>
          </a:p>
          <a:p>
            <a:pPr indent="-317500" lvl="0" marL="914400" rtl="0" algn="l">
              <a:spcBef>
                <a:spcPts val="0"/>
              </a:spcBef>
              <a:spcAft>
                <a:spcPts val="0"/>
              </a:spcAft>
              <a:buClr>
                <a:srgbClr val="0000FF"/>
              </a:buClr>
              <a:buSzPts val="1400"/>
              <a:buFont typeface="Times New Roman"/>
              <a:buChar char="●"/>
            </a:pPr>
            <a:r>
              <a:rPr b="1" lang="en-US" u="sng">
                <a:solidFill>
                  <a:srgbClr val="0000FF"/>
                </a:solidFill>
                <a:latin typeface="Times New Roman"/>
                <a:ea typeface="Times New Roman"/>
                <a:cs typeface="Times New Roman"/>
                <a:sym typeface="Times New Roman"/>
              </a:rPr>
              <a:t>Annual Measurable Outcomes:</a:t>
            </a:r>
            <a:endParaRPr b="1" i="1">
              <a:solidFill>
                <a:srgbClr val="0000FF"/>
              </a:solidFill>
              <a:latin typeface="Times New Roman"/>
              <a:ea typeface="Times New Roman"/>
              <a:cs typeface="Times New Roman"/>
              <a:sym typeface="Times New Roman"/>
            </a:endParaRPr>
          </a:p>
          <a:p>
            <a:pPr indent="-317500" lvl="1" marL="1371600" rtl="0" algn="l">
              <a:spcBef>
                <a:spcPts val="0"/>
              </a:spcBef>
              <a:spcAft>
                <a:spcPts val="0"/>
              </a:spcAft>
              <a:buClr>
                <a:srgbClr val="0000FF"/>
              </a:buClr>
              <a:buSzPts val="1400"/>
              <a:buFont typeface="Times New Roman"/>
              <a:buChar char="○"/>
            </a:pPr>
            <a:r>
              <a:rPr b="1" i="1" lang="en-US">
                <a:solidFill>
                  <a:srgbClr val="0000FF"/>
                </a:solidFill>
                <a:latin typeface="Times New Roman"/>
                <a:ea typeface="Times New Roman"/>
                <a:cs typeface="Times New Roman"/>
                <a:sym typeface="Times New Roman"/>
              </a:rPr>
              <a:t>CAASPP Results ELA- 5% growth in the percentage of ELL students meeting or exceeding standards on annual CAASPP assessments </a:t>
            </a:r>
            <a:endParaRPr b="1" i="1">
              <a:solidFill>
                <a:srgbClr val="0000FF"/>
              </a:solidFill>
              <a:latin typeface="Times New Roman"/>
              <a:ea typeface="Times New Roman"/>
              <a:cs typeface="Times New Roman"/>
              <a:sym typeface="Times New Roman"/>
            </a:endParaRPr>
          </a:p>
          <a:p>
            <a:pPr indent="-317500" lvl="2" marL="1828800" rtl="0" algn="l">
              <a:spcBef>
                <a:spcPts val="0"/>
              </a:spcBef>
              <a:spcAft>
                <a:spcPts val="0"/>
              </a:spcAft>
              <a:buClr>
                <a:srgbClr val="0000FF"/>
              </a:buClr>
              <a:buSzPts val="1400"/>
              <a:buFont typeface="Times New Roman"/>
              <a:buChar char="■"/>
            </a:pPr>
            <a:r>
              <a:rPr b="1" i="1" lang="en-US">
                <a:solidFill>
                  <a:srgbClr val="0000FF"/>
                </a:solidFill>
                <a:latin typeface="Times New Roman"/>
                <a:ea typeface="Times New Roman"/>
                <a:cs typeface="Times New Roman"/>
                <a:sym typeface="Times New Roman"/>
              </a:rPr>
              <a:t>Baseline - Blue</a:t>
            </a:r>
            <a:endParaRPr b="1" i="1">
              <a:solidFill>
                <a:srgbClr val="0000FF"/>
              </a:solidFill>
              <a:latin typeface="Times New Roman"/>
              <a:ea typeface="Times New Roman"/>
              <a:cs typeface="Times New Roman"/>
              <a:sym typeface="Times New Roman"/>
            </a:endParaRPr>
          </a:p>
          <a:p>
            <a:pPr indent="-317500" lvl="1" marL="1371600" rtl="0" algn="l">
              <a:spcBef>
                <a:spcPts val="0"/>
              </a:spcBef>
              <a:spcAft>
                <a:spcPts val="0"/>
              </a:spcAft>
              <a:buClr>
                <a:srgbClr val="0000FF"/>
              </a:buClr>
              <a:buSzPts val="1400"/>
              <a:buFont typeface="Times New Roman"/>
              <a:buChar char="○"/>
            </a:pPr>
            <a:r>
              <a:rPr b="1" i="1" lang="en-US">
                <a:solidFill>
                  <a:srgbClr val="0000FF"/>
                </a:solidFill>
                <a:latin typeface="Times New Roman"/>
                <a:ea typeface="Times New Roman"/>
                <a:cs typeface="Times New Roman"/>
                <a:sym typeface="Times New Roman"/>
              </a:rPr>
              <a:t>ELPAC- 6% growth in the percentage of students scoring level 3 or 4 on annual ELPAC</a:t>
            </a:r>
            <a:endParaRPr b="1" i="1">
              <a:solidFill>
                <a:srgbClr val="0000FF"/>
              </a:solidFill>
              <a:latin typeface="Times New Roman"/>
              <a:ea typeface="Times New Roman"/>
              <a:cs typeface="Times New Roman"/>
              <a:sym typeface="Times New Roman"/>
            </a:endParaRPr>
          </a:p>
          <a:p>
            <a:pPr indent="-317500" lvl="2" marL="1828800" rtl="0" algn="l">
              <a:spcBef>
                <a:spcPts val="0"/>
              </a:spcBef>
              <a:spcAft>
                <a:spcPts val="0"/>
              </a:spcAft>
              <a:buClr>
                <a:srgbClr val="0000FF"/>
              </a:buClr>
              <a:buSzPts val="1400"/>
              <a:buFont typeface="Times New Roman"/>
              <a:buChar char="■"/>
            </a:pPr>
            <a:r>
              <a:rPr b="1" i="1" lang="en-US">
                <a:solidFill>
                  <a:srgbClr val="0000FF"/>
                </a:solidFill>
                <a:latin typeface="Times New Roman"/>
                <a:ea typeface="Times New Roman"/>
                <a:cs typeface="Times New Roman"/>
                <a:sym typeface="Times New Roman"/>
              </a:rPr>
              <a:t>Baseline - 64%</a:t>
            </a:r>
            <a:endParaRPr b="1" i="1">
              <a:solidFill>
                <a:srgbClr val="0000FF"/>
              </a:solidFill>
              <a:latin typeface="Times New Roman"/>
              <a:ea typeface="Times New Roman"/>
              <a:cs typeface="Times New Roman"/>
              <a:sym typeface="Times New Roman"/>
            </a:endParaRPr>
          </a:p>
          <a:p>
            <a:pPr indent="-317500" lvl="1" marL="1371600" rtl="0" algn="l">
              <a:spcBef>
                <a:spcPts val="0"/>
              </a:spcBef>
              <a:spcAft>
                <a:spcPts val="0"/>
              </a:spcAft>
              <a:buClr>
                <a:srgbClr val="0000FF"/>
              </a:buClr>
              <a:buSzPts val="1400"/>
              <a:buFont typeface="Times New Roman"/>
              <a:buChar char="○"/>
            </a:pPr>
            <a:r>
              <a:rPr b="1" i="1" lang="en-US">
                <a:solidFill>
                  <a:srgbClr val="0000FF"/>
                </a:solidFill>
                <a:latin typeface="Times New Roman"/>
                <a:ea typeface="Times New Roman"/>
                <a:cs typeface="Times New Roman"/>
                <a:sym typeface="Times New Roman"/>
              </a:rPr>
              <a:t>Reclassification- 8% growth in the percentage of students meeting the criteria for RFEP</a:t>
            </a:r>
            <a:r>
              <a:rPr lang="en-US">
                <a:solidFill>
                  <a:srgbClr val="0000FF"/>
                </a:solidFill>
              </a:rPr>
              <a:t> </a:t>
            </a:r>
            <a:endParaRPr>
              <a:solidFill>
                <a:srgbClr val="0000FF"/>
              </a:solidFill>
            </a:endParaRPr>
          </a:p>
          <a:p>
            <a:pPr indent="-317500" lvl="2" marL="1828800" rtl="0" algn="l">
              <a:spcBef>
                <a:spcPts val="0"/>
              </a:spcBef>
              <a:spcAft>
                <a:spcPts val="0"/>
              </a:spcAft>
              <a:buClr>
                <a:srgbClr val="0000FF"/>
              </a:buClr>
              <a:buSzPts val="1400"/>
              <a:buFont typeface="Times New Roman"/>
              <a:buChar char="■"/>
            </a:pPr>
            <a:r>
              <a:rPr b="1" i="1" lang="en-US">
                <a:solidFill>
                  <a:srgbClr val="0000FF"/>
                </a:solidFill>
                <a:latin typeface="Times New Roman"/>
                <a:ea typeface="Times New Roman"/>
                <a:cs typeface="Times New Roman"/>
                <a:sym typeface="Times New Roman"/>
              </a:rPr>
              <a:t>Baseline - 17%</a:t>
            </a:r>
            <a:endParaRPr b="1" i="1">
              <a:solidFill>
                <a:srgbClr val="0000FF"/>
              </a:solidFill>
              <a:latin typeface="Times New Roman"/>
              <a:ea typeface="Times New Roman"/>
              <a:cs typeface="Times New Roman"/>
              <a:sym typeface="Times New Roman"/>
            </a:endParaRPr>
          </a:p>
          <a:p>
            <a:pPr indent="0" lvl="0" marL="0" rtl="0" algn="l">
              <a:spcBef>
                <a:spcPts val="0"/>
              </a:spcBef>
              <a:spcAft>
                <a:spcPts val="0"/>
              </a:spcAft>
              <a:buClr>
                <a:srgbClr val="000000"/>
              </a:buClr>
              <a:buFont typeface="Arial"/>
              <a:buNone/>
            </a:pPr>
            <a:r>
              <a:t/>
            </a:r>
            <a:endParaRPr b="1">
              <a:solidFill>
                <a:srgbClr val="990033"/>
              </a:solidFill>
              <a:latin typeface="Times New Roman"/>
              <a:ea typeface="Times New Roman"/>
              <a:cs typeface="Times New Roman"/>
              <a:sym typeface="Times New Roman"/>
            </a:endParaRPr>
          </a:p>
          <a:p>
            <a:pPr indent="0" lvl="0" marL="0" rtl="0" algn="l">
              <a:spcBef>
                <a:spcPts val="0"/>
              </a:spcBef>
              <a:spcAft>
                <a:spcPts val="0"/>
              </a:spcAft>
              <a:buNone/>
            </a:pPr>
            <a:r>
              <a:rPr b="1" lang="en-US" sz="1600" u="sng">
                <a:solidFill>
                  <a:srgbClr val="FF0000"/>
                </a:solidFill>
                <a:latin typeface="Times New Roman"/>
                <a:ea typeface="Times New Roman"/>
                <a:cs typeface="Times New Roman"/>
                <a:sym typeface="Times New Roman"/>
              </a:rPr>
              <a:t>District Strategic Goal:</a:t>
            </a:r>
            <a:r>
              <a:rPr b="1" lang="en-US" sz="1600">
                <a:solidFill>
                  <a:srgbClr val="FF0000"/>
                </a:solidFill>
                <a:latin typeface="Times New Roman"/>
                <a:ea typeface="Times New Roman"/>
                <a:cs typeface="Times New Roman"/>
                <a:sym typeface="Times New Roman"/>
              </a:rPr>
              <a:t> </a:t>
            </a:r>
            <a:endParaRPr b="1" sz="1600">
              <a:solidFill>
                <a:srgbClr val="FF0000"/>
              </a:solidFill>
              <a:latin typeface="Times New Roman"/>
              <a:ea typeface="Times New Roman"/>
              <a:cs typeface="Times New Roman"/>
              <a:sym typeface="Times New Roman"/>
            </a:endParaRPr>
          </a:p>
          <a:p>
            <a:pPr indent="0" lvl="0" marL="0" rtl="0" algn="l">
              <a:spcBef>
                <a:spcPts val="0"/>
              </a:spcBef>
              <a:spcAft>
                <a:spcPts val="0"/>
              </a:spcAft>
              <a:buNone/>
            </a:pPr>
            <a:r>
              <a:rPr b="1" i="1" lang="en-US" sz="1500">
                <a:solidFill>
                  <a:srgbClr val="FF0000"/>
                </a:solidFill>
                <a:latin typeface="Times New Roman"/>
                <a:ea typeface="Times New Roman"/>
                <a:cs typeface="Times New Roman"/>
                <a:sym typeface="Times New Roman"/>
              </a:rPr>
              <a:t>ACADEMIC EXCELLENCE - LEARNING FOR ALL STUDENTS Vision: Every student experiences educational success at the highest levels of achievement. We believe that each student has a unique ability to learn in an environment that is enriched with a challenging curriculum, where learning is modeled and expectations are both known and high. We expect all students to demonstrate continued and improved academic achievement, through Collaboration, Communication, Critical thinking, and Creativity, to be college and career ready, and to become lifelong learners.</a:t>
            </a:r>
            <a:r>
              <a:rPr b="1" i="1" lang="en-US" sz="1500">
                <a:solidFill>
                  <a:srgbClr val="990033"/>
                </a:solidFill>
                <a:latin typeface="Times New Roman"/>
                <a:ea typeface="Times New Roman"/>
                <a:cs typeface="Times New Roman"/>
                <a:sym typeface="Times New Roman"/>
              </a:rPr>
              <a:t> </a:t>
            </a:r>
            <a:endParaRPr b="1">
              <a:solidFill>
                <a:srgbClr val="990033"/>
              </a:solidFill>
              <a:latin typeface="Times New Roman"/>
              <a:ea typeface="Times New Roman"/>
              <a:cs typeface="Times New Roman"/>
              <a:sym typeface="Times New Roman"/>
            </a:endParaRPr>
          </a:p>
          <a:p>
            <a:pPr indent="0" lvl="1" marL="0" rtl="0" algn="l">
              <a:spcBef>
                <a:spcPts val="0"/>
              </a:spcBef>
              <a:spcAft>
                <a:spcPts val="0"/>
              </a:spcAft>
              <a:buNone/>
            </a:pPr>
            <a:r>
              <a:t/>
            </a:r>
            <a:endParaRPr b="1" sz="1800">
              <a:solidFill>
                <a:srgbClr val="990033"/>
              </a:solidFill>
              <a:latin typeface="Times New Roman"/>
              <a:ea typeface="Times New Roman"/>
              <a:cs typeface="Times New Roman"/>
              <a:sym typeface="Times New Roman"/>
            </a:endParaRPr>
          </a:p>
          <a:p>
            <a:pPr indent="0" lvl="1" marL="0" marR="0" rtl="0" algn="l">
              <a:spcBef>
                <a:spcPts val="0"/>
              </a:spcBef>
              <a:spcAft>
                <a:spcPts val="0"/>
              </a:spcAft>
              <a:buNone/>
            </a:pPr>
            <a:r>
              <a:t/>
            </a:r>
            <a:endParaRPr b="1" sz="1800">
              <a:solidFill>
                <a:srgbClr val="990033"/>
              </a:solidFill>
              <a:latin typeface="Times New Roman"/>
              <a:ea typeface="Times New Roman"/>
              <a:cs typeface="Times New Roman"/>
              <a:sym typeface="Times New Roman"/>
            </a:endParaRPr>
          </a:p>
        </p:txBody>
      </p:sp>
      <p:sp>
        <p:nvSpPr>
          <p:cNvPr id="162" name="Google Shape;162;p20"/>
          <p:cNvSpPr txBox="1"/>
          <p:nvPr/>
        </p:nvSpPr>
        <p:spPr>
          <a:xfrm>
            <a:off x="914400" y="228600"/>
            <a:ext cx="6858000" cy="52322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2800">
                <a:solidFill>
                  <a:srgbClr val="990033"/>
                </a:solidFill>
                <a:latin typeface="Times New Roman"/>
                <a:ea typeface="Times New Roman"/>
                <a:cs typeface="Times New Roman"/>
                <a:sym typeface="Times New Roman"/>
              </a:rPr>
              <a:t>El Portal Elementary School</a:t>
            </a:r>
            <a:endParaRPr sz="2800">
              <a:solidFill>
                <a:schemeClr val="dk1"/>
              </a:solidFill>
              <a:latin typeface="Times New Roman"/>
              <a:ea typeface="Times New Roman"/>
              <a:cs typeface="Times New Roman"/>
              <a:sym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pic>
        <p:nvPicPr>
          <p:cNvPr id="169" name="Google Shape;169;p21"/>
          <p:cNvPicPr preferRelativeResize="0"/>
          <p:nvPr/>
        </p:nvPicPr>
        <p:blipFill rotWithShape="1">
          <a:blip r:embed="rId3">
            <a:alphaModFix/>
          </a:blip>
          <a:srcRect b="0" l="0" r="0" t="0"/>
          <a:stretch/>
        </p:blipFill>
        <p:spPr>
          <a:xfrm>
            <a:off x="8534400" y="5562600"/>
            <a:ext cx="518117" cy="579072"/>
          </a:xfrm>
          <a:prstGeom prst="rect">
            <a:avLst/>
          </a:prstGeom>
          <a:noFill/>
          <a:ln>
            <a:noFill/>
          </a:ln>
        </p:spPr>
      </p:pic>
      <p:sp>
        <p:nvSpPr>
          <p:cNvPr id="170" name="Google Shape;170;p21"/>
          <p:cNvSpPr txBox="1"/>
          <p:nvPr/>
        </p:nvSpPr>
        <p:spPr>
          <a:xfrm>
            <a:off x="781050" y="381000"/>
            <a:ext cx="6858000" cy="52322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2800">
                <a:solidFill>
                  <a:srgbClr val="990033"/>
                </a:solidFill>
                <a:latin typeface="Times New Roman"/>
                <a:ea typeface="Times New Roman"/>
                <a:cs typeface="Times New Roman"/>
                <a:sym typeface="Times New Roman"/>
              </a:rPr>
              <a:t>Jordan Elementary School</a:t>
            </a:r>
            <a:endParaRPr sz="2800">
              <a:solidFill>
                <a:schemeClr val="dk1"/>
              </a:solidFill>
              <a:latin typeface="Times New Roman"/>
              <a:ea typeface="Times New Roman"/>
              <a:cs typeface="Times New Roman"/>
              <a:sym typeface="Times New Roman"/>
            </a:endParaRPr>
          </a:p>
        </p:txBody>
      </p:sp>
      <p:sp>
        <p:nvSpPr>
          <p:cNvPr id="171" name="Google Shape;171;p21"/>
          <p:cNvSpPr txBox="1"/>
          <p:nvPr/>
        </p:nvSpPr>
        <p:spPr>
          <a:xfrm>
            <a:off x="240025" y="904224"/>
            <a:ext cx="7940100" cy="47832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u="sng">
                <a:solidFill>
                  <a:srgbClr val="990033"/>
                </a:solidFill>
                <a:latin typeface="Times New Roman"/>
                <a:ea typeface="Times New Roman"/>
                <a:cs typeface="Times New Roman"/>
                <a:sym typeface="Times New Roman"/>
              </a:rPr>
              <a:t>School Goal 1: Academic Excellence in Language Arts and Math</a:t>
            </a:r>
            <a:r>
              <a:rPr b="1" lang="en-US" sz="1800">
                <a:solidFill>
                  <a:srgbClr val="990033"/>
                </a:solidFill>
                <a:latin typeface="Times New Roman"/>
                <a:ea typeface="Times New Roman"/>
                <a:cs typeface="Times New Roman"/>
                <a:sym typeface="Times New Roman"/>
              </a:rPr>
              <a:t>  </a:t>
            </a:r>
            <a:endParaRPr b="1" sz="1800">
              <a:latin typeface="Times New Roman"/>
              <a:ea typeface="Times New Roman"/>
              <a:cs typeface="Times New Roman"/>
              <a:sym typeface="Times New Roman"/>
            </a:endParaRPr>
          </a:p>
          <a:p>
            <a:pPr indent="0" lvl="1" marL="0" rtl="0" algn="l">
              <a:spcBef>
                <a:spcPts val="0"/>
              </a:spcBef>
              <a:spcAft>
                <a:spcPts val="0"/>
              </a:spcAft>
              <a:buNone/>
            </a:pPr>
            <a:r>
              <a:rPr b="1" lang="en-US" sz="1600">
                <a:solidFill>
                  <a:srgbClr val="990033"/>
                </a:solidFill>
                <a:latin typeface="Times New Roman"/>
                <a:ea typeface="Times New Roman"/>
                <a:cs typeface="Times New Roman"/>
                <a:sym typeface="Times New Roman"/>
              </a:rPr>
              <a:t>Annual Measurable Outcome: Students will improve their understanding of mathematical concepts as demonstrated by their improvement in solving mathematical problems</a:t>
            </a:r>
            <a:endParaRPr b="1" sz="1600">
              <a:solidFill>
                <a:srgbClr val="990033"/>
              </a:solidFill>
              <a:latin typeface="Times New Roman"/>
              <a:ea typeface="Times New Roman"/>
              <a:cs typeface="Times New Roman"/>
              <a:sym typeface="Times New Roman"/>
            </a:endParaRPr>
          </a:p>
          <a:p>
            <a:pPr indent="0" lvl="1" marL="457200" rtl="0" algn="l">
              <a:spcBef>
                <a:spcPts val="0"/>
              </a:spcBef>
              <a:spcAft>
                <a:spcPts val="0"/>
              </a:spcAft>
              <a:buNone/>
            </a:pPr>
            <a:r>
              <a:t/>
            </a:r>
            <a:endParaRPr b="1">
              <a:solidFill>
                <a:srgbClr val="990033"/>
              </a:solidFill>
              <a:latin typeface="Times New Roman"/>
              <a:ea typeface="Times New Roman"/>
              <a:cs typeface="Times New Roman"/>
              <a:sym typeface="Times New Roman"/>
            </a:endParaRPr>
          </a:p>
          <a:p>
            <a:pPr indent="-317500" lvl="0" marL="1828800" rtl="0" algn="l">
              <a:spcBef>
                <a:spcPts val="0"/>
              </a:spcBef>
              <a:spcAft>
                <a:spcPts val="0"/>
              </a:spcAft>
              <a:buClr>
                <a:srgbClr val="0000FF"/>
              </a:buClr>
              <a:buSzPts val="1400"/>
              <a:buFont typeface="Times New Roman"/>
              <a:buChar char="●"/>
            </a:pPr>
            <a:r>
              <a:rPr b="1" lang="en-US" u="sng">
                <a:solidFill>
                  <a:srgbClr val="0000FF"/>
                </a:solidFill>
                <a:latin typeface="Times New Roman"/>
                <a:ea typeface="Times New Roman"/>
                <a:cs typeface="Times New Roman"/>
                <a:sym typeface="Times New Roman"/>
              </a:rPr>
              <a:t>Annual Measurable Outcomes:</a:t>
            </a:r>
            <a:endParaRPr b="1" u="sng">
              <a:solidFill>
                <a:srgbClr val="0000FF"/>
              </a:solidFill>
              <a:latin typeface="Times New Roman"/>
              <a:ea typeface="Times New Roman"/>
              <a:cs typeface="Times New Roman"/>
              <a:sym typeface="Times New Roman"/>
            </a:endParaRPr>
          </a:p>
          <a:p>
            <a:pPr indent="-317500" lvl="1" marL="2286000" rtl="0" algn="l">
              <a:spcBef>
                <a:spcPts val="0"/>
              </a:spcBef>
              <a:spcAft>
                <a:spcPts val="0"/>
              </a:spcAft>
              <a:buClr>
                <a:srgbClr val="0000FF"/>
              </a:buClr>
              <a:buSzPts val="1400"/>
              <a:buFont typeface="Times New Roman"/>
              <a:buChar char="○"/>
            </a:pPr>
            <a:r>
              <a:rPr i="1" lang="en-US">
                <a:solidFill>
                  <a:srgbClr val="0000FF"/>
                </a:solidFill>
                <a:latin typeface="Times New Roman"/>
                <a:ea typeface="Times New Roman"/>
                <a:cs typeface="Times New Roman"/>
                <a:sym typeface="Times New Roman"/>
              </a:rPr>
              <a:t>Spring 2023 i-Ready data - 48% will be at grade level </a:t>
            </a:r>
            <a:endParaRPr i="1">
              <a:solidFill>
                <a:srgbClr val="0000FF"/>
              </a:solidFill>
              <a:latin typeface="Times New Roman"/>
              <a:ea typeface="Times New Roman"/>
              <a:cs typeface="Times New Roman"/>
              <a:sym typeface="Times New Roman"/>
            </a:endParaRPr>
          </a:p>
          <a:p>
            <a:pPr indent="-317500" lvl="2" marL="2743200" rtl="0" algn="l">
              <a:spcBef>
                <a:spcPts val="0"/>
              </a:spcBef>
              <a:spcAft>
                <a:spcPts val="0"/>
              </a:spcAft>
              <a:buClr>
                <a:srgbClr val="0000FF"/>
              </a:buClr>
              <a:buSzPts val="1400"/>
              <a:buFont typeface="Times New Roman"/>
              <a:buChar char="■"/>
            </a:pPr>
            <a:r>
              <a:rPr i="1" lang="en-US">
                <a:solidFill>
                  <a:srgbClr val="0000FF"/>
                </a:solidFill>
                <a:latin typeface="Times New Roman"/>
                <a:ea typeface="Times New Roman"/>
                <a:cs typeface="Times New Roman"/>
                <a:sym typeface="Times New Roman"/>
              </a:rPr>
              <a:t>Baseline - 28 % of students are at grade level</a:t>
            </a:r>
            <a:endParaRPr i="1">
              <a:solidFill>
                <a:srgbClr val="0000FF"/>
              </a:solidFill>
              <a:latin typeface="Times New Roman"/>
              <a:ea typeface="Times New Roman"/>
              <a:cs typeface="Times New Roman"/>
              <a:sym typeface="Times New Roman"/>
            </a:endParaRPr>
          </a:p>
          <a:p>
            <a:pPr indent="-317500" lvl="1" marL="2286000" rtl="0" algn="l">
              <a:spcBef>
                <a:spcPts val="0"/>
              </a:spcBef>
              <a:spcAft>
                <a:spcPts val="0"/>
              </a:spcAft>
              <a:buClr>
                <a:srgbClr val="0000FF"/>
              </a:buClr>
              <a:buSzPts val="1400"/>
              <a:buFont typeface="Times New Roman"/>
              <a:buChar char="○"/>
            </a:pPr>
            <a:r>
              <a:rPr i="1" lang="en-US">
                <a:solidFill>
                  <a:srgbClr val="0000FF"/>
                </a:solidFill>
                <a:latin typeface="Times New Roman"/>
                <a:ea typeface="Times New Roman"/>
                <a:cs typeface="Times New Roman"/>
                <a:sym typeface="Times New Roman"/>
              </a:rPr>
              <a:t>Spring 2023 CAASPP data - Standard Not Met % will decrease by 5%</a:t>
            </a:r>
            <a:endParaRPr i="1">
              <a:solidFill>
                <a:srgbClr val="0000FF"/>
              </a:solidFill>
              <a:latin typeface="Times New Roman"/>
              <a:ea typeface="Times New Roman"/>
              <a:cs typeface="Times New Roman"/>
              <a:sym typeface="Times New Roman"/>
            </a:endParaRPr>
          </a:p>
          <a:p>
            <a:pPr indent="-317500" lvl="2" marL="2743200" rtl="0" algn="l">
              <a:spcBef>
                <a:spcPts val="0"/>
              </a:spcBef>
              <a:spcAft>
                <a:spcPts val="0"/>
              </a:spcAft>
              <a:buClr>
                <a:srgbClr val="0000FF"/>
              </a:buClr>
              <a:buSzPts val="1400"/>
              <a:buFont typeface="Times New Roman"/>
              <a:buChar char="■"/>
            </a:pPr>
            <a:r>
              <a:rPr i="1" lang="en-US">
                <a:solidFill>
                  <a:srgbClr val="0000FF"/>
                </a:solidFill>
                <a:latin typeface="Times New Roman"/>
                <a:ea typeface="Times New Roman"/>
                <a:cs typeface="Times New Roman"/>
                <a:sym typeface="Times New Roman"/>
              </a:rPr>
              <a:t>Baseline -47.56 %  of students scored Standard Not Met (2019)</a:t>
            </a:r>
            <a:endParaRPr i="1">
              <a:solidFill>
                <a:srgbClr val="0000FF"/>
              </a:solidFill>
              <a:latin typeface="Times New Roman"/>
              <a:ea typeface="Times New Roman"/>
              <a:cs typeface="Times New Roman"/>
              <a:sym typeface="Times New Roman"/>
            </a:endParaRPr>
          </a:p>
          <a:p>
            <a:pPr indent="-317500" lvl="1" marL="2286000" rtl="0" algn="l">
              <a:spcBef>
                <a:spcPts val="0"/>
              </a:spcBef>
              <a:spcAft>
                <a:spcPts val="0"/>
              </a:spcAft>
              <a:buClr>
                <a:srgbClr val="0000FF"/>
              </a:buClr>
              <a:buSzPts val="1400"/>
              <a:buFont typeface="Times New Roman"/>
              <a:buChar char="○"/>
            </a:pPr>
            <a:r>
              <a:rPr i="1" lang="en-US">
                <a:solidFill>
                  <a:srgbClr val="0000FF"/>
                </a:solidFill>
                <a:latin typeface="Times New Roman"/>
                <a:ea typeface="Times New Roman"/>
                <a:cs typeface="Times New Roman"/>
                <a:sym typeface="Times New Roman"/>
              </a:rPr>
              <a:t>2023 California School Dashboard - Green or Blue</a:t>
            </a:r>
            <a:endParaRPr i="1">
              <a:solidFill>
                <a:srgbClr val="0000FF"/>
              </a:solidFill>
              <a:latin typeface="Times New Roman"/>
              <a:ea typeface="Times New Roman"/>
              <a:cs typeface="Times New Roman"/>
              <a:sym typeface="Times New Roman"/>
            </a:endParaRPr>
          </a:p>
          <a:p>
            <a:pPr indent="-317500" lvl="2" marL="2743200" rtl="0" algn="l">
              <a:spcBef>
                <a:spcPts val="0"/>
              </a:spcBef>
              <a:spcAft>
                <a:spcPts val="0"/>
              </a:spcAft>
              <a:buClr>
                <a:schemeClr val="dk2"/>
              </a:buClr>
              <a:buSzPts val="1400"/>
              <a:buFont typeface="Times New Roman"/>
              <a:buChar char="■"/>
            </a:pPr>
            <a:r>
              <a:rPr i="1" lang="en-US">
                <a:solidFill>
                  <a:srgbClr val="0000FF"/>
                </a:solidFill>
                <a:latin typeface="Times New Roman"/>
                <a:ea typeface="Times New Roman"/>
                <a:cs typeface="Times New Roman"/>
                <a:sym typeface="Times New Roman"/>
              </a:rPr>
              <a:t>Baseline - Green (2019</a:t>
            </a:r>
            <a:r>
              <a:rPr i="1" lang="en-US">
                <a:solidFill>
                  <a:schemeClr val="dk2"/>
                </a:solidFill>
                <a:latin typeface="Times New Roman"/>
                <a:ea typeface="Times New Roman"/>
                <a:cs typeface="Times New Roman"/>
                <a:sym typeface="Times New Roman"/>
              </a:rPr>
              <a:t>)</a:t>
            </a:r>
            <a:endParaRPr b="1">
              <a:solidFill>
                <a:schemeClr val="dk2"/>
              </a:solidFill>
              <a:latin typeface="Times New Roman"/>
              <a:ea typeface="Times New Roman"/>
              <a:cs typeface="Times New Roman"/>
              <a:sym typeface="Times New Roman"/>
            </a:endParaRPr>
          </a:p>
          <a:p>
            <a:pPr indent="0" lvl="0" marL="0" marR="0" rtl="0" algn="l">
              <a:spcBef>
                <a:spcPts val="0"/>
              </a:spcBef>
              <a:spcAft>
                <a:spcPts val="0"/>
              </a:spcAft>
              <a:buNone/>
            </a:pPr>
            <a:r>
              <a:t/>
            </a:r>
            <a:endParaRPr b="1">
              <a:solidFill>
                <a:schemeClr val="dk2"/>
              </a:solidFill>
              <a:latin typeface="Times New Roman"/>
              <a:ea typeface="Times New Roman"/>
              <a:cs typeface="Times New Roman"/>
              <a:sym typeface="Times New Roman"/>
            </a:endParaRPr>
          </a:p>
          <a:p>
            <a:pPr indent="0" lvl="0" marL="0" rtl="0" algn="l">
              <a:spcBef>
                <a:spcPts val="0"/>
              </a:spcBef>
              <a:spcAft>
                <a:spcPts val="0"/>
              </a:spcAft>
              <a:buClr>
                <a:srgbClr val="000000"/>
              </a:buClr>
              <a:buFont typeface="Arial"/>
              <a:buNone/>
            </a:pPr>
            <a:r>
              <a:rPr b="1" lang="en-US" sz="1600" u="sng">
                <a:solidFill>
                  <a:srgbClr val="FF0000"/>
                </a:solidFill>
                <a:latin typeface="Times New Roman"/>
                <a:ea typeface="Times New Roman"/>
                <a:cs typeface="Times New Roman"/>
                <a:sym typeface="Times New Roman"/>
              </a:rPr>
              <a:t>District Strategic Goal:</a:t>
            </a:r>
            <a:r>
              <a:rPr b="1" lang="en-US" sz="1600">
                <a:solidFill>
                  <a:srgbClr val="FF0000"/>
                </a:solidFill>
                <a:latin typeface="Times New Roman"/>
                <a:ea typeface="Times New Roman"/>
                <a:cs typeface="Times New Roman"/>
                <a:sym typeface="Times New Roman"/>
              </a:rPr>
              <a:t> </a:t>
            </a:r>
            <a:endParaRPr b="1" sz="1600">
              <a:solidFill>
                <a:srgbClr val="FF0000"/>
              </a:solidFill>
              <a:latin typeface="Times New Roman"/>
              <a:ea typeface="Times New Roman"/>
              <a:cs typeface="Times New Roman"/>
              <a:sym typeface="Times New Roman"/>
            </a:endParaRPr>
          </a:p>
          <a:p>
            <a:pPr indent="0" lvl="0" marL="0" rtl="0" algn="l">
              <a:spcBef>
                <a:spcPts val="0"/>
              </a:spcBef>
              <a:spcAft>
                <a:spcPts val="0"/>
              </a:spcAft>
              <a:buClr>
                <a:srgbClr val="000000"/>
              </a:buClr>
              <a:buFont typeface="Arial"/>
              <a:buNone/>
            </a:pPr>
            <a:r>
              <a:rPr b="1" i="1" lang="en-US" sz="1500">
                <a:solidFill>
                  <a:srgbClr val="FF0000"/>
                </a:solidFill>
                <a:latin typeface="Times New Roman"/>
                <a:ea typeface="Times New Roman"/>
                <a:cs typeface="Times New Roman"/>
                <a:sym typeface="Times New Roman"/>
              </a:rPr>
              <a:t>ACADEMIC EXCELLENCE - LEARNING FOR ALL STUDENTS Vision: Every student experiences educational success at the highest levels of achievement. We believe that each student has a unique ability to learn in an environment that is enriched with a challenging curriculum, where learning is modeled and expectations are both known and high. We expect all students to demonstrate continued and improved academic achievement, through Collaboration, Communication, Critical thinking, and Creativity, to be college and career ready, and to become lifelong learners.</a:t>
            </a:r>
            <a:r>
              <a:rPr b="1" i="1" lang="en-US" sz="1500">
                <a:solidFill>
                  <a:srgbClr val="990033"/>
                </a:solidFill>
                <a:latin typeface="Times New Roman"/>
                <a:ea typeface="Times New Roman"/>
                <a:cs typeface="Times New Roman"/>
                <a:sym typeface="Times New Roman"/>
              </a:rPr>
              <a:t> </a:t>
            </a:r>
            <a:endParaRPr b="1">
              <a:solidFill>
                <a:srgbClr val="FF0000"/>
              </a:solidFill>
              <a:latin typeface="Times New Roman"/>
              <a:ea typeface="Times New Roman"/>
              <a:cs typeface="Times New Roman"/>
              <a:sym typeface="Times New Roman"/>
            </a:endParaRPr>
          </a:p>
          <a:p>
            <a:pPr indent="0" lvl="1" marL="457200" marR="0" rtl="0" algn="l">
              <a:spcBef>
                <a:spcPts val="0"/>
              </a:spcBef>
              <a:spcAft>
                <a:spcPts val="0"/>
              </a:spcAft>
              <a:buNone/>
            </a:pPr>
            <a:r>
              <a:t/>
            </a:r>
            <a:endParaRPr b="1" i="0" sz="800" u="none" cap="none" strike="noStrike">
              <a:solidFill>
                <a:srgbClr val="990033"/>
              </a:solidFill>
              <a:latin typeface="Times New Roman"/>
              <a:ea typeface="Times New Roman"/>
              <a:cs typeface="Times New Roman"/>
              <a:sym typeface="Times New Roman"/>
            </a:endParaRPr>
          </a:p>
          <a:p>
            <a:pPr indent="0" lvl="1" marL="457200" marR="0" rtl="0" algn="l">
              <a:spcBef>
                <a:spcPts val="0"/>
              </a:spcBef>
              <a:spcAft>
                <a:spcPts val="0"/>
              </a:spcAft>
              <a:buNone/>
            </a:pPr>
            <a:r>
              <a:t/>
            </a:r>
            <a:endParaRPr b="1" i="0" sz="1400" u="none" cap="none" strike="noStrike">
              <a:solidFill>
                <a:srgbClr val="990033"/>
              </a:solidFill>
              <a:latin typeface="Times New Roman"/>
              <a:ea typeface="Times New Roman"/>
              <a:cs typeface="Times New Roman"/>
              <a:sym typeface="Times New Roman"/>
            </a:endParaRPr>
          </a:p>
          <a:p>
            <a:pPr indent="0" lvl="1" marL="457200" marR="0" rtl="0" algn="l">
              <a:spcBef>
                <a:spcPts val="0"/>
              </a:spcBef>
              <a:spcAft>
                <a:spcPts val="0"/>
              </a:spcAft>
              <a:buNone/>
            </a:pPr>
            <a:r>
              <a:t/>
            </a:r>
            <a:endParaRPr b="1">
              <a:solidFill>
                <a:srgbClr val="990033"/>
              </a:solidFill>
              <a:latin typeface="Times New Roman"/>
              <a:ea typeface="Times New Roman"/>
              <a:cs typeface="Times New Roman"/>
              <a:sym typeface="Times New Roman"/>
            </a:endParaRPr>
          </a:p>
          <a:p>
            <a:pPr indent="0" lvl="1" marL="457200" rtl="0" algn="l">
              <a:spcBef>
                <a:spcPts val="0"/>
              </a:spcBef>
              <a:spcAft>
                <a:spcPts val="0"/>
              </a:spcAft>
              <a:buNone/>
            </a:pPr>
            <a:r>
              <a:t/>
            </a:r>
            <a:endParaRPr sz="1600">
              <a:solidFill>
                <a:schemeClr val="dk1"/>
              </a:solidFill>
              <a:latin typeface="Times New Roman"/>
              <a:ea typeface="Times New Roman"/>
              <a:cs typeface="Times New Roman"/>
              <a:sym typeface="Times New Roman"/>
            </a:endParaRPr>
          </a:p>
          <a:p>
            <a:pPr indent="0" lvl="1" marL="457200" marR="0" rtl="0" algn="l">
              <a:spcBef>
                <a:spcPts val="0"/>
              </a:spcBef>
              <a:spcAft>
                <a:spcPts val="0"/>
              </a:spcAft>
              <a:buNone/>
            </a:pPr>
            <a:r>
              <a:t/>
            </a:r>
            <a:endParaRPr b="1">
              <a:solidFill>
                <a:srgbClr val="990033"/>
              </a:solidFill>
              <a:latin typeface="Times New Roman"/>
              <a:ea typeface="Times New Roman"/>
              <a:cs typeface="Times New Roman"/>
              <a:sym typeface="Times New Roman"/>
            </a:endParaRPr>
          </a:p>
          <a:p>
            <a:pPr indent="0" lvl="1" marL="457200" marR="0" rtl="0" algn="l">
              <a:spcBef>
                <a:spcPts val="0"/>
              </a:spcBef>
              <a:spcAft>
                <a:spcPts val="0"/>
              </a:spcAft>
              <a:buNone/>
            </a:pPr>
            <a:r>
              <a:rPr b="0" i="0" lang="en-US" sz="1400" u="none" cap="none" strike="noStrike">
                <a:solidFill>
                  <a:schemeClr val="dk1"/>
                </a:solidFill>
                <a:latin typeface="Times New Roman"/>
                <a:ea typeface="Times New Roman"/>
                <a:cs typeface="Times New Roman"/>
                <a:sym typeface="Times New Roman"/>
              </a:rPr>
              <a:t> </a:t>
            </a:r>
            <a:endParaRPr b="0" i="0" sz="1400" u="none" cap="none" strike="noStrike">
              <a:solidFill>
                <a:schemeClr val="dk1"/>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Adjacency">
  <a:themeElements>
    <a:clrScheme name="Custom 2">
      <a:dk1>
        <a:srgbClr val="2F2B20"/>
      </a:dk1>
      <a:lt1>
        <a:srgbClr val="FFFFFF"/>
      </a:lt1>
      <a:dk2>
        <a:srgbClr val="005390"/>
      </a:dk2>
      <a:lt2>
        <a:srgbClr val="DFDCB7"/>
      </a:lt2>
      <a:accent1>
        <a:srgbClr val="FFFFFF"/>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