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303" r:id="rId4"/>
    <p:sldId id="325" r:id="rId5"/>
    <p:sldId id="286" r:id="rId6"/>
    <p:sldId id="316" r:id="rId7"/>
    <p:sldId id="318" r:id="rId8"/>
    <p:sldId id="287" r:id="rId9"/>
    <p:sldId id="319" r:id="rId10"/>
    <p:sldId id="288" r:id="rId11"/>
    <p:sldId id="324" r:id="rId12"/>
    <p:sldId id="292" r:id="rId13"/>
    <p:sldId id="321" r:id="rId14"/>
    <p:sldId id="293" r:id="rId15"/>
    <p:sldId id="298" r:id="rId16"/>
    <p:sldId id="299" r:id="rId17"/>
    <p:sldId id="281" r:id="rId18"/>
    <p:sldId id="264" r:id="rId19"/>
    <p:sldId id="310" r:id="rId20"/>
    <p:sldId id="307" r:id="rId21"/>
    <p:sldId id="265" r:id="rId22"/>
    <p:sldId id="322" r:id="rId23"/>
    <p:sldId id="323" r:id="rId24"/>
    <p:sldId id="272" r:id="rId25"/>
    <p:sldId id="320" r:id="rId26"/>
    <p:sldId id="275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99"/>
    <a:srgbClr val="006600"/>
    <a:srgbClr val="0000FF"/>
    <a:srgbClr val="FFCC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01" autoAdjust="0"/>
    <p:restoredTop sz="94660"/>
  </p:normalViewPr>
  <p:slideViewPr>
    <p:cSldViewPr>
      <p:cViewPr varScale="1">
        <p:scale>
          <a:sx n="109" d="100"/>
          <a:sy n="109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38475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0" y="2"/>
            <a:ext cx="3038475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29824"/>
            <a:ext cx="3038475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0" y="8829824"/>
            <a:ext cx="3038475" cy="4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B90F516-C9B2-495F-8DC6-D68437A54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350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8475" cy="464979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2"/>
            <a:ext cx="3038475" cy="464979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5B32F9F-2841-49C3-B411-F494063ADA4C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16511"/>
            <a:ext cx="5607050" cy="4183220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824"/>
            <a:ext cx="3038475" cy="464979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824"/>
            <a:ext cx="3038475" cy="464979"/>
          </a:xfrm>
          <a:prstGeom prst="rect">
            <a:avLst/>
          </a:prstGeom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EB0C23-01C7-4FA5-BF42-7CF8290E6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545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5297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0254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147483647 w 794"/>
                <a:gd name="T1" fmla="*/ 1705816979 h 414"/>
                <a:gd name="T2" fmla="*/ 2147483647 w 794"/>
                <a:gd name="T3" fmla="*/ 1373677482 h 414"/>
                <a:gd name="T4" fmla="*/ 2147483647 w 794"/>
                <a:gd name="T5" fmla="*/ 907682493 h 414"/>
                <a:gd name="T6" fmla="*/ 2147483647 w 794"/>
                <a:gd name="T7" fmla="*/ 0 h 414"/>
                <a:gd name="T8" fmla="*/ 1121617071 w 794"/>
                <a:gd name="T9" fmla="*/ 85997690 h 414"/>
                <a:gd name="T10" fmla="*/ 0 w 794"/>
                <a:gd name="T11" fmla="*/ 358752260 h 414"/>
                <a:gd name="T12" fmla="*/ 1366871353 w 794"/>
                <a:gd name="T13" fmla="*/ 669961141 h 414"/>
                <a:gd name="T14" fmla="*/ 2147483647 w 794"/>
                <a:gd name="T15" fmla="*/ 1767377016 h 414"/>
                <a:gd name="T16" fmla="*/ 2147483647 w 794"/>
                <a:gd name="T17" fmla="*/ 1697103367 h 414"/>
                <a:gd name="T18" fmla="*/ 2147483647 w 794"/>
                <a:gd name="T19" fmla="*/ 1787997298 h 414"/>
                <a:gd name="T20" fmla="*/ 2147483647 w 794"/>
                <a:gd name="T21" fmla="*/ 1705816979 h 414"/>
                <a:gd name="T22" fmla="*/ 2147483647 w 794"/>
                <a:gd name="T23" fmla="*/ 170581697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0008 w 1586"/>
                <a:gd name="T1" fmla="*/ 0 h 821"/>
                <a:gd name="T2" fmla="*/ 485714 w 1586"/>
                <a:gd name="T3" fmla="*/ 16702 h 821"/>
                <a:gd name="T4" fmla="*/ 521083 w 1586"/>
                <a:gd name="T5" fmla="*/ 20532 h 821"/>
                <a:gd name="T6" fmla="*/ 578818 w 1586"/>
                <a:gd name="T7" fmla="*/ 25485 h 821"/>
                <a:gd name="T8" fmla="*/ 571160 w 1586"/>
                <a:gd name="T9" fmla="*/ 26422 h 821"/>
                <a:gd name="T10" fmla="*/ 492559 w 1586"/>
                <a:gd name="T11" fmla="*/ 25325 h 821"/>
                <a:gd name="T12" fmla="*/ 417777 w 1586"/>
                <a:gd name="T13" fmla="*/ 26102 h 821"/>
                <a:gd name="T14" fmla="*/ 15107 w 1586"/>
                <a:gd name="T15" fmla="*/ 9617 h 821"/>
                <a:gd name="T16" fmla="*/ 0 w 1586"/>
                <a:gd name="T17" fmla="*/ 4829 h 821"/>
                <a:gd name="T18" fmla="*/ 16752 w 1586"/>
                <a:gd name="T19" fmla="*/ 1018 h 821"/>
                <a:gd name="T20" fmla="*/ 50008 w 1586"/>
                <a:gd name="T21" fmla="*/ 0 h 821"/>
                <a:gd name="T22" fmla="*/ 5000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1003 h 747"/>
                <a:gd name="T2" fmla="*/ 351345 w 1049"/>
                <a:gd name="T3" fmla="*/ 25311 h 747"/>
                <a:gd name="T4" fmla="*/ 357880 w 1049"/>
                <a:gd name="T5" fmla="*/ 18096 h 747"/>
                <a:gd name="T6" fmla="*/ 399791 w 1049"/>
                <a:gd name="T7" fmla="*/ 14305 h 747"/>
                <a:gd name="T8" fmla="*/ 29722 w 1049"/>
                <a:gd name="T9" fmla="*/ 0 h 747"/>
                <a:gd name="T10" fmla="*/ 0 w 1049"/>
                <a:gd name="T11" fmla="*/ 4286 h 747"/>
                <a:gd name="T12" fmla="*/ 0 w 1049"/>
                <a:gd name="T13" fmla="*/ 11003 h 747"/>
                <a:gd name="T14" fmla="*/ 0 w 1049"/>
                <a:gd name="T15" fmla="*/ 1100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39334 w 150"/>
                  <a:gd name="T1" fmla="*/ 0 h 173"/>
                  <a:gd name="T2" fmla="*/ 14478 w 150"/>
                  <a:gd name="T3" fmla="*/ 2468 h 173"/>
                  <a:gd name="T4" fmla="*/ 0 w 150"/>
                  <a:gd name="T5" fmla="*/ 6439 h 173"/>
                  <a:gd name="T6" fmla="*/ 28620 w 150"/>
                  <a:gd name="T7" fmla="*/ 5951 h 173"/>
                  <a:gd name="T8" fmla="*/ 36868 w 150"/>
                  <a:gd name="T9" fmla="*/ 3144 h 173"/>
                  <a:gd name="T10" fmla="*/ 53797 w 150"/>
                  <a:gd name="T11" fmla="*/ 998 h 173"/>
                  <a:gd name="T12" fmla="*/ 39334 w 150"/>
                  <a:gd name="T13" fmla="*/ 0 h 173"/>
                  <a:gd name="T14" fmla="*/ 39334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58278 w 1684"/>
                  <a:gd name="T1" fmla="*/ 0 h 880"/>
                  <a:gd name="T2" fmla="*/ 23562 w 1684"/>
                  <a:gd name="T3" fmla="*/ 1719 h 880"/>
                  <a:gd name="T4" fmla="*/ 0 w 1684"/>
                  <a:gd name="T5" fmla="*/ 6872 h 880"/>
                  <a:gd name="T6" fmla="*/ 25132 w 1684"/>
                  <a:gd name="T7" fmla="*/ 11852 h 880"/>
                  <a:gd name="T8" fmla="*/ 441737 w 1684"/>
                  <a:gd name="T9" fmla="*/ 28631 h 880"/>
                  <a:gd name="T10" fmla="*/ 531483 w 1684"/>
                  <a:gd name="T11" fmla="*/ 27586 h 880"/>
                  <a:gd name="T12" fmla="*/ 604205 w 1684"/>
                  <a:gd name="T13" fmla="*/ 29063 h 880"/>
                  <a:gd name="T14" fmla="*/ 629438 w 1684"/>
                  <a:gd name="T15" fmla="*/ 26717 h 880"/>
                  <a:gd name="T16" fmla="*/ 561346 w 1684"/>
                  <a:gd name="T17" fmla="*/ 21921 h 880"/>
                  <a:gd name="T18" fmla="*/ 533679 w 1684"/>
                  <a:gd name="T19" fmla="*/ 16927 h 880"/>
                  <a:gd name="T20" fmla="*/ 511844 w 1684"/>
                  <a:gd name="T21" fmla="*/ 17407 h 880"/>
                  <a:gd name="T22" fmla="*/ 537787 w 1684"/>
                  <a:gd name="T23" fmla="*/ 21921 h 880"/>
                  <a:gd name="T24" fmla="*/ 589800 w 1684"/>
                  <a:gd name="T25" fmla="*/ 26735 h 880"/>
                  <a:gd name="T26" fmla="*/ 528187 w 1684"/>
                  <a:gd name="T27" fmla="*/ 25996 h 880"/>
                  <a:gd name="T28" fmla="*/ 455539 w 1684"/>
                  <a:gd name="T29" fmla="*/ 26855 h 880"/>
                  <a:gd name="T30" fmla="*/ 468984 w 1684"/>
                  <a:gd name="T31" fmla="*/ 21452 h 880"/>
                  <a:gd name="T32" fmla="*/ 500133 w 1684"/>
                  <a:gd name="T33" fmla="*/ 17771 h 880"/>
                  <a:gd name="T34" fmla="*/ 463668 w 1684"/>
                  <a:gd name="T35" fmla="*/ 18230 h 880"/>
                  <a:gd name="T36" fmla="*/ 435398 w 1684"/>
                  <a:gd name="T37" fmla="*/ 21749 h 880"/>
                  <a:gd name="T38" fmla="*/ 425790 w 1684"/>
                  <a:gd name="T39" fmla="*/ 26133 h 880"/>
                  <a:gd name="T40" fmla="*/ 40039 w 1684"/>
                  <a:gd name="T41" fmla="*/ 10235 h 880"/>
                  <a:gd name="T42" fmla="*/ 29811 w 1684"/>
                  <a:gd name="T43" fmla="*/ 7090 h 880"/>
                  <a:gd name="T44" fmla="*/ 38478 w 1684"/>
                  <a:gd name="T45" fmla="*/ 3157 h 880"/>
                  <a:gd name="T46" fmla="*/ 80977 w 1684"/>
                  <a:gd name="T47" fmla="*/ 0 h 880"/>
                  <a:gd name="T48" fmla="*/ 58278 w 1684"/>
                  <a:gd name="T49" fmla="*/ 0 h 880"/>
                  <a:gd name="T50" fmla="*/ 5827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37401 w 1190"/>
                  <a:gd name="T1" fmla="*/ 0 h 500"/>
                  <a:gd name="T2" fmla="*/ 444546 w 1190"/>
                  <a:gd name="T3" fmla="*/ 16089 h 500"/>
                  <a:gd name="T4" fmla="*/ 401685 w 1190"/>
                  <a:gd name="T5" fmla="*/ 16415 h 500"/>
                  <a:gd name="T6" fmla="*/ 0 w 1190"/>
                  <a:gd name="T7" fmla="*/ 885 h 500"/>
                  <a:gd name="T8" fmla="*/ 37401 w 1190"/>
                  <a:gd name="T9" fmla="*/ 0 h 500"/>
                  <a:gd name="T10" fmla="*/ 374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4438 w 160"/>
                  <a:gd name="T1" fmla="*/ 0 h 335"/>
                  <a:gd name="T2" fmla="*/ 7277 w 160"/>
                  <a:gd name="T3" fmla="*/ 3307 h 335"/>
                  <a:gd name="T4" fmla="*/ 0 w 160"/>
                  <a:gd name="T5" fmla="*/ 7123 h 335"/>
                  <a:gd name="T6" fmla="*/ 12752 w 160"/>
                  <a:gd name="T7" fmla="*/ 9737 h 335"/>
                  <a:gd name="T8" fmla="*/ 35831 w 160"/>
                  <a:gd name="T9" fmla="*/ 10382 h 335"/>
                  <a:gd name="T10" fmla="*/ 29091 w 160"/>
                  <a:gd name="T11" fmla="*/ 4755 h 335"/>
                  <a:gd name="T12" fmla="*/ 61127 w 160"/>
                  <a:gd name="T13" fmla="*/ 542 h 335"/>
                  <a:gd name="T14" fmla="*/ 44438 w 160"/>
                  <a:gd name="T15" fmla="*/ 0 h 335"/>
                  <a:gd name="T16" fmla="*/ 4443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118 w 489"/>
                  <a:gd name="T1" fmla="*/ 1156 h 296"/>
                  <a:gd name="T2" fmla="*/ 57036 w 489"/>
                  <a:gd name="T3" fmla="*/ 2232 h 296"/>
                  <a:gd name="T4" fmla="*/ 115733 w 489"/>
                  <a:gd name="T5" fmla="*/ 4616 h 296"/>
                  <a:gd name="T6" fmla="*/ 157179 w 489"/>
                  <a:gd name="T7" fmla="*/ 8186 h 296"/>
                  <a:gd name="T8" fmla="*/ 116434 w 489"/>
                  <a:gd name="T9" fmla="*/ 7741 h 296"/>
                  <a:gd name="T10" fmla="*/ 49509 w 489"/>
                  <a:gd name="T11" fmla="*/ 4919 h 296"/>
                  <a:gd name="T12" fmla="*/ 17816 w 489"/>
                  <a:gd name="T13" fmla="*/ 2691 h 296"/>
                  <a:gd name="T14" fmla="*/ 38107 w 489"/>
                  <a:gd name="T15" fmla="*/ 5483 h 296"/>
                  <a:gd name="T16" fmla="*/ 97126 w 489"/>
                  <a:gd name="T17" fmla="*/ 9075 h 296"/>
                  <a:gd name="T18" fmla="*/ 166361 w 489"/>
                  <a:gd name="T19" fmla="*/ 9984 h 296"/>
                  <a:gd name="T20" fmla="*/ 174611 w 489"/>
                  <a:gd name="T21" fmla="*/ 7537 h 296"/>
                  <a:gd name="T22" fmla="*/ 140734 w 489"/>
                  <a:gd name="T23" fmla="*/ 4053 h 296"/>
                  <a:gd name="T24" fmla="*/ 60643 w 489"/>
                  <a:gd name="T25" fmla="*/ 584 h 296"/>
                  <a:gd name="T26" fmla="*/ 0 w 489"/>
                  <a:gd name="T27" fmla="*/ 0 h 296"/>
                  <a:gd name="T28" fmla="*/ 5118 w 489"/>
                  <a:gd name="T29" fmla="*/ 1156 h 296"/>
                  <a:gd name="T30" fmla="*/ 5118 w 489"/>
                  <a:gd name="T31" fmla="*/ 1156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5 w 794"/>
                <a:gd name="T1" fmla="*/ 1 h 414"/>
                <a:gd name="T2" fmla="*/ 13 w 794"/>
                <a:gd name="T3" fmla="*/ 1 h 414"/>
                <a:gd name="T4" fmla="*/ 10 w 794"/>
                <a:gd name="T5" fmla="*/ 1 h 414"/>
                <a:gd name="T6" fmla="*/ 2 w 794"/>
                <a:gd name="T7" fmla="*/ 0 h 414"/>
                <a:gd name="T8" fmla="*/ 2 w 794"/>
                <a:gd name="T9" fmla="*/ 1 h 414"/>
                <a:gd name="T10" fmla="*/ 0 w 794"/>
                <a:gd name="T11" fmla="*/ 1 h 414"/>
                <a:gd name="T12" fmla="*/ 2 w 794"/>
                <a:gd name="T13" fmla="*/ 1 h 414"/>
                <a:gd name="T14" fmla="*/ 10 w 794"/>
                <a:gd name="T15" fmla="*/ 1 h 414"/>
                <a:gd name="T16" fmla="*/ 13 w 794"/>
                <a:gd name="T17" fmla="*/ 1 h 414"/>
                <a:gd name="T18" fmla="*/ 15 w 794"/>
                <a:gd name="T19" fmla="*/ 1 h 414"/>
                <a:gd name="T20" fmla="*/ 15 w 794"/>
                <a:gd name="T21" fmla="*/ 1 h 414"/>
                <a:gd name="T22" fmla="*/ 15 w 794"/>
                <a:gd name="T23" fmla="*/ 1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F05B3-3D3D-46F2-A098-BF615C8D1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55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1BAC-21DB-40FF-B15D-0E48F5E2F2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10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A9711-96E9-4337-AB41-23AC0F089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7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CD32-8E17-4487-BFA5-013F0C93F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10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28BDB-1C22-4F01-B108-69C2FFD64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31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8DE05-70C7-4F6E-82F6-FD74A90BA0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05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93D7A-D542-4512-A10C-FE3A69E8CC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3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67387-BB74-4C6F-80DC-696E796BC1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69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793D1-1EFF-41EE-9763-2648210362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24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B2BF5-1A9D-40EB-A242-CF22F3A26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54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338B1-1EF2-421F-A132-2447777254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03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527C292-5DE7-4FBE-ABCB-3502BE2BF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1 w 2177"/>
                <a:gd name="T7" fmla="*/ 1 h 1298"/>
                <a:gd name="T8" fmla="*/ 1 w 2177"/>
                <a:gd name="T9" fmla="*/ 1 h 1298"/>
                <a:gd name="T10" fmla="*/ 1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4" y="326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4" y="176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3" y="891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0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3" y="136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610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333399"/>
                </a:solidFill>
              </a:rPr>
              <a:t>Welcome Home </a:t>
            </a:r>
            <a:br>
              <a:rPr lang="en-US" sz="4000" b="1" dirty="0" smtClean="0">
                <a:solidFill>
                  <a:srgbClr val="333399"/>
                </a:solidFill>
              </a:rPr>
            </a:br>
            <a:r>
              <a:rPr lang="en-US" sz="4000" b="1" dirty="0" smtClean="0">
                <a:solidFill>
                  <a:srgbClr val="333399"/>
                </a:solidFill>
              </a:rPr>
              <a:t>TK/Kindergarten Parents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897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Lowell Joint School District</a:t>
            </a:r>
          </a:p>
          <a:p>
            <a:pPr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Tradition of Excellence since 1906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32269"/>
            <a:ext cx="1295400" cy="147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0"/>
            <a:ext cx="2732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4975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76400" y="6067293"/>
            <a:ext cx="6489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Home of Scholars and Champions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001000" cy="914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8263" indent="0" algn="ctr">
              <a:buFontTx/>
              <a:buNone/>
            </a:pPr>
            <a:r>
              <a:rPr lang="en-US" altLang="en-US" sz="2800" smtClean="0"/>
              <a:t>Class-Size Reduction at the Primary Grades  </a:t>
            </a:r>
            <a:r>
              <a:rPr lang="en-US" altLang="en-US" sz="1800" smtClean="0"/>
              <a:t>TK - 3rd grade average class sizes range from 23-25 students per class </a:t>
            </a:r>
          </a:p>
          <a:p>
            <a:pPr marL="360363" lvl="1" indent="0">
              <a:buFontTx/>
              <a:buNone/>
            </a:pPr>
            <a:endParaRPr lang="en-US" altLang="en-US" sz="2200" smtClean="0"/>
          </a:p>
          <a:p>
            <a:pPr marL="360363" lvl="1" indent="0">
              <a:buFontTx/>
              <a:buNone/>
            </a:pPr>
            <a:endParaRPr lang="en-US" altLang="en-US" sz="220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76200"/>
            <a:ext cx="8001000" cy="1063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>
                <a:solidFill>
                  <a:srgbClr val="333399"/>
                </a:solidFill>
              </a:rPr>
              <a:t>Academics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" y="2365375"/>
            <a:ext cx="5486400" cy="3505200"/>
          </a:xfrm>
          <a:prstGeom prst="rect">
            <a:avLst/>
          </a:prstGeom>
          <a:ln>
            <a:noFill/>
          </a:ln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Georgia"/>
              <a:buNone/>
              <a:defRPr/>
            </a:pPr>
            <a:r>
              <a:rPr lang="en-US" dirty="0" smtClean="0"/>
              <a:t>Pre AP/IB Honors Academy (7</a:t>
            </a:r>
            <a:r>
              <a:rPr lang="en-US" baseline="30000" dirty="0" smtClean="0"/>
              <a:t>th</a:t>
            </a:r>
            <a:r>
              <a:rPr lang="en-US" dirty="0" smtClean="0"/>
              <a:t>-8</a:t>
            </a:r>
            <a:r>
              <a:rPr lang="en-US" baseline="30000" dirty="0" smtClean="0"/>
              <a:t>th</a:t>
            </a:r>
            <a:r>
              <a:rPr lang="en-US" dirty="0"/>
              <a:t>)</a:t>
            </a:r>
            <a:endParaRPr lang="en-US" dirty="0" smtClean="0"/>
          </a:p>
          <a:p>
            <a:pPr marL="68580" indent="0">
              <a:buFont typeface="Georgia"/>
              <a:buNone/>
              <a:defRPr/>
            </a:pPr>
            <a:endParaRPr lang="en-US" sz="1600" dirty="0" smtClean="0"/>
          </a:p>
          <a:p>
            <a:pPr marL="68580" indent="0">
              <a:buFont typeface="Georgia"/>
              <a:buNone/>
              <a:defRPr/>
            </a:pPr>
            <a:endParaRPr lang="en-US" sz="1600" dirty="0" smtClean="0"/>
          </a:p>
          <a:p>
            <a:pPr marL="68580" indent="0">
              <a:buNone/>
              <a:defRPr/>
            </a:pPr>
            <a:r>
              <a:rPr lang="en-US" b="1" dirty="0" smtClean="0">
                <a:latin typeface="Lucida Calligraphy" panose="03010101010101010101" pitchFamily="66" charset="0"/>
              </a:rPr>
              <a:t>Horizons</a:t>
            </a:r>
            <a:r>
              <a:rPr lang="en-US" b="1" dirty="0" smtClean="0"/>
              <a:t> </a:t>
            </a:r>
            <a:r>
              <a:rPr lang="en-US" sz="1600" b="1" dirty="0" smtClean="0"/>
              <a:t>(3-6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)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sz="1200" b="1" dirty="0" smtClean="0"/>
              <a:t>    “</a:t>
            </a:r>
            <a:r>
              <a:rPr lang="en-US" sz="1200" b="1" dirty="0"/>
              <a:t>Where Academic Potential and Grit Soar”</a:t>
            </a:r>
            <a:endParaRPr lang="en-US" sz="1200" dirty="0"/>
          </a:p>
          <a:p>
            <a:r>
              <a:rPr lang="en-US" sz="1200" dirty="0" smtClean="0"/>
              <a:t>                 (</a:t>
            </a:r>
            <a:r>
              <a:rPr lang="en-US" sz="1200" dirty="0"/>
              <a:t>GATE/High Achievers)</a:t>
            </a:r>
          </a:p>
          <a:p>
            <a:pPr marL="68580" indent="0">
              <a:buNone/>
              <a:defRPr/>
            </a:pPr>
            <a:endParaRPr lang="en-US" sz="1600" dirty="0" smtClean="0"/>
          </a:p>
          <a:p>
            <a:pPr marL="68580" indent="0">
              <a:buNone/>
              <a:defRPr/>
            </a:pPr>
            <a:r>
              <a:rPr lang="en-US" sz="1600" dirty="0" smtClean="0"/>
              <a:t>All Teachers GATE Certified by Summer 2022</a:t>
            </a: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7149"/>
            <a:ext cx="2646363" cy="19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2116138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 descr="C:\Users\jcoombs\Desktop\Pre-AP_IB logo (on white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83" y="2961481"/>
            <a:ext cx="17954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-76200"/>
            <a:ext cx="1435608" cy="201712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76200"/>
            <a:ext cx="8001000" cy="1063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srgbClr val="333399"/>
                </a:solidFill>
              </a:rPr>
              <a:t>Supports</a:t>
            </a:r>
            <a:endParaRPr lang="en-US" sz="4400" b="1" dirty="0">
              <a:solidFill>
                <a:srgbClr val="333399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950521"/>
            <a:ext cx="7696200" cy="5510911"/>
          </a:xfrm>
          <a:prstGeom prst="rect">
            <a:avLst/>
          </a:prstGeom>
          <a:ln>
            <a:noFill/>
          </a:ln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Georgia"/>
              <a:buNone/>
              <a:defRPr/>
            </a:pPr>
            <a:endParaRPr lang="en-US" dirty="0" smtClean="0"/>
          </a:p>
          <a:p>
            <a:pPr marL="68580" indent="0"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C.R.E.W.</a:t>
            </a:r>
            <a:r>
              <a:rPr lang="en-US" b="1" dirty="0" smtClean="0"/>
              <a:t>- </a:t>
            </a:r>
          </a:p>
          <a:p>
            <a:pPr marL="68580" indent="0">
              <a:spcBef>
                <a:spcPts val="0"/>
              </a:spcBef>
              <a:buNone/>
              <a:defRPr/>
            </a:pPr>
            <a:r>
              <a:rPr lang="en-US" sz="2000" b="1" dirty="0"/>
              <a:t> </a:t>
            </a:r>
            <a:r>
              <a:rPr lang="en-US" sz="2000" b="1" dirty="0" smtClean="0"/>
              <a:t>  </a:t>
            </a:r>
            <a:r>
              <a:rPr lang="en-US" sz="3200" b="1" dirty="0" smtClean="0">
                <a:solidFill>
                  <a:srgbClr val="C00000"/>
                </a:solidFill>
              </a:rPr>
              <a:t>C</a:t>
            </a:r>
            <a:r>
              <a:rPr lang="en-US" sz="2000" dirty="0" smtClean="0"/>
              <a:t>reative </a:t>
            </a:r>
            <a:r>
              <a:rPr lang="en-US" sz="3200" b="1" dirty="0">
                <a:solidFill>
                  <a:srgbClr val="C00000"/>
                </a:solidFill>
              </a:rPr>
              <a:t>R</a:t>
            </a:r>
            <a:r>
              <a:rPr lang="en-US" sz="2000" dirty="0"/>
              <a:t>esponse to </a:t>
            </a:r>
            <a:r>
              <a:rPr lang="en-US" sz="3200" b="1" dirty="0">
                <a:solidFill>
                  <a:srgbClr val="C00000"/>
                </a:solidFill>
              </a:rPr>
              <a:t>E</a:t>
            </a:r>
            <a:r>
              <a:rPr lang="en-US" sz="2000" dirty="0"/>
              <a:t>motional &amp; </a:t>
            </a:r>
            <a:r>
              <a:rPr lang="en-US" sz="3200" b="1" dirty="0">
                <a:solidFill>
                  <a:srgbClr val="C00000"/>
                </a:solidFill>
              </a:rPr>
              <a:t>E</a:t>
            </a:r>
            <a:r>
              <a:rPr lang="en-US" sz="2000" dirty="0"/>
              <a:t>ducational </a:t>
            </a:r>
            <a:r>
              <a:rPr lang="en-US" sz="3200" b="1" dirty="0">
                <a:solidFill>
                  <a:srgbClr val="C00000"/>
                </a:solidFill>
              </a:rPr>
              <a:t>W</a:t>
            </a:r>
            <a:r>
              <a:rPr lang="en-US" sz="2000" dirty="0"/>
              <a:t>ellness </a:t>
            </a:r>
            <a:endParaRPr lang="en-US" sz="2000" dirty="0" smtClean="0"/>
          </a:p>
          <a:p>
            <a:pPr marL="68580" indent="0">
              <a:spcBef>
                <a:spcPts val="0"/>
              </a:spcBef>
              <a:buNone/>
              <a:defRPr/>
            </a:pPr>
            <a:r>
              <a:rPr lang="en-US" dirty="0" smtClean="0"/>
              <a:t>   </a:t>
            </a:r>
            <a:r>
              <a:rPr lang="en-US" sz="2000" dirty="0" smtClean="0"/>
              <a:t>Counseling and Psychologist Intern at all campuses</a:t>
            </a:r>
          </a:p>
          <a:p>
            <a:pPr marL="68580" indent="0">
              <a:buNone/>
              <a:defRPr/>
            </a:pPr>
            <a:endParaRPr lang="en-US" sz="2000" dirty="0" smtClean="0"/>
          </a:p>
          <a:p>
            <a:pPr marL="68580" indent="0">
              <a:spcBef>
                <a:spcPts val="0"/>
              </a:spcBef>
              <a:buNone/>
              <a:defRPr/>
            </a:pPr>
            <a:r>
              <a:rPr lang="en-US" dirty="0" smtClean="0"/>
              <a:t>Special Education </a:t>
            </a:r>
            <a:r>
              <a:rPr lang="en-US" dirty="0" smtClean="0">
                <a:solidFill>
                  <a:srgbClr val="000099"/>
                </a:solidFill>
              </a:rPr>
              <a:t>Blue Ribbon </a:t>
            </a:r>
            <a:r>
              <a:rPr lang="en-US" dirty="0" smtClean="0"/>
              <a:t>Action Team – </a:t>
            </a:r>
            <a:endParaRPr lang="en-US" sz="1400" dirty="0" smtClean="0"/>
          </a:p>
          <a:p>
            <a:pPr marL="68580" indent="0">
              <a:spcBef>
                <a:spcPts val="0"/>
              </a:spcBef>
              <a:buNone/>
              <a:defRPr/>
            </a:pPr>
            <a:r>
              <a:rPr lang="en-US" sz="1400" b="1" dirty="0" smtClean="0"/>
              <a:t>       </a:t>
            </a:r>
            <a:r>
              <a:rPr lang="en-US" sz="1400" b="1" u="sng" dirty="0" smtClean="0"/>
              <a:t>2021 National School Board Association MAGNA Award</a:t>
            </a:r>
          </a:p>
          <a:p>
            <a:pPr marL="68580" indent="0">
              <a:spcBef>
                <a:spcPts val="0"/>
              </a:spcBef>
              <a:buNone/>
              <a:defRPr/>
            </a:pPr>
            <a:r>
              <a:rPr lang="en-US" sz="1400" dirty="0" smtClean="0"/>
              <a:t>          (One only 4 Nationwide)</a:t>
            </a:r>
          </a:p>
          <a:p>
            <a:pPr marL="68580" indent="0">
              <a:spcBef>
                <a:spcPts val="0"/>
              </a:spcBef>
              <a:buNone/>
              <a:defRPr/>
            </a:pPr>
            <a:r>
              <a:rPr lang="en-US" u="sng" dirty="0" smtClean="0"/>
              <a:t> </a:t>
            </a:r>
            <a:endParaRPr lang="en-US" sz="1600" dirty="0" smtClean="0"/>
          </a:p>
          <a:p>
            <a:pPr marL="68580" indent="0">
              <a:buNone/>
              <a:defRPr/>
            </a:pPr>
            <a:r>
              <a:rPr lang="en-US" dirty="0" smtClean="0"/>
              <a:t>Vast Array of Academic Support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During the school day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Additionally</a:t>
            </a:r>
          </a:p>
          <a:p>
            <a:pPr marL="1825625" lvl="4" indent="-342900"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 smtClean="0">
                <a:solidFill>
                  <a:srgbClr val="333399"/>
                </a:solidFill>
              </a:rPr>
              <a:t>Before-school</a:t>
            </a:r>
          </a:p>
          <a:p>
            <a:pPr marL="1825625" lvl="4" indent="-342900"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 smtClean="0">
                <a:solidFill>
                  <a:srgbClr val="333399"/>
                </a:solidFill>
              </a:rPr>
              <a:t>After-school</a:t>
            </a:r>
          </a:p>
          <a:p>
            <a:pPr marL="1825625" lvl="4" indent="-342900"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 smtClean="0">
                <a:solidFill>
                  <a:srgbClr val="333399"/>
                </a:solidFill>
              </a:rPr>
              <a:t>Lunch time</a:t>
            </a:r>
          </a:p>
          <a:p>
            <a:pPr marL="1825625" lvl="4" indent="-342900"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 smtClean="0">
                <a:solidFill>
                  <a:srgbClr val="333399"/>
                </a:solidFill>
              </a:rPr>
              <a:t>Homework help</a:t>
            </a:r>
          </a:p>
          <a:p>
            <a:pPr marL="1825625" lvl="4" indent="-342900">
              <a:buClr>
                <a:srgbClr val="0000FF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 smtClean="0">
                <a:solidFill>
                  <a:srgbClr val="333399"/>
                </a:solidFill>
              </a:rPr>
              <a:t>Libraries open additional hours</a:t>
            </a:r>
          </a:p>
          <a:p>
            <a:pPr marL="361188" lvl="1" indent="0">
              <a:buFont typeface="Georgia"/>
              <a:buNone/>
              <a:defRPr/>
            </a:pP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633630"/>
            <a:ext cx="2223759" cy="94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08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4963"/>
            <a:ext cx="8001000" cy="5029200"/>
          </a:xfrm>
        </p:spPr>
        <p:txBody>
          <a:bodyPr>
            <a:noAutofit/>
          </a:bodyPr>
          <a:lstStyle/>
          <a:p>
            <a:pPr marL="68580" indent="0">
              <a:buFontTx/>
              <a:buNone/>
              <a:defRPr/>
            </a:pPr>
            <a:endParaRPr lang="en-US" sz="2400" dirty="0" smtClean="0"/>
          </a:p>
          <a:p>
            <a:pPr marL="68580" indent="0">
              <a:buFontTx/>
              <a:buNone/>
              <a:defRPr/>
            </a:pPr>
            <a:r>
              <a:rPr lang="en-US" sz="2400" dirty="0" smtClean="0"/>
              <a:t>Intramural Sports (7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-8</a:t>
            </a:r>
            <a:r>
              <a:rPr lang="en-US" sz="2400" baseline="30000" dirty="0" smtClean="0"/>
              <a:t>th</a:t>
            </a:r>
            <a:r>
              <a:rPr lang="en-US" sz="2400" dirty="0"/>
              <a:t>)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Soccer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Volleyball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Basketball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Cross Country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Flag-Football</a:t>
            </a:r>
          </a:p>
          <a:p>
            <a:pPr marL="361188" lvl="1" indent="0">
              <a:buFontTx/>
              <a:buNone/>
              <a:defRPr/>
            </a:pPr>
            <a:endParaRPr lang="en-US" sz="2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384175"/>
            <a:ext cx="8001000" cy="1216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srgbClr val="333399"/>
                </a:solidFill>
              </a:rPr>
              <a:t>Physical Education &amp; Health </a:t>
            </a:r>
            <a:endParaRPr lang="en-US" sz="4400" b="1" dirty="0">
              <a:solidFill>
                <a:srgbClr val="333399"/>
              </a:solidFill>
            </a:endParaRP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37111" r="26500" b="18443"/>
          <a:stretch>
            <a:fillRect/>
          </a:stretch>
        </p:blipFill>
        <p:spPr bwMode="auto">
          <a:xfrm>
            <a:off x="3200400" y="2514600"/>
            <a:ext cx="4967288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1"/>
            <a:ext cx="8001000" cy="5029200"/>
          </a:xfrm>
        </p:spPr>
        <p:txBody>
          <a:bodyPr>
            <a:noAutofit/>
          </a:bodyPr>
          <a:lstStyle/>
          <a:p>
            <a:pPr marL="68580" indent="0">
              <a:buFontTx/>
              <a:buNone/>
              <a:defRPr/>
            </a:pPr>
            <a:endParaRPr lang="en-US" sz="2400" dirty="0" smtClean="0"/>
          </a:p>
          <a:p>
            <a:pPr marL="41148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Goal: students who are 100% bi-lingual and bi-literate </a:t>
            </a:r>
          </a:p>
          <a:p>
            <a:pPr marL="41148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Current language offered is Spanish</a:t>
            </a:r>
          </a:p>
          <a:p>
            <a:pPr marL="41148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90/10 instructional </a:t>
            </a:r>
            <a:r>
              <a:rPr lang="en-US" sz="2000" dirty="0"/>
              <a:t>format </a:t>
            </a:r>
            <a:r>
              <a:rPr lang="en-US" sz="2000" dirty="0" smtClean="0"/>
              <a:t>TK - 3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</a:t>
            </a:r>
          </a:p>
          <a:p>
            <a:pPr marL="41148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Currently Grade Levels: TK, K,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,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,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, 4</a:t>
            </a:r>
            <a:r>
              <a:rPr lang="en-US" sz="2000" baseline="30000" dirty="0" smtClean="0"/>
              <a:t>th</a:t>
            </a:r>
            <a:endParaRPr lang="en-US" sz="2000" dirty="0" smtClean="0"/>
          </a:p>
          <a:p>
            <a:pPr marL="41148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50/50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/>
              <a:t>instructional </a:t>
            </a:r>
            <a:r>
              <a:rPr lang="en-US" sz="2000" dirty="0" smtClean="0"/>
              <a:t>format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</a:p>
          <a:p>
            <a:pPr marL="41148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added 2023/2024</a:t>
            </a:r>
          </a:p>
          <a:p>
            <a:pPr marL="41148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added 2024/2025</a:t>
            </a:r>
          </a:p>
          <a:p>
            <a:pPr marL="41148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Registration is directly through Jordan Elementary                  		</a:t>
            </a:r>
            <a:r>
              <a:rPr lang="en-US" sz="2000" u="sng" dirty="0" smtClean="0"/>
              <a:t>as space is available</a:t>
            </a:r>
            <a:r>
              <a:rPr lang="en-US" sz="2000" dirty="0" smtClean="0"/>
              <a:t>.</a:t>
            </a:r>
          </a:p>
          <a:p>
            <a:pPr marL="361188" lvl="1" indent="0">
              <a:buFontTx/>
              <a:buNone/>
              <a:defRPr/>
            </a:pPr>
            <a:endParaRPr lang="en-US" sz="2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4400" y="76201"/>
            <a:ext cx="7315200" cy="182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srgbClr val="333399"/>
                </a:solidFill>
              </a:rPr>
              <a:t>Dual Immersion Academy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006600"/>
                </a:solidFill>
              </a:rPr>
              <a:t>Jordan Elementary</a:t>
            </a:r>
            <a:endParaRPr lang="en-US" sz="4400" b="1" dirty="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85" y="958363"/>
            <a:ext cx="1354015" cy="1382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72375" y="2638425"/>
            <a:ext cx="1600201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84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7688" y="1355725"/>
            <a:ext cx="8001000" cy="5029200"/>
          </a:xfrm>
        </p:spPr>
        <p:txBody>
          <a:bodyPr/>
          <a:lstStyle/>
          <a:p>
            <a:pPr marL="411163">
              <a:buFont typeface="Wingdings" pitchFamily="2" charset="2"/>
              <a:buChar char="ü"/>
            </a:pPr>
            <a:r>
              <a:rPr lang="en-US" altLang="en-US" sz="2200" dirty="0" smtClean="0"/>
              <a:t>Monthly Academic and Charter Awards Celebrations</a:t>
            </a:r>
          </a:p>
          <a:p>
            <a:pPr marL="411163">
              <a:buFont typeface="Wingdings" pitchFamily="2" charset="2"/>
              <a:buChar char="ü"/>
            </a:pPr>
            <a:r>
              <a:rPr lang="en-US" altLang="en-US" sz="2200" dirty="0" smtClean="0"/>
              <a:t>Academic Competitions</a:t>
            </a:r>
          </a:p>
          <a:p>
            <a:pPr marL="411163">
              <a:buFont typeface="Wingdings" pitchFamily="2" charset="2"/>
              <a:buChar char="ü"/>
            </a:pPr>
            <a:r>
              <a:rPr lang="en-US" altLang="en-US" sz="2200" dirty="0" smtClean="0"/>
              <a:t>REACH Celebrations</a:t>
            </a:r>
          </a:p>
          <a:p>
            <a:pPr marL="360363" lvl="1" indent="0">
              <a:buFontTx/>
              <a:buNone/>
            </a:pPr>
            <a:endParaRPr lang="en-US" altLang="en-US" sz="22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384175"/>
            <a:ext cx="8001000" cy="1216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srgbClr val="333399"/>
                </a:solidFill>
              </a:rPr>
              <a:t>Awards &amp; Recognition</a:t>
            </a:r>
            <a:endParaRPr lang="en-US" sz="4400" b="1" dirty="0">
              <a:solidFill>
                <a:srgbClr val="33339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2663" y="2209800"/>
            <a:ext cx="3716337" cy="29241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38560"/>
          <a:stretch/>
        </p:blipFill>
        <p:spPr>
          <a:xfrm>
            <a:off x="990600" y="3048000"/>
            <a:ext cx="2185988" cy="2674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4943475"/>
            <a:ext cx="2079625" cy="15605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831975"/>
            <a:ext cx="7162800" cy="2209800"/>
          </a:xfrm>
        </p:spPr>
        <p:txBody>
          <a:bodyPr>
            <a:noAutofit/>
          </a:bodyPr>
          <a:lstStyle/>
          <a:p>
            <a:pPr marL="68580" indent="0">
              <a:buFontTx/>
              <a:buNone/>
              <a:defRPr/>
            </a:pPr>
            <a:r>
              <a:rPr lang="en-US" sz="2800" dirty="0" smtClean="0"/>
              <a:t>Character Education &amp; Patriotic Program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Designated Values and Skills: </a:t>
            </a:r>
            <a:r>
              <a:rPr lang="en-US" sz="1600" dirty="0" smtClean="0"/>
              <a:t>Respect, Honesty, Setting Goals, Kindness, Self-Discipline, etc.</a:t>
            </a:r>
            <a:endParaRPr lang="en-US" sz="2000" dirty="0" smtClean="0"/>
          </a:p>
          <a:p>
            <a:pPr marL="704088" lvl="1" indent="-342900">
              <a:defRPr/>
            </a:pPr>
            <a:endParaRPr lang="en-US" sz="2200" dirty="0" smtClean="0"/>
          </a:p>
          <a:p>
            <a:pPr marL="361188" lvl="1" indent="0">
              <a:buFontTx/>
              <a:buNone/>
              <a:defRPr/>
            </a:pPr>
            <a:endParaRPr lang="en-US" sz="2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7975" y="160338"/>
            <a:ext cx="8001000" cy="153352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defRPr/>
            </a:pPr>
            <a:r>
              <a:rPr lang="en-US" sz="4100" b="1" dirty="0" smtClean="0">
                <a:solidFill>
                  <a:srgbClr val="333399"/>
                </a:solidFill>
              </a:rPr>
              <a:t>Award Winning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4100" b="1" dirty="0" smtClean="0">
                <a:solidFill>
                  <a:srgbClr val="333399"/>
                </a:solidFill>
              </a:rPr>
              <a:t>Character Ed and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4100" b="1" dirty="0" smtClean="0">
                <a:solidFill>
                  <a:srgbClr val="333399"/>
                </a:solidFill>
              </a:rPr>
              <a:t>Family Involvement</a:t>
            </a:r>
            <a:endParaRPr lang="en-US" sz="4100" b="1" dirty="0">
              <a:solidFill>
                <a:srgbClr val="333399"/>
              </a:solidFill>
            </a:endParaRPr>
          </a:p>
        </p:txBody>
      </p:sp>
      <p:sp>
        <p:nvSpPr>
          <p:cNvPr id="19460" name="AutoShape 4" descr="data:image/jpeg;base64,/9j/4AAQSkZJRgABAQAAAQABAAD/2wCEAAkGBxQQEhQUEhQWFRUXFRgWFhcYGBgVGBQYGBcWGBkXFxUZHCggGBolHBcXITEhJSkrMTAuGB8zODQsNygtLisBCgoKDg0OGxAQGiwkICQsLCwsLCwsLCwsLCwsLCwsLCwsLCwsLCwsLCwsLCwsLCwsLCwsLCwsLCwsLCwsLCwsLP/AABEIAJ4BQAMBEQACEQEDEQH/xAAcAAABBAMBAAAAAAAAAAAAAAAGAAUHCAIDBAH/xABOEAABAgMEBAcMBwUIAgMBAAABAgMABBEFEiExBgdBURMiNWFxc7MUMjRScnSBkZKhsbIII0KCwcLRJDNTYpMVFyVDoqPT8GPDRNLhFv/EABoBAAIDAQEAAAAAAAAAAAAAAAADAQIFBAb/xAAzEQACAQMCAwcCBgIDAQAAAAAAAQIDBBEhMRIzQQUTIjJRcfBhgRQjkcHR8UKxUqHhJP/aAAwDAQACEQMRAD8AnGAAW1haVizJYuABTqzcZSciqlbyqfZTmcRsG2G0afeSwSlkr3a2kU1NqK333FkmtLxSgcwQOKB6I0404wQw9sbSWak1hbD600NbpUVIVzKQTQg+voiJUozQMsVoLpOm05VLwF1YNx1HiLGdP5SCCOYxmVabpywLawRhr5dUJyXooj9n2Ej/ADFR12flZaILaunlG05MFSiOFyqfEVD66/LZL2C7X44pMxKUJH1TmRI+2ndHPZrRkQAzQN9RtGTBUojh0bT+sdFXlyLS2LPxkCiJ9fs4UtSjYJBLi14EjBKLv547LNasvEhozSxiFqqMRxjs9Md7iixbSznw402sZKQlQ+8kH8YxXoxTBPXCoiyZggkG8ziMP89uH23MRMdyu/dC/HV7R/WNPA09TNLGIWsHeFKB9dYMIAz0N1lTMk4lL7in5ckBaVkrWgeMhZxqM6GtaYUOMc9a2hJZW5VxLCSz6XEJWghSVJCkqGSkkVBHMQYzno8Cxt0tm+BkppzxGHD6bhpE01maJRVhL6xhfV7R/WNnCGE66ipwuSLqCaluYUMcTRSUK+JMZt2sTKS3JIjlKkda1tO1WeEy8sQJhxN4rIB4FGQIBwKiQaVwFCTsjqoUePV7FoxIQnLVfeUVOvOrUdqlqPxOHojvUIpYSL7D1ovpzNyC0lLq3Gq8ZlaipKhhW7U8Q7iPUYpVoxms9SGsk36UWmiZsaZfaPEck3FpORFWyaHcRl0iM+EXGokyhW7uhfjq9o/rGtwoaLuhfjq9o/rBhALuhfjq9o/rBhEEnLcV/wDywN414fOpr4Tvjix/9BH+RGPdC/HV7R/WO3CLC7oX46vaP6wYQB7qTdUbToVKP7O7mSRm3HNdL8v7lZbGOup5QtMgKIHANZEjavdBar8v7hHYBO6F+Or2j+sdOEWOmRtiYYUFMvutkeKtQ9YrQ+mKOEZboCbdVmn6p+svM07oSm8lYFA8gUBqMgsVFaZjEAUMcFehweJC3HqSPHMVFAAoAFABAmvWeLk+21saYB+84olXuQiNGzWItjIAvoTo7/aU2mXv8GClS1KAqQlNMhvJIhtWp3ceIl6Hmmuj39nTa5e/fASlaVUoSlQwqN4IMTSqcceIhPIa6gp4pmZlmuC2g4Bsq2sJJ9Tg9Uc94tEyJmrX54ZL+bntFQWXkYRBXVxypJ9d+RcPr8tkvYMNf/hEp1LnzphFlsyIAVoFylJ9ej4x0VuXItLYtFGOKIN1+TN6bl2/EYKvbXT8gjQs14WXiRjHYXLP6vJnhbNk1beAQk9KBcPyxkVlioxUhr1x8kzHlM9u1F7XmoI7ldI1GNJRldUyXpFuZbmFcKtlLoQpKbhJTeuVGI3Vx6I43d4ljBXi1ItSqorvxjs6ZLFitTc+XrLaCjUtKW16EqqkehKgPRGXcxxUFy3N2tyZ4Oypn+e437TiAfdWIoLNRER3K4RqsaS79H+Z4043zNL7RJ/COG8WzKSJjjiKFX9YFoGYtGbWTWjym0+S0eDFObi19Ma1CPDBDY7Dnq60HFql4qdLSWgkcVIUVKVWmZpQBPprsilev3YSYKWhKFl1xpRBLa1IJGRKFFNR00h8ZcSTRKJi1TN93WRNSa1FIvONVGJSl1AVUA86lRwXOYVFIXI4Lf1RMyss++Jl1RaaW4ElKAFFKSaGgrTCLRu3KSWCVIiSO7XOxYk3QnVg1aEm1MqfdQVlYKUpQQLji0YEiv2axx1blwljBDeGEOnlgJs6wVS6FqWEvNm8oAE3nwo4DDbC6U3OtkqnlkImNAYS/ZGp1l9hl0zLoLjSFkBKKAqSFUGGWMcMrtp4wU4gn0O1atWbM90IfccNxSLqgkCiik1w8mE1LhzWCHLJGuuzlQ9Q18Vx12nKLRGDQiwU2hOIl1rUgKSs3kgEi6kqyOGyG1andx4kS3hDtrF0F/sotKS6XW3bwF4BKkqTQ0NMCCDnhkYXRruplYIjLIy6GT5l5+VcByeQk86Vm4oepRhtWPFBr6EvYtRGOKFAAoAFABXTXJyq95DXyCNO15YyGxv1JcqDqHfiiIuuWEtjHXVyorqGvzxNp5AjsbdR3KZ82d+dmIuuXkiZ26/PDJfzc9oqKWXkYRBXVxypJ9d+RcPr8tkvYMPpAeESnUufOmEWWzIgBWgXKUn16PjHRW5ci0ti0cY4orlrimuEtV4fw0NN/wCgL/8AZGparFMZHYC46CxYXUpMX7LbT4jjqfWsrHzxl3SxUFy3N2uPkmY8pnt2oLXmoiO5XSNXqNLQaIj/AAyW81R2YjHnzH7inuVcY71PQPhGv9BkdkT3qI8Ac84V8jcZ15zCkjHXzNXZFpA/zJhNehKHFfG7BaLMwiQTGiMJD1GTN20Vo2OS6/WlbZHuvRy3a8JWRPsZwsqbbp/apnzh7tVxsU/IhqJW+j93k55bXwcjkvd0VmRfpT4bNecPdoqOukvAkWWxKX0fj9XOD/yNfKr9I47zzIrIPtOuTp3zZ35DHNT86KLcq3GxqOLGanOSZfynu3djLuuaxUtzTrp5Kd6xntUwW3MJiV4Magwtbor4FKebs9mmMafmYljpFQK967OVD1DXxXGlacsZHY59TvKrPkO9mqJuuWwlsGv0gP3Ep1y/kjns9GyIkO2efrmutb+dMd8tn7F+hbqMUSKABQAKACumuTlV7yGuzEadryxkDfqS5UHUO/FERdcsJbBnrA1bTFozhmGnWkJLaEUXerVNanAc8IoXChHDRVPBnq71cv2bNl911paeCW3RF6tVFBriMuKYitcKceFIJPIM6/PDJfzc9oqG2XkZMQV1ccqSXXfkXD6/LZL2DDX/AOESnUufOmEWWzIgBWgXKUn16PjHRW5ciz2LRGMcUVb05meFtGcXvfWn2Dc/LGvRWIIaloMcNJJs1ATNZeab8V5KvQtAHxQYz7xeLIuQ/wCuPkmY8pnt2oXa81ER3K6Rq9RpaDRHkuW81R2YjHnzH7inuVcZ71Pkj4RrjI7E+aiR+wOecL+RsRnXesykhj+kBNcaTa5nXPkSPiqGWa3ZMCIo7UXCvVZNcFasruUpTZ+82qnvAhNys02VlsWVjJQsqZbvhUz5w92q42afkXsNRK/0fu8nPLa+VyOS93iVmcls6oZp+YedS+wA46tYBv1AUoqAOGeMWhdxSSxsCloGOrHQ12ykvh1aF8KpBFy9hdCga1HPHPXqqo00VbyPWnXJ055s78hhdPzohblW42ByLGanOSZfynu3djLuuaxctzVrp5Kd6xntUwW3MCO5XcxqDC1uivgUp5uz2aYxp+ZimOkVIK967OVD1DXxXGnacoZHY59TvKrPkO9mqC65bCWwa/SB/cSnXL+SOez1bIiQ9Zoq8yN7rY/1pjvm9G/oX6FuYxRIoAFAAoAK6a5OVXvIa7MRp2vLGQN+pLlQdQ78URF3ywlsWEjNFigAgvX54ZL+bntFR32XkZeICaN2p3HNMzF2/wAEu9drdvYEUrszjqnHjjgu9h51haYC1XGVhotcGhSaFV+9eINchTKF0KPdplUsHFoFylJ9ej4xaty5A9i0DqwkEnIAn1RjrcWVFmXuEWtfjrUv2lFX4xtxWIpDjFSCKV2io6KkfgYkCUdQMzSYmm/GZQsDyFkH5xHHeLRMpIONcfJMx5TPbtRz2vNRWO5XSNRjSSpbWwpmSRLNS9FoZDQcU5UCibt+4E476Vjjdr4uLJXh1I0AoKbBHatsFiyOqazDLWYwFCinLzxG7hDeT/puxk15ZmxUiM9eczetBCP4cugelSlk/hHZZrwtl47EepQSCdgpXmrgI6Sx36NTPBTkq54sw0fRwia+6KVVmDRD2LXxjiiplu+FTPnD3arjYp+Rew1Er/R+7yc8tr5XI5L3eJWZLscRQUADFp1ydOebO/IYvT86BblW42ByLGanOSZfynu3djLuuaxctzVrp5Kd6xntUwW3MCO5XgxqDCWLL1yJl2Gmu5FK4NpCK8KBW4kJrS5hlHDK0bbeRfCTQI4irK967OVD1DXxXGnacoZHYHtDbe/s+bRMlHCXQoXQq7W8kpzod8Mq0+OPCS1lDprA05VaxaHBBptq8Qm9fKlKABJN0UwGA54pRod31ISwcGr+zDNWjLNgVAcDquZLZCyfWAPSItXfDTZL2LQxkihQAKABQAV01ycqveQ12YjTteWMgb9SXKg6h34oiLvlhLYsJGaLFABBevzwyX83PaKjvsvKy8CNG2yohKQVE4AAEk9AGJjszguZzEstugcQtFcRfSpFei8BWBPIDzoFylJ9ej4wuty5ES2LF6XzfAyM25tRLuqHSEKp74yqazNCkVVAp6I2hw8aQS3BpkzTv5JC/W6/+AHrhdN7+7IW4Ral5i5aiB47LqOnvV/khV2vyyJbEpa4+SZjyme3ajjteYikdyukanUaZLQU0qCKgEVBFQciK5g74ACnVpo63aE6lt1XEQkuqT/FCSkXOYEkV5qjbgi4m4R0IbwiyiBQUGUZWRRWrWlM8Jas2diVIQPutIB99Y1rdYpoZHYa7Nl70pOrp3nc3ovPKEXk8SRIzrUQCRmBUdIyi7WUwexbuRf4RtCx9tCVe0AfxjFe4plU7d8KmfOHu1XGvT8i9hqJX+j93k55bXyuRyXu8SsyXY4igoAGLTrk6c82d+Qxen50C3KtxsDkWM1Ocky/lPdu7GXdc1i5bmrXTyU71jPapgtuYEdyvEagw6FWW+pNUsPEEVBDThBqMCDdxEV4kRktwIxhRXvXZyoeoa+K407TlDI7AK22VYJBJoTQAk0GJNBsEdBYxgAnrUxo00xKibrfdfTidjaAojgx6RidtBujMuajcuEXJ9CR45yooAFAAoAK6a5OVXvIa7MRp2vLGQN+pLlQdQ78URF1y/uEiXbe08kZF4szDqkuBIVQNuLwVWmKUkbI4YUJzWUUwZaP6dSU+7wMs6pbl0roW3EcVJAJqpIH2hhEzoTgstBgjDX54ZL+bntFR1WXkZaIK6uOVJPrvyLh9flsl7Bhr/8ACJTqXPnTCLLZkQArQLlKT69HxjorcuRaWxOWtua4Oypn+YIb9taUn3Exm26zNC47lbiaRr9Roe6zbO4GXsnD/wCEEHpQGz+cxy28suZVDHq+meCtOTV/5gk/fBR+aGVlmmyXsTXrj5JmPKZ7dqOC15iFx3K6Rq9WMC7WDLXUWavx7PaHsV/+wjnoPzL6kIy1STfBWrL7l8I2fS2pQ/1JTBcx/LYS2LIRliyqGkk1w03MueM+6R0X1Ae4CNimsQSHLYK9EbPv2Na66fwv9k8L+aFVJYqxRXqAcdHQsWf1fTPC2bJrOfAISelIun3gxkVlioxT3K2274VM+cPdquNSn5F7DESv9H7vJzy2vlcjkvd4lZhXN6zrNaWttbygpClIUOBeNFJJBFQjHEZwlWtRrKRVJjxo1pTLWiFmVWVhsgKqhaKFVSO/ArkYXUpyhuDWDDTrk6c82d+QwU/MiFuVbjYHIsZqc5Jl/Ke7d2Mu65rFy3NWunkp3rGe1TBbcwI7ldzGoMLW6K+BSnm7PZpjGn5mJHSKgV712cqHqGviuNO05QyOxxaqmeEtFCDkpp9PtNKETcPEPuiXsB6UkChzGB6RgYfuSWB1ITV+zQiv7t51PReVwn54y7pYmLluSDCCooAFAAoAK6a5OVXvIa7MRp2vLGQN+pLlQdQ78URF1y/uEtjHXVyorqGvzxNrrBfcImzUdymfNnfnZit1y/uEzu1+eGS/m57RUVsvIyIgrq45Uk+u/IuH1+WyXsGH0gPCJTqXPnTCLLZkQArQLlKT69HxjorcuRaWxLOviZuyLSPHmE/6ULV8QI4bVZlkpEgdQqKeiNIYHWsXTKXtJqWQy26gslQJcCACkpSMLqztSM456NFwy29yqWoG2fM8E605/DcQv2FBX4Q6azBonoWE1xH/AAmY8pjt2ozrbmoXHcrpGn1GEkayZX/DLHd3Mhv2m0K/IY5Ld/mSRVbgToxN8BOSrnivtE9BWAr3Ex01FmLRZlpp9/g2nFnJKFK9lJP4RjpeJCio9+9iczifTjG1jA4ONFdMZeUs2ak3GnVOP8LxkhBQL7SUJqSsHAipwjnqUZSqKSexVoB46CSw2peZv2W2P4bjqOjjlQ9yhGZcrFRlJbkDW74VM+cPdquNCn5F7F0Sv9H3vJzy2vlcjkvd4lZkX6U+GzXnD3aKjrpLwx9iy2JR+j7+7nPLa+Vccd7uisg/065OnPNnfkMc1PzootyrcbA5FjNTnJMv5T3buxl3XNYuW5q108lO9Yz2qYLbmBHcruY1Bha3RXwKU83Z7NMY0/MxI6RUCveuzlQ9Q18Vxp2nKGR2OfU7yqz5DvZqguuWEtge0pluBnZpvxZh0egrJHuIhtN5hFkok/6P83xZxrcptwfeCkn5Exx3i1TKSJfjjKigAUACgArrrmTS1Xedtoj2afgY0rXyDIm3Ukf8UHUO/FEF1ywlsY66uVF9S1+aJtOXn6hHY3ajh/iRO6Wc962YrdySp6+pEtTt1+eGS/m57RUVsvKwhsCurjlST678i4fX5bJewYfSA8IlOpc+dMIstmRACtAeUpPr0fGH1vIyz2D/AOkDM8aTb5nln/aSn80c1mt2ViRFHcWPKwdSRLFQRvFIHsQT5rBmuG0f4TO+3Kqr0uMmM2isVsFFuQJGm9y5MWncrf0dkl/wxLL9pst/njOpPFZlVuQ6SRiMxiOmNF66FiyellpXrFfeB/eSVQetbA/NGTTj+al9Ra3K2RqjTysGNCD2JwBNmoCYrLTTe58L9ttKf/XGddrxJlJER6QoKZuaBzEy+P8AdXHbT8iLolT6Px4k55TXwcjjvd0VmRdpR4bNecPdoqOuk/Aiy2JV+j839TNq2F1CfZQT+YRyXnmRSQeadcnTnmzvyGOan50VW5VuNgcixmpzkmX8p7t3Yy7rmsXLc1a6eSnesZ7VMFtzAjuV3Magwtbor4FKebs9mmMafmYljpFQK967OVD1DXxXGlacsZHY59TvKrPkO/IqJuuWEtjTrYleCtWZ/nuOe0hI+KTE27zTQLYdtRk3ctBaNjkuv1oUgj3FcUvF4MkSJ9jOKCgAUACgAhbX3ZBDrE0kcVSSys7ik3m69IUv1R3Wc1rFl4EY2baDss4l1ham3E96pOYqKEUOBBGwx1yipLDLNCtK0HZlxTryy44rNSszsAwwAphQRMYJLCBEi6opNTTUxMkUSujSVGoCkpqVhKhiFElIr/Kd0ef7cu3CMYr3Y6jBSeDk11v35qXzBEvQg43eOo0rtw2x2dk1lVpN+m/zqLlBxeAe1ccqSfXfkXGhXz3bKPYMNf8A4RKdS586YRZbMiAFaBcpSfXo+MPreRlnsE2vOav2ghGxuXT6CtSyfcEwm0WINlYjHqxs9MxacuhxKVoBWpSVAKSoJbXSqTgReKfdDrhuNNsmWxMGsPRmWTZs2pqWZQtLRWlSGkJULhC8FJFR3tPXGfRnLvFllUyu8a2owmCfmeE0UQa1uhps/cmkJ+AEcEVi4ZTHiIfjuLk+2tL8Jo1TxZJtf9NKV/ljMi8VvuL6kBRqMYS5bFqXtF2KHE8Ex/SdIPubMcEIv8R/2UW5ESjQVjvwyxZrR7RSUTKy4XKy6lhlsKUplsqUq4mpJKakk7YyKlSTk9eott5K/aYyYYn5ttIACX3LoAoEpUq+kADIAKAEadJtwTGIO9QMzSYmm/GaQsfcWofnEct4vCmVkD2tqxzLWk6qlEP/AFyDsJOCx0hWJ8ob4bbz4oJehKegPWNbsxJFSpZ1TRWLqrtDeGyoIIqNh6d8NnCM/MS9RvUqpJJJJJJJNSScySczzxbToCLE6n7IMtZzZWKKeUXiMjdVQI/0BJ9MZlzPimUbHrTrk6c82d+Qwun50QircbAxFjNTnJMv5T3buxmXXNZSW5p108lO9Yz2qYi15hEdyvMamo0J5bWDaLSEoRMqCUJCUi43glIoBindCXbQeuCuA01VaYzs5P8ABTD5cb4FxV0pQOMCihqlIO0xz3FGEIZREkMGuzlQ9Q18Vw20z3ZMdjRqd5VZ8h3s1RN1ywlsOeveVuz7TmxyXSPSha6+5aYpZvMMERB7VnN8FakodinC2fvoUke8phtxFumyXsWajKFigAUACgA4rYstqbZWy8gLbWKEZdBBGIIOIMTGTTyg2IftjUs+lRMq+2tGwPXkKHNeQlQV6hHdC7WPEi/Ge2LqWeKwZt9tKNqWSpSlc19SUhPqMRO7jjwoOIPrTlG5ZttllIQhtICEjGgGClLSe+GVDnUmPJds1nKWXv8AMt/sdtmstke6XaKv2g60WVNJCGroDi1JqbxNE0ScSTlD+we0qVCm6VTO+np+oy8ovdG/Q/VfOys7Lvuql7ja7yglxZVS6RgC2BXHfHpal1CcMYwZzYQa09B5m03WFy5aAbbWlXCLUk1UpJFLqFboXb1VTTyVjLAO6LarJ6WnJd5xUvcbdStV1xZVQbgWwD64bUuYyi4luI69PNW89Pzz0w2ZcIVcCL7iwqiUAYgNkDGu2K0biEIcLIUsHVq21dTVnzvDzBZKA0tA4NalKvKKKYKQnCgVtiK9xGccIHLJJVsSfDsPNfxGlox/mSU/jHLF4eSqILGpu0fGlf6rn/FGh+Kp+jL8YZy2gs2LEdkFFnhi8FoIWoou8K24aquVBwVs3Qjvo99x9CM65Az+5y0fGlf6rn/FD/xcSeImKQsVSbNRKOXSvuXgVUJKa8HdNDStK80cLl4+IrnUh1Opy0fGlf6rn/FHd+LiW4ggf1cz6rMak70veRNLeJ4Rd24pBoK8HWt5SjlC+/p95xY6EcQwf3N2gcCqVpt+tcy/pQx3UGtmTxsnxtF0ADIAAeiM56lCIdOtWM3OTz0xLlgIcuGi1rSqoQlJwDZGad8dtK4hGOGX4sHXq21fTtnTnDPKYLZaWghC1qVUlJGBbAzTvitetGccIhyyHGluizNps8E8CCMW3E982reN43g4GOelUdN5RCeCJp7UxOJUeBel3E1wKittVOdIQoe+O1XkWtUW4h30e1Sty6ku2i+2pKSCGkkhtR2Ba1UKhXYAK7cKiE1r5JYWhDkS8gUApu2RylRt0mkVTEpMMt0vuMrQm8aJqpJAqQDQVO6LQklJNkohFep+0EipXKgDMl1wAengo73ewW5biJb1cWUuUs9llam1qSXDebUVoN51axRRArgobN8cNSrGrPijsyrYtYtgu2hJLYYKAtS21C+SlNErSo1IBOQ3RNGfBLLBPBE39zlo+NK/1XP+GO38VT+pbjYv7nLR8aV/quf8MH4qn9Q42FWrbV5N2dOcO+WSjglo+rWpSqqKCMFNjDinbCa9eM48KIcsox1j6u5u0J0vsFgI4JCOOtaVVTergGzhjviaFeEIcLBSwatX+reckJ5uYeUwUJSsG4talcZJAwLYG3fBWrwnDCByyPetXQp+0zLqly2FN8IFcIpScFXCKXUqrikwu3rKG5CeALsvVNaLLzTt6W+rdQvB1yvEUFfwuaHzuabi1hluMnaOAoKABQAKABQAKADwxDAENJHKrpz1xxxpS6hVMhmRvMeV7Yn48fPs/Q1rKOg0MOkHMZ1xyrvPrjIpVHGX87e53TimtQxsKbC0XamoANFVKqbCVfarQmPYdnV1Up8Ofs9/f7mHc03GWR1EaRzmLjgTUkgACprsG8xVyityUm9jQ7OoTXGpFMACSa5U35HKFSuaaLKnJmLM+lZonHGiTUUVTvqU3c8Up3MJ6R/X56EypuO52R0ixRIHiVVygyBgp9INCpNd1RX1RXiXqBsicgYrWAKkgdOEDaW4HiHArIg9BrEcS9QM4sAoAPFKAzwiG0gMUPJVkoHoIMQpL1AziwA7plbTko2gthN5ZIqrG7QVwG0xwXtzOjHwlkskbTs448q86srVvJy5gMgOiMKdSdSWZvOqJwTQz3o6B8I9VB+FFDht+fMuw46kAlIFAcsSBjTphVxV7uDkSiLLUth6ZP1qyRsSMEjoT+JjzlW4qVdWy2CR9CfAmfv9oqN2xf5Ec/NSr3H2O0g8JiMgYJfSTQKTXdUV9URxL1A2RYBQAeKUBnEZQHilgCpIA3wNpbgJCwRUEEc2MCaYGUTkDV3QitLya7qiK8cfUDZWJTT2A9iQFABjWIygwalzCcOMMa09GcLnViljOpZRYFWu6FKJGWwZUqTUqTTirJxjxvaFRTnlbfM6dGbdrFxWH8/8G+M46zvkZ8t5dNDvoeMk/ZIGznjQtbuVHb57enscla3U2b3rbWrbgcNuKccCnIKO8b46J9q1ZPR/16f+i42cUcyrQWo1qa54Z4Vok+MkY4HeY5ne1Zvf56P1Q5W8Io2yrS3FJAriSUmp38dxJwocBhzw2hCpXkkvnqxc5Qppv59EFtnSobSKbgN2G8pyCscSI9VbUFSjp8+xk1KnExj0sE22FusvBLSUglFBeG81IhF538U5QYtADMWm8537riuYrVT1VpGJOtUl5pMtgfbF7telw1Li42Cqq63SokkkBWfq9cdlD8RUp8NPYhg9Pya2XFIdFFg41xrXbXbXfHDVhKM3GW5YeNH9I32KtoBdvYISSTdVXCm0jmw9EddveVqfhWpDRnb1kzqkl6Y4yRiQFAhA8gYAdEWuaNy1x1NV/oFgYZZ9TSgptRQobUmnwz9McMakoPiiSStotahmpdK1d8CUr3VG30gg+mPSWlbvaXEyjWoO29psQoolgMKguHH2U7uc+qOG57SaeKWpODls/R9+fa4Z19VVVuJVVQNMKkVASCRsEUpWtS4g5yl9gBZSFMrIxStKiDQkEEHGhEZrU6bx1Lbkg6FWy5MtuNrVVxAFFnGoUCAVDaQR6Y3LGvKtBpvUowZ0psV2Xurde4UrUd+BpUnE4eiM+7t6lPxTllFkwfjhS6erJDuR0OeSttZmTQKSogX6kAg076NmnY1VJS49PTUq2atMbEeo7MKeqgUo3QiibwAGdNtaxF7bVOGU+IEwJjHwWCmxtFnphlDiH7gVWieNhRRGw80aVCyqzpxkpYK5C60LRTZ8ui+StQSEJGRcUBnzDaTGlVrK3prieWQtQHZmZi030tqcKUmpITUJQkZm7XH074yYzq3VThbwW2MdJ9Hu4lIUhRUhWROBSobDT1j0xF1aOg009AyOWiGk60uJZeUVIUaJUo1Ug7ATtByxh1nfSUuCfXYGjZpUqdluOZgltSyBc4pTmQDhuGddkXvHXpeLi0+hCBGYmXHK31rX5SlK+JjM7yTabbLYHC3rcVNKpUhtIASjo2kbSYdcXEqrxLykJDjoHOFt5eJDQaUtY2C7SiqbD+sO7OqyjN52wDOG2tIHZteKihBNEoBoAP5qd8emF1rudaWM4QIIndX6OD4jp4SlakC4o9AxA9JjtfZkeDSWpHEc2hD7jM0uXdJHFIukkgKSQRdHOm8cOaKWE506zpyBhjNWhweeW/ZU5IO0E13R3VrpUnh/Z9PZ+mS8KfExpft1QqKUIrhmUr42wd8gUOPRGXV7Vks4X859uqOuFonu/wCv5G1+1lnbvpTnrVaScQo4imyM+p2nUe3z6nVG0ijkdnVKrUkg0BGwgGoBA56mvPHFO7qT8zHxoRj0NClk54/9G2OeU3J5Y1RS2MYqWFAAoEQdcnLFZA9JxAwwwSa98cRQ747La3dSWMfPp9RNSrwrIX2XZ4bFTmaVwpgO9BGIqN42x6y0tFSjrv8AMGLWrObx0HGNAQNWlPgj/VmOW85EvYlbkRx5gYSfoF4Gjyl/OY9F2dyF7sXLcGNYo/ak9Sn5lxndp877L9yy2GnRvwpjrUxzWnOj7gyVbWT9Q71a/lMekqr8t+xQhcR5NDCR9XPgy+uV8iI3ezNaTX1Ky3Gq2tEmGTe7pDSCahKheI5k0NT6oRXsacXniwGTqGlyG0IYlGlulKQlJIoDQUrdHGPuhqv4pcFJZDAG2ktanXC4LqyolQyodojIquTm3JYZYKdWn7x/yEfFUaPZS8cvZFZHXrL7xjy1fLDe1PLH3CIBCMaO5Zk3td6OgfCPXR2QsZtNPAnuhPzpjlvuRIlbkUx5ouSroV4Ez9/tFR6Sw5EfnUowK04nC5NLTsbAQPVUn1mnoEZPaFXiqOL2RZHNo1MvNOlUu3wi7tCKE0BIxwI3CF2spxnmms6Ax2tdFoTiUoXL0AVeFAE40IzUvcTHVXV1XWJQ/wBEaHHKaITd5JKAmigalacKHmJhdOxrKSbROQl1jD9mR1o+Rcd3aSxRXuVRHKowXsXRKzVhMPS7SVtp/dpoRxVA3R9oYx6WNrSnTSa6FMmLujzbcs80wminEKFSalRpgCTsiJWsY0pRh1DJFikkEgihGBBzB3ER5uS4Xhlx6srSmYlwEhQWgZJXjQbgoYiO2le1qSxug4Qv0ftiWm3b5bCJgDbQkgYcRW3A8xjTtrmjWnxY8RVoInWAf+59I2x2ypxaxjQhSaGecsJNDdrQDAA4pABJCK5kk7d5jKr9lxazH+jrp3TWjGCcs9SM99Kil0q8U+JQVjAuLKdLV/P4NGncKS0+fycakfr6N/RHFKDW50JmEULigAUAGaEVyz2DecMBshkIOT03KSmohjY0iEipxNSThS8quZSRsIoCOcx6/s+1jBJ/PiMOvWcmO4jVOY9gAadKfBH+rMct5yJexK3IjjzAwlDQLwNHlL+cx6Ls7kL7i5bgxrF8KT1KfmXGd2nzvsv3LLYaNG/C2OtTHNac6PuD2JVtT9y71a/lMelq+R+zKELiPIrYYSFoI9ck3lZ3VrVTfRtJ/CN3s94oN/X9ir3AKZmFOqK3CVKViSfhzDmjFnOVSXFIsHurhlHAuLFL9+hO0AAEDozja7MjHgbxqVYH6R+FP9Yr4xmXXNkyy2CHVp+8f8hHxVHZ2V55/YrI69ZfeMeWr5Yd2r5YhEAoxl5kWJuYNUp6B8I9ZB5in9BYz6aeBPdCfnTHPe8iRK3IpjzKLkqaEn9ia+/86o9JYciOCjAXTGXLc47XJRCxzgpH4gj0RjX1PhrSz1LI06NWr3K+lZxSQUrpndNMQNpBAMRa1u6qp9AwSxLTKHUhSFBSTkQaiPSRqRksplMGmZtJptSUrcSFKICU1xJPN+MVdanF4yAP6x/BkdaPkXHD2nyl7kojlUYIxE0WX+5a6tHyiPV0uWvYWzm0htMyrBdSkKIKRQmmZpWtIrc1u6g5IBoNlS9ptJeAKFkcZSMwoYEKGRp8KRzOhRuo8WwAppBow5KC/ULbrS8BQprleT+MZlxZSo65yvUlMarPdKHW1J74LSR6xHNSlKM01uWJqj1os8pEAanZcKzAxFDzjaPTFJU4y0aLKTWww2xZISLyccyEk0IIGF1RySBU0jEvrCMVmPXp/Hokuh20Lh5wwZXmaY45nCvojy8lroa8dtTyIRY8gAySf+5xaL1Ky1CvR+eB4labgSDTAUSg/aAAJO3GPV9mXSl4G9ei/gxrqlh5H4RtI4hGJAD9LbXdIdl25dwg0SXKKIIIBN0BOO7OMu8r1HGVNRevUsgI/s17+C7/AE1/pGN3U/8Ai/0LZDXQidcQgsLZWAkLWFkKFcQbtCM6kxsWFScYcDi9MlZA7pC6/OO8J3O6gBISBcWcASak3c6mOC6dStPi4WSjkkJZ9l1DgYcJQoKpcXjTZlCqcKlOanwvRgHFtW053Mm5LuFTyFAihJa2cYBOePNG1cXEu70i9f8AohIj8WY9/Bd9hf6RhdxVw/C9PoWW2Qn0OnHWPqFy7hQ4vvilSQm8Ak1qmhFBGjYznDwSi8Mqxot7Rt2WWaJUtqvFWBWg3KpkY5bizqUnlLQlM16O91cIe5bwJwUcLg8qop+O6ItVXT/L6g8HukNkPsOFTvHvcYuAcUk5gmmBr+ERdW9SEm5atkpnTo1Z05evy4LYUKFahRJHQQb2/AGG2tKvlyp6JlchXpNYrr8ohNb7zdFEjDhMCFU5zn6I0bu2lUopPdEIjd1hSTdUlSTuIIPqMYPBJPGH+hcM7ATaK0ISFcG2mlC4kXikbAKXiKYbOmNa2V1KKWyKvAXWtJcOw41Wl5JFdxzB9cadan3lNxIIknZBxlRS4hSSN4NDzg5ER5mdGVOWGi/QfdGO7rpTLijZNbywLgJzKSR8K9EdlqrlRxFaEaBRa+jipphAcWC+hP7ylAreCNx+MaNezdWmuJ+JdSqZH9oWO+waONqH8wFUnoUMIxKttUpvEkXyaZNDqjRoOEnYi9j0hMVpqq9IZIygz0Z0RKVB6Z74GqUZ47Cs7TzRq2tjJPjq7+hDZxaV2k9NANplnEpSsmt1SrxFUjJNAMSYXe1KlXwKL0BA3/Zj38F32F/pGc6NX/iyyYe6N266rgmXJZxOF3hKKCeKnAkFOGW+Nq1uKjahKL0KtD1pBIl+XcbTS8pPFrlUEEe8R1XNN1KTiQtyPLPmJqzVkltQSe+SoG6rnChUA84jDpyrWsm2i244W1pQqcaLLTKuNS8e/OBBoABvGZjor3kq8eCMXqCRv0U0TWFpemBdCcUoOZOwq3AZ0i1nYSjLin0IbD2NoqKADyABp0jco1j3u3CoV/Lgaiu/mjM7Ulii09jptVmYGLz/AOn3x42e5uozZZKiPXsGGO3fspFqVJzehSc1E6nrPUmhKd3rNLqFAd6raTzx11LGcVnAmNzFvGTlWyQabd2eWZG8YHGOSdNx0wPjUTOizpgoUMqUO07c7p+yo0jotK06Uk+nzb6iq8FKIcSr19NcjhUHNJoDQ8+Me3pzUltgwpRwzdDCpwT1rssKShxYSpWQoTzVNMhXaYTOvCDSk9WPpW9Som4rRDXalvdzzYQtQDXBXjhU3iSBSnRl0xz1rru6yi9sanVQsnWoOUVmWRxtC22WAkrX3wqkAFRI30Ayxh9WvCmk5Pc56VrUqtqK2Nc3pCw0UX10C0X0qoSCnZlvilS7p09ZMmlZVqmeFbaCmtI5dsIKl4LSFJolR4p+0QBgItO5pwxl76k07KtUzwrbQ3T9sMsBPCLAv97ma8+GzniZ16cMcT3F0rapVzwLbcbrS0nQy+hrNP8AmGiqoqAU0AHGrXZCal5GNRQ9Too2EqtKVT9DvmLcYQ6GlL45IFKE0JyBIFATDZXNNSUM6iYWtWUHNLRGqY0iYbcU2tZSpJAPFJBKt1BjsiJ3VKMuB7kwsqs4ccVoO1RD8I5sMxcVQE81YHsCWXgY7Gt2sqH5hSU1UoYA40JAAGJJjko3P5KqVH+h3XFm1XdKnqdwtpks8Pf+ryqQQa1pSlK1rDlcQ4O8zoIdrVVTumtTxi22VtKeCuIg0USCCkimBBFa4j1xEa9OUO8zoE7SrCoqbWr2OGx7e7oedCacEhCVBRBSanOtdmfqhdG67ypLGyQ65sXRpxz5m9jtk7dYev3F1uAqOBHFG0VGI6IZTuac/K9hVW0q0+HiWMmuR0jl3sErobpWQQRdAzqch64rC6o1HhMtVsa9PWUdNjWrSJlxLwZXeUhtSxxSAbozBIxxpEO6puL4HrjJb8DUjKPeLCbSNdgW6HmqKUC6lsrXgaDOhwz2VA3xWhcqcNXqlqXurOVKpt4W8IxldI0oYacfWCXCoAoQqhunxTiNkCuoRgpVOvoiJWM51JQpLb1HazZ9uYQHGzVJqMqEEYEEQ+lOFRcUTlrUZ0pcM9zqvCG7isHFadrNS4HCru1yFCSegCFVK1On5mPo29Ss/AjU7brCGkOqXxV97gaq+7SsQ7imoKbejLxtKsqjpparf+zGZt9htLS1K4jveqoaUG07oiVzTjFSzowhZ1pSlFLVbnsvb7DikhK63kqUOKoCiSQcSMMjBG6pyeEyJWlWKba20OVy2g4uX4FabrqlAhSF1UE53TTDI5wt3Ck48D39RiteGM+8i8peq0O9m12VOlkLBcTmKHZmK5VG6Gxq03NwW6Eu2qRpqo1ozBduMB4M3+OTSgBIBOQKqUB5oHc01PgzqSrWq6feY0HOHnOKADwwAMekjlE0BxpXDNKclKIrxhkOaMbteTVPT9fT+Tss14gUQ3ey/Sp3DnO6PKqm5vTf5sbMpKC1CixrLoKrFcrwwoT4qkEfZwNRtj1FhYpLinv1/hr6GPc3HE9Pn9j4WwcxGvKMXujjTY2TlioUMBhTBOVABglBySCc98cNbs6nPbT9vb0Oincyj8/2Mk7Y601xqK99QgE4kqWPsgCtDGLcdm1Y5e/16P39MHdSu49fnsOlgPlP1ZrkCEk1upx4wVTjVOzYI0uzZuHgk37P/eTkuYpviQ+mNk4wStWzZgzLi0NocC0oShaikhqhBJunM1FYz61Ko63Eo5z19DVo1qHcKMpOLWcpdTRblhuvPOruXqMJCCKAKXhXAnCnGMLr206k2/Rae421vKVKlGOf8tfYxtiyJlzg0hF5KWEoFFhNFU417aoYZZRFahVlj0xgm1uaEG3nVvO3Q62bGWXZMrbBS2wErqQQlYBpUbcYbG3m5wctktTnldRVOoovVvK9jl0msmZedXdReRcCW6KCQBgSFDNRrXDKF3VvVqTeF00+g+xuqFKEW3h5yzbaNmzHCpUlpLn7OloXim62raSk4K//AGLVKVXjT4c6foUpV6LpOMpNeLOm7Q4OWc6ZmVcUAoIbUlxQoBepnd3E7oe6U3UhJrZbnOq8O5qQWib0QxqsCa4dRCQauFaXCoXBjUKKMyoDAbo4/wALWdRv67nf+Nodyor0w11/UfLPsoicmHXEAhQRwajQ7ONQZg4COunRffynLrjBwVblO3hCPTOR1tKQRMNltyt00OBIyx2R01KamsM5KVV05KUdzJcvRooRsQUp9VBjA4NQ4YkKeZ8T9dQOmLBmO5pZISbzZXeQFJB4ysFBWVaV6KxmStqvdQiuhtxvaHf1JZ0klh+xvXZU0mVS2EinC3i2kpCkozpfOairEnni/c1lSUVjfoKVzQlcOo303fr/AAaW7BmO5XEFHGL4cu3wb6QBhernXfuhcbaqqUljXiz9i8ryj+IU86cODZLWLMlM3eSEKeSkpAUKZklGHNhF4W1XxZ0b2IqXdBOlh5Uc59fc9sKxphHCXk3AppSDeUFKWaUSBTvUj/tYm3t60eLPVYIu7ujNxSecPP8AJ2StjKTIFstAukcZNQkk3q9+K7AKbMIbTtsW/A1rgTVu1K87xS8PT+jikrLmQ1MBTebPBt3iguU8W8nNPTzRz06FVU5px6YXqPqXFDvKbUtnl+hlZNgutLVRFKypSTUYuqzGf/aRejbSpyeF/j/2Vub6FSKy/wDPP2OOaYcZ7gRwdXEpcNyoxVUEY5YYGEShOCpR6rI+nOnVdaXFhPGv0CfRezVS7ASvvySpXMTs9QEaVrTlTp4luZV7XjVrZhsjqk7LbaW44kG84aqqSd+Q2ZmGRpxg3JCZ15VIqD2QwaTWa8t4OMtkm5dCgpO81StCsxj7447ulUdTigsvGDQsa9KNJ06ktN8Y/c5bYsOYXwBSgEJauKQhSUXTjepXAA4DCFVrWo+HC6bLoPtryjFTTljLym9c+h0uWI8oSaXEpUG1m+E0ASklJAz4wFPTDHb1GqcX0YmN3TjKq4NriWmfXqdGltjLdDamBxk3kECieIsUPo/Uxe7t5T4XT6aFOz7uFNyVXVPX7o2PWQpL8oW0/VtIWkmowJSQDTbjEu3aqQa2SKRuU6VRS3k0cVhWbMtuAKbQkBa1rdNFKcCtidqdkKo0aqniS6t59c9B91XoThlN7JJemPU4pKwJlD1bowcKuEKgU0JqSEZlR54VTtKsamWuu4+re28qOM9MYxr+voHsbBgigA8iGAN6TVUQkbSKDA31ZUSa4U213xgdrqUmox36L1/o77JqLyzOxrJpRRyGVQcVY1KknaMgRFrDs7hSlL99/qvoRc3Lk2kEDaKAAbPT7zG6lhYOHOWZRICgAxUKxVrO5JzKkhWoyrWhxocKEE5UFaAYYwn8Os5LcbOpIoBD1oUPYkBQAKABQAKABQAKABQAKABQAKABQAKABQAKABQAKABQAKADlfk0LUhakgqRUoPi1zikqcZNNl41Zxi4p6Pc6ouUFAAoAFAAoAFAAoAFAAoAFAAoAPDAA3PywU5xsyCBtFwUqCCe+NTiI4p0lOpljYzajoOCEgAAZCOuMUtEKerMosAoAFAAoAFAAoAFAAoAFAAoAFAAoAFAAoAFAAoAFAAoAFAAoAFAAoAFAAoAFAB5SAD2ABQAKABQAKABQAKABQAK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3" name="Picture 6" descr="http://www.cheatography.com/uploads/davidpol_1439747642_CHARACTER_matters_Logo_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998664"/>
            <a:ext cx="1664591" cy="82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143250"/>
            <a:ext cx="6096000" cy="2154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8580" eaLnBrk="1" hangingPunct="1">
              <a:defRPr/>
            </a:pPr>
            <a:r>
              <a:rPr lang="en-US" sz="2400" dirty="0"/>
              <a:t>Family Involvement</a:t>
            </a:r>
          </a:p>
          <a:p>
            <a:pPr marL="7040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Activities</a:t>
            </a:r>
          </a:p>
          <a:p>
            <a:pPr marL="7040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Parent Teacher Associations</a:t>
            </a:r>
          </a:p>
          <a:p>
            <a:pPr marL="704088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Advocacy Groups: </a:t>
            </a:r>
            <a:r>
              <a:rPr lang="en-US" sz="1400" dirty="0"/>
              <a:t>School Site Council, </a:t>
            </a:r>
          </a:p>
          <a:p>
            <a:pPr marL="361188" lvl="1" eaLnBrk="1" hangingPunct="1">
              <a:defRPr/>
            </a:pPr>
            <a:r>
              <a:rPr lang="en-US" sz="1400" dirty="0"/>
              <a:t>       English Learner Advisory Council, and Local Control</a:t>
            </a:r>
          </a:p>
          <a:p>
            <a:pPr marL="361188" lvl="1" eaLnBrk="1" hangingPunct="1">
              <a:defRPr/>
            </a:pPr>
            <a:r>
              <a:rPr lang="en-US" sz="1400" dirty="0"/>
              <a:t>       Accountability Plan Committee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7415" name="Picture 10" descr="http://councils.scouting.org/filestore/jpg/family_photo.jpg?w=300&amp;h=225&amp;a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3382963"/>
            <a:ext cx="28321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 result for csba golden bell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33400"/>
            <a:ext cx="1368425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1333500"/>
            <a:ext cx="7696200" cy="5029200"/>
          </a:xfrm>
        </p:spPr>
        <p:txBody>
          <a:bodyPr>
            <a:noAutofit/>
          </a:bodyPr>
          <a:lstStyle/>
          <a:p>
            <a:pPr marL="68580" indent="0">
              <a:buFontTx/>
              <a:buNone/>
              <a:defRPr/>
            </a:pPr>
            <a:endParaRPr lang="en-US" sz="2400" dirty="0" smtClean="0"/>
          </a:p>
          <a:p>
            <a:pPr marL="68580" indent="0">
              <a:buFontTx/>
              <a:buNone/>
              <a:defRPr/>
            </a:pPr>
            <a:endParaRPr lang="en-US" sz="1200" dirty="0" smtClean="0"/>
          </a:p>
          <a:p>
            <a:pPr marL="1104138" lvl="2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District website with a wealth of resources</a:t>
            </a:r>
          </a:p>
          <a:p>
            <a:pPr marL="1046988" lvl="2" indent="-285750">
              <a:buFont typeface="Arial" panose="020B0604020202020204" pitchFamily="34" charset="0"/>
              <a:buChar char="•"/>
              <a:defRPr/>
            </a:pPr>
            <a:endParaRPr lang="en-US" sz="1800" dirty="0" smtClean="0"/>
          </a:p>
          <a:p>
            <a:pPr marL="1104138" lvl="2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Email  </a:t>
            </a:r>
            <a:r>
              <a:rPr lang="en-US" sz="1800" dirty="0" smtClean="0">
                <a:solidFill>
                  <a:srgbClr val="002060"/>
                </a:solidFill>
              </a:rPr>
              <a:t> ______@</a:t>
            </a:r>
            <a:r>
              <a:rPr lang="en-US" sz="1800" dirty="0" smtClean="0"/>
              <a:t>ljsd.org  </a:t>
            </a:r>
            <a:r>
              <a:rPr lang="en-US" sz="1200" dirty="0" smtClean="0"/>
              <a:t>(in most instances 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initial w/last name)</a:t>
            </a:r>
          </a:p>
          <a:p>
            <a:pPr marL="1104138" lvl="2" indent="-342900">
              <a:buFont typeface="Arial" panose="020B0604020202020204" pitchFamily="34" charset="0"/>
              <a:buChar char="•"/>
              <a:defRPr/>
            </a:pPr>
            <a:endParaRPr lang="en-US" sz="1800" dirty="0" smtClean="0"/>
          </a:p>
          <a:p>
            <a:pPr marL="1104138" lvl="2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Automated voice message and email system</a:t>
            </a:r>
          </a:p>
          <a:p>
            <a:pPr marL="1046988" lvl="2" indent="-285750">
              <a:buFont typeface="Arial" panose="020B0604020202020204" pitchFamily="34" charset="0"/>
              <a:buChar char="•"/>
              <a:defRPr/>
            </a:pPr>
            <a:endParaRPr lang="en-US" sz="1800" dirty="0" smtClean="0"/>
          </a:p>
          <a:p>
            <a:pPr marL="1104138" lvl="2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Online grades and attendance </a:t>
            </a:r>
          </a:p>
          <a:p>
            <a:pPr marL="761238" lvl="2" indent="0">
              <a:buFontTx/>
              <a:buNone/>
              <a:defRPr/>
            </a:pPr>
            <a:endParaRPr lang="en-US" sz="1800" dirty="0" smtClean="0"/>
          </a:p>
          <a:p>
            <a:pPr marL="1104138" lvl="2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Twitter </a:t>
            </a:r>
            <a:r>
              <a:rPr lang="en-US" sz="1800" dirty="0"/>
              <a:t> </a:t>
            </a:r>
            <a:r>
              <a:rPr lang="en-US" sz="1800" dirty="0" smtClean="0"/>
              <a:t>         @</a:t>
            </a:r>
            <a:r>
              <a:rPr lang="en-US" sz="1800" dirty="0" err="1" smtClean="0"/>
              <a:t>LowellJoint</a:t>
            </a:r>
            <a:r>
              <a:rPr lang="en-US" sz="1800" dirty="0" smtClean="0"/>
              <a:t> / Facebook / </a:t>
            </a:r>
            <a:r>
              <a:rPr lang="en-US" sz="1800" dirty="0" err="1" smtClean="0"/>
              <a:t>Instagram</a:t>
            </a:r>
            <a:endParaRPr lang="en-US" sz="1800" dirty="0" smtClean="0"/>
          </a:p>
          <a:p>
            <a:pPr marL="1104138" lvl="2" indent="-342900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1104138" lvl="2" indent="-34290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Online lunch menu and payment option</a:t>
            </a:r>
          </a:p>
          <a:p>
            <a:pPr marL="361188" lvl="1" indent="0">
              <a:buFontTx/>
              <a:buNone/>
              <a:defRPr/>
            </a:pPr>
            <a:endParaRPr lang="en-US" sz="18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615950"/>
            <a:ext cx="8001000" cy="1216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srgbClr val="333399"/>
                </a:solidFill>
              </a:rPr>
              <a:t>Connection with our Families</a:t>
            </a:r>
            <a:endParaRPr lang="en-US" sz="4400" b="1" dirty="0">
              <a:solidFill>
                <a:srgbClr val="333399"/>
              </a:solidFill>
            </a:endParaRPr>
          </a:p>
        </p:txBody>
      </p:sp>
      <p:pic>
        <p:nvPicPr>
          <p:cNvPr id="20484" name="Picture 2" descr="https://lh3.ggpht.com/lSLM0xhCA1RZOwaQcjhlwmsvaIQYaP3c5qbDKCgLALhydrgExnaSKZdGa8S3YtRuVA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48200"/>
            <a:ext cx="6302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15605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870700" cy="1066800"/>
          </a:xfrm>
        </p:spPr>
        <p:txBody>
          <a:bodyPr/>
          <a:lstStyle/>
          <a:p>
            <a:r>
              <a:rPr lang="en-US" altLang="en-US" b="1" smtClean="0">
                <a:solidFill>
                  <a:srgbClr val="333399"/>
                </a:solidFill>
              </a:rPr>
              <a:t>Enrollment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696200" cy="36576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Kindergarten: </a:t>
            </a:r>
            <a:r>
              <a:rPr lang="en-US" sz="2400" dirty="0" smtClean="0"/>
              <a:t>Children must turn five by </a:t>
            </a:r>
            <a:r>
              <a:rPr lang="en-US" sz="2400" dirty="0" smtClean="0">
                <a:solidFill>
                  <a:srgbClr val="FF0000"/>
                </a:solidFill>
              </a:rPr>
              <a:t>September 1, 2023</a:t>
            </a:r>
          </a:p>
          <a:p>
            <a:pPr marL="0" indent="0">
              <a:buFontTx/>
              <a:buNone/>
              <a:defRPr/>
            </a:pPr>
            <a:endParaRPr lang="en-US" sz="2400" b="1" dirty="0" smtClean="0"/>
          </a:p>
          <a:p>
            <a:pPr>
              <a:defRPr/>
            </a:pPr>
            <a:r>
              <a:rPr lang="en-US" sz="2400" b="1" dirty="0" smtClean="0"/>
              <a:t>Transitional Kindergarten </a:t>
            </a:r>
            <a:r>
              <a:rPr lang="en-US" sz="2400" dirty="0" smtClean="0"/>
              <a:t>(2 Year Kindergarten Program for our youngest students):</a:t>
            </a:r>
          </a:p>
          <a:p>
            <a:pPr lvl="2">
              <a:defRPr/>
            </a:pPr>
            <a:r>
              <a:rPr lang="en-US" sz="1600" b="1" u="sng" dirty="0" smtClean="0"/>
              <a:t>Guaranteed Placement</a:t>
            </a:r>
            <a:r>
              <a:rPr lang="en-US" sz="1600" b="1" dirty="0" smtClean="0"/>
              <a:t> </a:t>
            </a:r>
            <a:r>
              <a:rPr lang="en-US" sz="1600" dirty="0" smtClean="0"/>
              <a:t>in TK for students whose birthdays fall between </a:t>
            </a:r>
            <a:r>
              <a:rPr lang="en-US" sz="1600" dirty="0" smtClean="0">
                <a:solidFill>
                  <a:srgbClr val="FF0000"/>
                </a:solidFill>
              </a:rPr>
              <a:t>September 2, 2023 and April 2, 2024.</a:t>
            </a:r>
          </a:p>
          <a:p>
            <a:pPr lvl="2">
              <a:defRPr/>
            </a:pPr>
            <a:r>
              <a:rPr lang="en-US" sz="1600" b="1" u="sng" dirty="0" smtClean="0"/>
              <a:t>Space Available Placement</a:t>
            </a:r>
            <a:r>
              <a:rPr lang="en-US" sz="1600" b="1" dirty="0" smtClean="0"/>
              <a:t> </a:t>
            </a:r>
            <a:r>
              <a:rPr lang="en-US" sz="1600" dirty="0" smtClean="0"/>
              <a:t>in TK for students whose birthdays fall between April 3, 2024 and the end of the school year.</a:t>
            </a:r>
            <a:endParaRPr lang="en-US" sz="2000" dirty="0" smtClean="0"/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8176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0668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333399"/>
                </a:solidFill>
              </a:rPr>
              <a:t>General Information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1541463"/>
            <a:ext cx="76962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b="1" dirty="0" smtClean="0"/>
              <a:t>The Kindergarten and Transitional School Day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The school day – 260 total minutes a day, with small group time of 100 minutes each for Early/Late Birds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Early Bird Schedule 8:30 a.m. – 1:40 p.m.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Late Bird Schedule  9:30 a.m. – 2:40 p.m.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If there is a combination TK/K class, TK students are usually assigned the Early Bird schedule and Kindergarten the Late Bird Schedule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TK/K are dismissed early to help with traffic and safety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Mondays are early dismissal days in the District – all TK and Kindergarten students will attend the same schedule on Mondays from 8:30 a.m. – 1:15 p.m.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b="1" dirty="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29200"/>
            <a:ext cx="1974850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333399"/>
                </a:solidFill>
              </a:rPr>
              <a:t>Immunizations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962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 All TK and Kindergarten students will need the following immunizations completed to be able to attend the first day of school: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 smtClean="0"/>
              <a:t>4 Polio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 smtClean="0"/>
              <a:t>5 DPT (</a:t>
            </a:r>
            <a:r>
              <a:rPr lang="en-US" altLang="en-US" sz="1600" b="1" dirty="0" err="1" smtClean="0"/>
              <a:t>Diptheria</a:t>
            </a:r>
            <a:r>
              <a:rPr lang="en-US" altLang="en-US" sz="1600" b="1" dirty="0" smtClean="0"/>
              <a:t>, Pertussis, Tetanus)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 smtClean="0"/>
              <a:t>3 Hepatitis B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 smtClean="0"/>
              <a:t>2 MMR (Measles, Mumps, Rubella), both after the first birthday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 dirty="0"/>
              <a:t>2</a:t>
            </a:r>
            <a:r>
              <a:rPr lang="en-US" altLang="en-US" sz="1600" b="1" dirty="0" smtClean="0"/>
              <a:t> </a:t>
            </a:r>
            <a:r>
              <a:rPr lang="en-US" altLang="en-US" sz="1600" b="1" dirty="0" err="1" smtClean="0"/>
              <a:t>Varicela</a:t>
            </a:r>
            <a:r>
              <a:rPr lang="en-US" altLang="en-US" sz="1600" b="1" dirty="0" smtClean="0"/>
              <a:t> (Chicken Pox)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SB 277 became effective January 1, 2016; this new law no longer permits personal belief exemptions for school immunizations.  Preschool students who had immunization waivers will need to be up-to-date on their immunizations to start school in August.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5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3399"/>
                </a:solidFill>
              </a:rPr>
              <a:t>Welcome and Introductions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5181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en-US" b="1" dirty="0" smtClean="0"/>
          </a:p>
          <a:p>
            <a:pPr eaLnBrk="1" hangingPunct="1">
              <a:buFontTx/>
              <a:buNone/>
              <a:defRPr/>
            </a:pPr>
            <a:r>
              <a:rPr lang="en-US" altLang="en-US" b="1" dirty="0" smtClean="0"/>
              <a:t>Board Members:</a:t>
            </a:r>
          </a:p>
          <a:p>
            <a:pPr eaLnBrk="1" hangingPunct="1">
              <a:defRPr/>
            </a:pPr>
            <a:r>
              <a:rPr lang="en-US" altLang="en-US" sz="2400" dirty="0" smtClean="0"/>
              <a:t>Karen Shaw, President</a:t>
            </a:r>
          </a:p>
          <a:p>
            <a:pPr eaLnBrk="1" hangingPunct="1">
              <a:defRPr/>
            </a:pPr>
            <a:r>
              <a:rPr lang="en-US" altLang="en-US" sz="2400" dirty="0"/>
              <a:t>Anastasia Shackelford, </a:t>
            </a:r>
            <a:r>
              <a:rPr lang="en-US" altLang="en-US" sz="2400" dirty="0" smtClean="0"/>
              <a:t>Vice President</a:t>
            </a:r>
          </a:p>
          <a:p>
            <a:pPr eaLnBrk="1" hangingPunct="1">
              <a:defRPr/>
            </a:pPr>
            <a:r>
              <a:rPr lang="en-US" altLang="en-US" sz="2400" dirty="0"/>
              <a:t>Anthony </a:t>
            </a:r>
            <a:r>
              <a:rPr lang="en-US" altLang="en-US" sz="2400" dirty="0" err="1"/>
              <a:t>Zegarra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Clerk</a:t>
            </a:r>
          </a:p>
          <a:p>
            <a:pPr eaLnBrk="1" hangingPunct="1">
              <a:defRPr/>
            </a:pPr>
            <a:r>
              <a:rPr lang="en-US" altLang="en-US" sz="2400" dirty="0" smtClean="0"/>
              <a:t>Christine Berg, Member</a:t>
            </a:r>
          </a:p>
          <a:p>
            <a:pPr eaLnBrk="1" hangingPunct="1">
              <a:defRPr/>
            </a:pPr>
            <a:r>
              <a:rPr lang="en-US" altLang="en-US" sz="2400" dirty="0" smtClean="0"/>
              <a:t>Melissa Salinas, Member</a:t>
            </a:r>
          </a:p>
        </p:txBody>
      </p:sp>
      <p:pic>
        <p:nvPicPr>
          <p:cNvPr id="4100" name="Picture 5" descr="C:\Users\jcoombs\Desktop\LJSDshield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97291"/>
            <a:ext cx="2317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7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400" y="4495800"/>
            <a:ext cx="2278025" cy="20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3399"/>
                </a:solidFill>
              </a:rPr>
              <a:t>Oral Health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962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 All Kindergarten students are required to have an oral health assessment.  This is a screening done by a licensed dentist.  The form for the dentist to fill out for this screening may be found in the kindergarten registration packet.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This screening may be completed within one year prior to kindergarten entry and until May 30</a:t>
            </a:r>
            <a:r>
              <a:rPr lang="en-US" altLang="en-US" sz="2400" baseline="30000" dirty="0" smtClean="0"/>
              <a:t>th</a:t>
            </a:r>
            <a:r>
              <a:rPr lang="en-US" altLang="en-US" sz="2400" dirty="0" smtClean="0"/>
              <a:t> of the kindergarten year.</a:t>
            </a:r>
            <a:endParaRPr lang="en-US" altLang="en-US" sz="2400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9600"/>
            <a:ext cx="210343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53000"/>
            <a:ext cx="230505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4129881"/>
            <a:ext cx="18780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848600" cy="9906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333399"/>
                </a:solidFill>
              </a:rPr>
              <a:t>Enrollment Checklist</a:t>
            </a:r>
            <a:br>
              <a:rPr lang="en-US" altLang="en-US" sz="4000" b="1" dirty="0" smtClean="0">
                <a:solidFill>
                  <a:srgbClr val="333399"/>
                </a:solidFill>
              </a:rPr>
            </a:br>
            <a:endParaRPr lang="en-US" altLang="en-US" sz="2400" dirty="0" smtClean="0">
              <a:solidFill>
                <a:srgbClr val="333399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001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1800" dirty="0" smtClean="0"/>
              <a:t>TK and Kindergarten online enrollment opens tomorrow, February 8</a:t>
            </a:r>
            <a:r>
              <a:rPr lang="en-US" altLang="en-US" sz="1800" baseline="30000" dirty="0" smtClean="0"/>
              <a:t>th</a:t>
            </a:r>
            <a:r>
              <a:rPr lang="en-US" altLang="en-US" sz="1800" dirty="0" smtClean="0"/>
              <a:t> at 8:00 a.m.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1800" dirty="0" smtClean="0"/>
              <a:t>Students must register with their school of residence</a:t>
            </a:r>
            <a:r>
              <a:rPr lang="en-US" altLang="en-US" sz="1800" dirty="0"/>
              <a:t>. Current Jordan and </a:t>
            </a:r>
            <a:r>
              <a:rPr lang="en-US" altLang="en-US" sz="1800" dirty="0" err="1"/>
              <a:t>Olita</a:t>
            </a:r>
            <a:r>
              <a:rPr lang="en-US" altLang="en-US" sz="1800" dirty="0"/>
              <a:t> Preschool students must re-register for the 2023/2024 school year</a:t>
            </a:r>
            <a:r>
              <a:rPr lang="en-US" altLang="en-US" sz="18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1800" dirty="0" smtClean="0"/>
              <a:t>Inter and Intra district transfer requests will be considered.</a:t>
            </a:r>
            <a:endParaRPr lang="en-US" altLang="en-US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1800" dirty="0" smtClean="0"/>
              <a:t>Make sure your child has had all the necessary immunizations for school entry.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1800" dirty="0" smtClean="0"/>
              <a:t>Proof of required immunizations, child’s birth certificate, proof of residence (such as a utility bill) or inter-district permit, and parent ID are needed for enrollment.  Please submit your registration packet as soon as possible.  </a:t>
            </a:r>
            <a:r>
              <a:rPr lang="en-US" altLang="en-US" sz="1800" u="sng" dirty="0" smtClean="0"/>
              <a:t>NOTE</a:t>
            </a:r>
            <a:r>
              <a:rPr lang="en-US" altLang="en-US" sz="1800" dirty="0" smtClean="0"/>
              <a:t>:  Enrollment occurring later in the spring may have implications on a child’s priority placement in his/her home school vs. an overflow Kindergarten class at another school in the District.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1800" dirty="0" smtClean="0"/>
              <a:t>Work with your child over the summer on Kindergarten readiness skills.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1800" dirty="0" smtClean="0"/>
              <a:t>Attend the scheduled Kindergarten readiness testing date in August.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4788"/>
            <a:ext cx="6870700" cy="950912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333399"/>
                </a:solidFill>
              </a:rPr>
              <a:t>Early Childhood Enrichment Center (Pre-School)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95500"/>
            <a:ext cx="79248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Offered on Jordan and </a:t>
            </a:r>
            <a:r>
              <a:rPr lang="en-US" altLang="en-US" sz="2400" dirty="0" err="1" smtClean="0"/>
              <a:t>Olita</a:t>
            </a:r>
            <a:r>
              <a:rPr lang="en-US" altLang="en-US" sz="2400" dirty="0" smtClean="0"/>
              <a:t> Elementary Campuses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48 half-day spots (24 a.m. and 24 p.m.) at Jordan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24 full-day spots at </a:t>
            </a:r>
            <a:r>
              <a:rPr lang="en-US" altLang="en-US" sz="2400" dirty="0" err="1" smtClean="0"/>
              <a:t>Olita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Family Income Ceiling of $161K or less to qualify based on family size as set by the state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F</a:t>
            </a:r>
            <a:r>
              <a:rPr lang="en-US" altLang="en-US" sz="2400" dirty="0" smtClean="0"/>
              <a:t>ee-based spots also available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2438400" cy="116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54" y="5067300"/>
            <a:ext cx="12954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299299"/>
            <a:ext cx="2438400" cy="134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58" y="5429274"/>
            <a:ext cx="1447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3686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36918"/>
            <a:ext cx="6870700" cy="1564797"/>
          </a:xfrm>
        </p:spPr>
        <p:txBody>
          <a:bodyPr/>
          <a:lstStyle/>
          <a:p>
            <a:r>
              <a:rPr lang="en-US" b="1" dirty="0">
                <a:latin typeface="Lucida Calligraphy" panose="03010101010101010101" pitchFamily="66" charset="0"/>
              </a:rPr>
              <a:t>Horizons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“Where Academic Potential and Grit Soar”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(GATE/High Achievers)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9218"/>
            <a:ext cx="2619376" cy="1110098"/>
          </a:xfrm>
          <a:prstGeom prst="rect">
            <a:avLst/>
          </a:prstGeom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696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Launched Spring 2022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Grades 3</a:t>
            </a:r>
            <a:r>
              <a:rPr lang="en-US" altLang="en-US" sz="2400" baseline="30000" dirty="0" smtClean="0"/>
              <a:t>rd</a:t>
            </a:r>
            <a:r>
              <a:rPr lang="en-US" altLang="en-US" sz="2400" dirty="0" smtClean="0"/>
              <a:t>-6</a:t>
            </a:r>
            <a:r>
              <a:rPr lang="en-US" altLang="en-US" sz="2400" baseline="30000" dirty="0" smtClean="0"/>
              <a:t>th</a:t>
            </a:r>
            <a:r>
              <a:rPr lang="en-US" alt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Offered through Elementary Schools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5 Pathways: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STEAM Innovation: Coding, Robotics, Drones, Cyber-patriot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ARTS FOR </a:t>
            </a:r>
            <a:r>
              <a:rPr lang="en-US" sz="1400" dirty="0" smtClean="0">
                <a:cs typeface="Times New Roman" panose="02020603050405020304" pitchFamily="18" charset="0"/>
              </a:rPr>
              <a:t>ALL: Fine Art, Band, Choir, Drama, Dance (LJSD Youth Theater)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Science Exploration &amp; </a:t>
            </a:r>
            <a:r>
              <a:rPr lang="en-US" sz="1400" dirty="0" smtClean="0"/>
              <a:t>Innovation: Pre-AP Environmental Sciences, Agriculture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The American </a:t>
            </a:r>
            <a:r>
              <a:rPr lang="en-US" sz="1400" dirty="0" smtClean="0"/>
              <a:t>Story/Humanities: Poetry, Speech-n-Debate, National History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Cross-Curricular: Academic Decathlon, Science Olympiad, Culinary Arts, World Language.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After-School, Saturday Workshops, and more…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Rancho-Starbuck launched 2018/19:                    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               Pre-AP/IB Academy and COFA and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 smtClean="0"/>
              <a:t>                   AP Computer Programing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507" y="5790586"/>
            <a:ext cx="1448057" cy="681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671" y="5191659"/>
            <a:ext cx="1371857" cy="605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83229"/>
            <a:ext cx="904024" cy="7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5184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19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3399"/>
                </a:solidFill>
              </a:rPr>
              <a:t>How Families Can Help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696200" cy="4191000"/>
          </a:xfrm>
        </p:spPr>
        <p:txBody>
          <a:bodyPr/>
          <a:lstStyle/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 smtClean="0"/>
              <a:t>LOVE is spelled = TIME.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1200" dirty="0" smtClean="0"/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1200" dirty="0" smtClean="0"/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 smtClean="0"/>
              <a:t>Take time to </a:t>
            </a:r>
            <a:r>
              <a:rPr lang="en-US" altLang="en-US" sz="2000" u="sng" dirty="0" smtClean="0"/>
              <a:t>read</a:t>
            </a:r>
            <a:r>
              <a:rPr lang="en-US" altLang="en-US" sz="2000" dirty="0" smtClean="0"/>
              <a:t> and have </a:t>
            </a:r>
            <a:r>
              <a:rPr lang="en-US" altLang="en-US" sz="2000" u="sng" dirty="0" smtClean="0"/>
              <a:t>conversations</a:t>
            </a:r>
            <a:r>
              <a:rPr lang="en-US" altLang="en-US" sz="2000" dirty="0" smtClean="0"/>
              <a:t> with your child each day –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a lot! 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1200" dirty="0" smtClean="0"/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 smtClean="0"/>
              <a:t>When they open up to chat – listen and ask a 100 questions.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1200" dirty="0" smtClean="0"/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1200" dirty="0" smtClean="0"/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 smtClean="0"/>
              <a:t>Less TV/screen time and more interactive time.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2000" dirty="0" smtClean="0"/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 smtClean="0"/>
              <a:t>“I love you” – daily</a:t>
            </a:r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2000" dirty="0" smtClean="0"/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dirty="0" smtClean="0"/>
              <a:t>Communicate as a partner with your child’s teacher.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192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333399"/>
                </a:solidFill>
              </a:rPr>
              <a:t>WHO TO KNOW…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Elementary Schools </a:t>
            </a:r>
            <a:r>
              <a:rPr lang="en-US" altLang="en-US" sz="2000" dirty="0"/>
              <a:t>(Grades </a:t>
            </a:r>
            <a:r>
              <a:rPr lang="en-US" altLang="en-US" sz="2000" dirty="0" smtClean="0"/>
              <a:t>TK-6</a:t>
            </a:r>
            <a:r>
              <a:rPr lang="en-US" altLang="en-US" sz="2000" dirty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/>
              <a:t>El </a:t>
            </a:r>
            <a:r>
              <a:rPr lang="en-US" altLang="en-US" sz="2400" dirty="0" smtClean="0"/>
              <a:t>Portal – Ms. Amanda </a:t>
            </a:r>
            <a:r>
              <a:rPr lang="en-US" altLang="en-US" sz="2400" dirty="0" err="1" smtClean="0"/>
              <a:t>Malm</a:t>
            </a:r>
            <a:r>
              <a:rPr lang="en-US" altLang="en-US" sz="2400" dirty="0" smtClean="0"/>
              <a:t> &amp; Mrs. Kim Rickenbacker</a:t>
            </a:r>
            <a:endParaRPr lang="en-US" altLang="en-US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Jordan – Dr. </a:t>
            </a:r>
            <a:r>
              <a:rPr lang="en-US" altLang="en-US" sz="2400" dirty="0" err="1" smtClean="0"/>
              <a:t>Marikate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Elmquist</a:t>
            </a:r>
            <a:r>
              <a:rPr lang="en-US" altLang="en-US" sz="2400" dirty="0" smtClean="0"/>
              <a:t> &amp; Mrs. Adriana Ponce</a:t>
            </a:r>
            <a:endParaRPr lang="en-US" altLang="en-US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Macy – Mrs. Patty Jacobsen &amp; Mrs. Aida </a:t>
            </a:r>
            <a:r>
              <a:rPr lang="en-US" altLang="en-US" sz="2400" dirty="0" err="1" smtClean="0"/>
              <a:t>Arcega</a:t>
            </a:r>
            <a:endParaRPr lang="en-US" altLang="en-US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/>
              <a:t>Meadow Green </a:t>
            </a:r>
            <a:r>
              <a:rPr lang="en-US" altLang="en-US" sz="2400" dirty="0" smtClean="0"/>
              <a:t>– Mr. Matt </a:t>
            </a:r>
            <a:r>
              <a:rPr lang="en-US" altLang="en-US" sz="2400" dirty="0" err="1" smtClean="0"/>
              <a:t>Cukro</a:t>
            </a:r>
            <a:r>
              <a:rPr lang="en-US" altLang="en-US" sz="2400" dirty="0" smtClean="0"/>
              <a:t> &amp; Mrs. Lisa Russell</a:t>
            </a:r>
            <a:endParaRPr lang="en-US" altLang="en-US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Olita – Mrs. Krista VanHoogmoed &amp; Mrs. Audra </a:t>
            </a:r>
            <a:r>
              <a:rPr lang="en-US" altLang="en-US" sz="2400" dirty="0" err="1" smtClean="0"/>
              <a:t>Schaap</a:t>
            </a:r>
            <a:endParaRPr lang="en-US" altLang="en-US" sz="2400" dirty="0"/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Rancho-Starbuck Intermediate School </a:t>
            </a:r>
            <a:r>
              <a:rPr lang="en-US" altLang="en-US" sz="2000" dirty="0" smtClean="0"/>
              <a:t>(Grades </a:t>
            </a:r>
            <a:r>
              <a:rPr lang="en-US" altLang="en-US" sz="2000" dirty="0"/>
              <a:t>7-8)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altLang="en-US" sz="2000" dirty="0" smtClean="0"/>
              <a:t>Dr. Jennifer Jackson - Principal &amp; Mrs. Dixie Lord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altLang="en-US" sz="2000" dirty="0" smtClean="0"/>
              <a:t>Miss Whitney </a:t>
            </a:r>
            <a:r>
              <a:rPr lang="en-US" altLang="en-US" sz="2000" dirty="0" err="1" smtClean="0"/>
              <a:t>Takacs</a:t>
            </a:r>
            <a:r>
              <a:rPr lang="en-US" altLang="en-US" sz="2000" dirty="0" smtClean="0"/>
              <a:t> – Assistant Principal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altLang="en-US" sz="2000" dirty="0" smtClean="0"/>
              <a:t>Miss Alison Gardner - Counselor</a:t>
            </a:r>
          </a:p>
        </p:txBody>
      </p:sp>
    </p:spTree>
    <p:extLst>
      <p:ext uri="{BB962C8B-B14F-4D97-AF65-F5344CB8AC3E}">
        <p14:creationId xmlns:p14="http://schemas.microsoft.com/office/powerpoint/2010/main" val="14568725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667000"/>
            <a:ext cx="7391400" cy="27432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</a:rPr>
              <a:t>Thank you for coming and WELCOME HOME TO LOWELL!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434975" y="0"/>
            <a:ext cx="8839200" cy="914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3399"/>
                </a:solidFill>
              </a:rPr>
              <a:t>Our Award Winning Schools</a:t>
            </a:r>
            <a:endParaRPr lang="en-US" altLang="en-US" sz="3200" b="1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066800"/>
            <a:ext cx="83820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Elementary Schools </a:t>
            </a:r>
            <a:r>
              <a:rPr lang="en-US" altLang="en-US" sz="2000" dirty="0" smtClean="0"/>
              <a:t>(Grades TK-6)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El Portal		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Jordan  		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Macy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Meadow Green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 err="1" smtClean="0"/>
              <a:t>Olita</a:t>
            </a: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Rancho-Starbuck Intermediate School </a:t>
            </a:r>
            <a:r>
              <a:rPr lang="en-US" altLang="en-US" sz="2000" dirty="0" smtClean="0"/>
              <a:t>(</a:t>
            </a:r>
            <a:r>
              <a:rPr lang="en-US" altLang="en-US" sz="1400" dirty="0" smtClean="0"/>
              <a:t>Grades </a:t>
            </a:r>
            <a:r>
              <a:rPr lang="en-US" altLang="en-US" sz="2000" dirty="0" smtClean="0"/>
              <a:t>7-8)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b="1" i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b="1" i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b="1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Fullerton Joint Union High School District </a:t>
            </a:r>
            <a:r>
              <a:rPr lang="en-US" altLang="en-US" sz="2000" dirty="0" smtClean="0"/>
              <a:t>(Grades 9-12)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2438400" y="5675313"/>
            <a:ext cx="541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dirty="0" smtClean="0"/>
              <a:t>Now </a:t>
            </a:r>
            <a:r>
              <a:rPr lang="en-US" altLang="en-US" sz="2000" dirty="0"/>
              <a:t>accepting requests for Inter-district permits for the </a:t>
            </a:r>
            <a:r>
              <a:rPr lang="en-US" altLang="en-US" sz="2000" dirty="0" smtClean="0"/>
              <a:t>23-24 </a:t>
            </a:r>
            <a:r>
              <a:rPr lang="en-US" altLang="en-US" sz="2000" dirty="0"/>
              <a:t>school year.</a:t>
            </a: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 rot="-1150232">
            <a:off x="3122753" y="1636191"/>
            <a:ext cx="384780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US" altLang="en-US" sz="1800" b="1" i="1" dirty="0">
                <a:solidFill>
                  <a:srgbClr val="FF0000"/>
                </a:solidFill>
              </a:rPr>
              <a:t>Every </a:t>
            </a:r>
            <a:r>
              <a:rPr lang="en-US" altLang="en-US" sz="1800" b="1" i="1" dirty="0" smtClean="0">
                <a:solidFill>
                  <a:srgbClr val="FF0000"/>
                </a:solidFill>
              </a:rPr>
              <a:t>School:</a:t>
            </a:r>
          </a:p>
          <a:p>
            <a:r>
              <a:rPr lang="en-US" altLang="en-US" sz="1800" b="1" i="1" dirty="0" smtClean="0">
                <a:solidFill>
                  <a:srgbClr val="FF0000"/>
                </a:solidFill>
              </a:rPr>
              <a:t>California Distinguished </a:t>
            </a:r>
            <a:r>
              <a:rPr lang="en-US" altLang="en-US" sz="1800" b="1" i="1" dirty="0">
                <a:solidFill>
                  <a:srgbClr val="FF0000"/>
                </a:solidFill>
              </a:rPr>
              <a:t>School </a:t>
            </a:r>
            <a:r>
              <a:rPr lang="en-US" altLang="en-US" sz="1800" b="1" i="1" dirty="0" smtClean="0">
                <a:solidFill>
                  <a:srgbClr val="FF0000"/>
                </a:solidFill>
              </a:rPr>
              <a:t>California </a:t>
            </a:r>
            <a:r>
              <a:rPr lang="en-US" altLang="en-US" sz="1800" b="1" i="1" dirty="0">
                <a:solidFill>
                  <a:srgbClr val="FF0000"/>
                </a:solidFill>
              </a:rPr>
              <a:t>Gold Ribbon </a:t>
            </a:r>
            <a:r>
              <a:rPr lang="en-US" altLang="en-US" sz="1800" b="1" i="1" dirty="0" smtClean="0">
                <a:solidFill>
                  <a:srgbClr val="FF0000"/>
                </a:solidFill>
              </a:rPr>
              <a:t>School</a:t>
            </a:r>
          </a:p>
          <a:p>
            <a:r>
              <a:rPr lang="en-US" altLang="en-US" sz="1800" b="1" i="1" dirty="0" smtClean="0">
                <a:solidFill>
                  <a:srgbClr val="FF0000"/>
                </a:solidFill>
              </a:rPr>
              <a:t>Business Excellence School</a:t>
            </a:r>
            <a:endParaRPr lang="en-US" altLang="en-US" sz="1800" b="1" i="1" dirty="0">
              <a:solidFill>
                <a:srgbClr val="FF0000"/>
              </a:solidFill>
            </a:endParaRPr>
          </a:p>
          <a:p>
            <a:endParaRPr lang="en-US" altLang="en-US" sz="1800" dirty="0"/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3276600" y="4010025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/>
            <a:r>
              <a:rPr lang="en-US" altLang="en-US" sz="1800" b="1" i="1" dirty="0">
                <a:solidFill>
                  <a:srgbClr val="FF0000"/>
                </a:solidFill>
              </a:rPr>
              <a:t>One of only 11 </a:t>
            </a:r>
            <a:r>
              <a:rPr lang="en-US" altLang="en-US" sz="1800" b="1" i="1" dirty="0" smtClean="0">
                <a:solidFill>
                  <a:srgbClr val="FF0000"/>
                </a:solidFill>
              </a:rPr>
              <a:t>Nationwide named </a:t>
            </a:r>
            <a:r>
              <a:rPr lang="en-US" altLang="en-US" sz="1800" b="1" i="1" dirty="0">
                <a:solidFill>
                  <a:srgbClr val="FF0000"/>
                </a:solidFill>
              </a:rPr>
              <a:t>a California “School to Watch” </a:t>
            </a:r>
            <a:r>
              <a:rPr lang="en-US" altLang="en-US" sz="1800" b="1" i="1" dirty="0" smtClean="0">
                <a:solidFill>
                  <a:srgbClr val="FF0000"/>
                </a:solidFill>
              </a:rPr>
              <a:t>-twice</a:t>
            </a:r>
            <a:endParaRPr lang="en-US" altLang="en-US" sz="1800" b="1" i="1" dirty="0">
              <a:solidFill>
                <a:srgbClr val="FF0000"/>
              </a:solidFill>
            </a:endParaRPr>
          </a:p>
          <a:p>
            <a:endParaRPr lang="en-US" altLang="en-US" sz="1800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70" y="4117975"/>
            <a:ext cx="910355" cy="91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Google Shape;17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9400" y="1613346"/>
            <a:ext cx="2278025" cy="20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434975" y="0"/>
            <a:ext cx="8839200" cy="914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333399"/>
                </a:solidFill>
              </a:rPr>
              <a:t>Our Award Winning Schools</a:t>
            </a:r>
            <a:endParaRPr lang="en-US" altLang="en-US" sz="3200" b="1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7716"/>
            <a:ext cx="83820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6</a:t>
            </a:r>
            <a:r>
              <a:rPr lang="en-US" altLang="en-US" sz="2800" dirty="0" smtClean="0"/>
              <a:t> California School Board Association </a:t>
            </a:r>
            <a:r>
              <a:rPr lang="en-US" altLang="en-US" sz="2800" b="1" u="sng" dirty="0" smtClean="0"/>
              <a:t>Golden Bell Awards </a:t>
            </a:r>
            <a:r>
              <a:rPr lang="en-US" altLang="en-US" sz="2800" dirty="0" smtClean="0"/>
              <a:t>in the past five years (2017, 2018, 2019, 2020, 2021, 2022)</a:t>
            </a: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2 National Board Association </a:t>
            </a:r>
            <a:r>
              <a:rPr lang="en-US" altLang="en-US" sz="2800" b="1" u="sng" dirty="0" smtClean="0"/>
              <a:t>Magna Awards </a:t>
            </a:r>
            <a:r>
              <a:rPr lang="en-US" altLang="en-US" sz="2800" dirty="0" smtClean="0"/>
              <a:t>in the past two years (2021 &amp; 2022)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Disney Musicals in Schools Award 2022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b="1" i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b="1" i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b="1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2348079" y="4781693"/>
            <a:ext cx="4248150" cy="1210194"/>
            <a:chOff x="-662918" y="2644862"/>
            <a:chExt cx="5143500" cy="1460955"/>
          </a:xfrm>
        </p:grpSpPr>
        <p:sp>
          <p:nvSpPr>
            <p:cNvPr id="19" name="Text Box 1"/>
            <p:cNvSpPr txBox="1"/>
            <p:nvPr/>
          </p:nvSpPr>
          <p:spPr>
            <a:xfrm>
              <a:off x="-662918" y="2841836"/>
              <a:ext cx="5143500" cy="1263981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ucida Handwriting" panose="03010101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Magna</a:t>
              </a: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 descr="C:\Users\jcoombs\AppData\Local\Microsoft\Windows\INetCache\Content.MSO\AD1635E8.t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421" y="2644862"/>
              <a:ext cx="1228725" cy="5213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" name="Google Shape;17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9800" y="4648200"/>
            <a:ext cx="2278025" cy="202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74874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goldsborodailynews.com/wp-content/uploads/Upward-Tre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1630363"/>
            <a:ext cx="5213350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7688" y="1981200"/>
            <a:ext cx="8001000" cy="5029200"/>
          </a:xfrm>
        </p:spPr>
        <p:txBody>
          <a:bodyPr>
            <a:noAutofit/>
          </a:bodyPr>
          <a:lstStyle/>
          <a:p>
            <a:pPr marL="68580" indent="0">
              <a:buFontTx/>
              <a:buNone/>
              <a:defRPr/>
            </a:pPr>
            <a:r>
              <a:rPr lang="en-US" dirty="0" smtClean="0"/>
              <a:t>On high stakes tests, Lowell Joint </a:t>
            </a:r>
          </a:p>
          <a:p>
            <a:pPr marL="68580" indent="0">
              <a:buFontTx/>
              <a:buNone/>
              <a:defRPr/>
            </a:pPr>
            <a:r>
              <a:rPr lang="en-US" dirty="0"/>
              <a:t>s</a:t>
            </a:r>
            <a:r>
              <a:rPr lang="en-US" dirty="0" smtClean="0"/>
              <a:t>tudents score higher than: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California average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Los Angeles County average</a:t>
            </a:r>
          </a:p>
          <a:p>
            <a:pPr marL="704088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Orange County	average</a:t>
            </a:r>
          </a:p>
          <a:p>
            <a:pPr marL="361188" lvl="1" indent="0">
              <a:buFontTx/>
              <a:buNone/>
              <a:defRPr/>
            </a:pPr>
            <a:endParaRPr lang="en-US" sz="2200" dirty="0" smtClean="0"/>
          </a:p>
          <a:p>
            <a:pPr marL="361188" lvl="1" indent="0">
              <a:buFontTx/>
              <a:buNone/>
              <a:defRPr/>
            </a:pPr>
            <a:endParaRPr lang="en-US" sz="2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609600"/>
            <a:ext cx="8001000" cy="1216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>
                <a:solidFill>
                  <a:srgbClr val="333399"/>
                </a:solidFill>
              </a:rPr>
              <a:t>Academics</a:t>
            </a:r>
          </a:p>
        </p:txBody>
      </p:sp>
      <p:sp>
        <p:nvSpPr>
          <p:cNvPr id="7173" name="AutoShape 2" descr="http://goldsborodailynews.com/wp-content/uploads/Upward-Tre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88913"/>
            <a:ext cx="1784350" cy="13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76800"/>
            <a:ext cx="2147888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TextBox 2"/>
          <p:cNvSpPr txBox="1">
            <a:spLocks noChangeArrowheads="1"/>
          </p:cNvSpPr>
          <p:nvPr/>
        </p:nvSpPr>
        <p:spPr bwMode="auto">
          <a:xfrm>
            <a:off x="3922713" y="6096000"/>
            <a:ext cx="460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Brush Script MT" pitchFamily="66" charset="0"/>
              </a:rPr>
              <a:t>Tradition of Excellence Since 1906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058414"/>
              </p:ext>
            </p:extLst>
          </p:nvPr>
        </p:nvGraphicFramePr>
        <p:xfrm>
          <a:off x="152399" y="914400"/>
          <a:ext cx="8763003" cy="4495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7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56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ENGLISH LANGUAGE ARTS</a:t>
                      </a:r>
                      <a:endParaRPr lang="en-US" sz="1400" b="1" i="0" u="sng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3rd Grade</a:t>
                      </a:r>
                      <a:endParaRPr lang="en-US" sz="1400" b="1" i="0" u="none" strike="noStrike" dirty="0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4th Grade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5th Grade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6th Grade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7th Grade</a:t>
                      </a:r>
                      <a:endParaRPr lang="en-US" sz="1400" b="1" i="0" u="none" strike="noStrike" dirty="0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8th Grade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Overall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20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LOWELL JOINT SCHOOL DISTRICT</a:t>
                      </a:r>
                      <a:endParaRPr lang="en-US" sz="1200" b="1" i="0" u="none" strike="noStrike" dirty="0">
                        <a:solidFill>
                          <a:srgbClr val="0033CC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60%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61%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55%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65%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63%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68%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62%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La Habra City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Little Lake City Elementary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Los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Nietos</a:t>
                      </a:r>
                      <a:r>
                        <a:rPr lang="en-US" sz="1200" u="none" strike="noStrike" dirty="0" smtClean="0">
                          <a:effectLst/>
                        </a:rPr>
                        <a:t>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Norwak</a:t>
                      </a:r>
                      <a:r>
                        <a:rPr lang="en-US" sz="1200" u="none" strike="noStrike" dirty="0">
                          <a:effectLst/>
                        </a:rPr>
                        <a:t>/La-Mirada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South Whittier </a:t>
                      </a:r>
                      <a:r>
                        <a:rPr lang="en-US" sz="1200" u="none" strike="noStrike" dirty="0" smtClean="0">
                          <a:effectLst/>
                        </a:rPr>
                        <a:t>Elementary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Whittier City </a:t>
                      </a:r>
                      <a:r>
                        <a:rPr lang="en-US" sz="1200" u="none" strike="noStrike" dirty="0" smtClean="0">
                          <a:effectLst/>
                        </a:rPr>
                        <a:t>Elementary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6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East Whittier City </a:t>
                      </a:r>
                      <a:r>
                        <a:rPr lang="en-US" sz="1200" u="none" strike="noStrike" dirty="0" smtClean="0">
                          <a:effectLst/>
                        </a:rPr>
                        <a:t>Elementary School District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19050"/>
            <a:ext cx="7521575" cy="76041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srgbClr val="333399"/>
                </a:solidFill>
              </a:rPr>
              <a:t>LJSD Student Achievement</a:t>
            </a:r>
            <a:endParaRPr lang="en-US" sz="4400" b="1" dirty="0">
              <a:solidFill>
                <a:srgbClr val="333399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528301"/>
              </p:ext>
            </p:extLst>
          </p:nvPr>
        </p:nvGraphicFramePr>
        <p:xfrm>
          <a:off x="3276600" y="5486401"/>
          <a:ext cx="3581400" cy="1295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5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5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State Average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6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LA County Average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49%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5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Orange County Average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58%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5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LOWEL JOINT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62%</a:t>
                      </a:r>
                      <a:endParaRPr lang="en-US" sz="18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3267075" y="1619250"/>
            <a:ext cx="5867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7010400" y="5648325"/>
            <a:ext cx="609600" cy="990600"/>
          </a:xfrm>
          <a:prstGeom prst="up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0" y="5410200"/>
            <a:ext cx="685800" cy="1228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19050"/>
            <a:ext cx="7521575" cy="76041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srgbClr val="333399"/>
                </a:solidFill>
              </a:rPr>
              <a:t>LJSD Student Achievement</a:t>
            </a:r>
            <a:endParaRPr lang="en-US" sz="4400" b="1" dirty="0">
              <a:solidFill>
                <a:srgbClr val="33339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185836"/>
              </p:ext>
            </p:extLst>
          </p:nvPr>
        </p:nvGraphicFramePr>
        <p:xfrm>
          <a:off x="152399" y="914397"/>
          <a:ext cx="8763004" cy="4495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7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0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sng" strike="noStrike" dirty="0">
                          <a:solidFill>
                            <a:srgbClr val="0000FF"/>
                          </a:solidFill>
                          <a:effectLst/>
                        </a:rPr>
                        <a:t>MATH LANGUAGE ARTS</a:t>
                      </a:r>
                      <a:endParaRPr lang="en-US" sz="14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3rd Grade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4th Grade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5th Grade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6th Grade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7th Grade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8th Grade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Overall</a:t>
                      </a:r>
                      <a:endParaRPr lang="en-US" sz="1400" b="1" i="0" u="none" strike="noStrike">
                        <a:solidFill>
                          <a:srgbClr val="41404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LOWELL JOINT SCHOOL DISTRICT</a:t>
                      </a:r>
                      <a:endParaRPr lang="en-US" sz="1200" b="1" i="0" u="none" strike="noStrike" dirty="0">
                        <a:solidFill>
                          <a:srgbClr val="0033CC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56%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55%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43%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55%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49%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59%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53%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La Habra City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Little Lake City Elementary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Los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Nietos</a:t>
                      </a:r>
                      <a:r>
                        <a:rPr lang="en-US" sz="1200" u="none" strike="noStrike" dirty="0" smtClean="0">
                          <a:effectLst/>
                        </a:rPr>
                        <a:t>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Norwak</a:t>
                      </a:r>
                      <a:r>
                        <a:rPr lang="en-US" sz="1200" u="none" strike="noStrike" dirty="0">
                          <a:effectLst/>
                        </a:rPr>
                        <a:t>/La-Mirada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South Whittier </a:t>
                      </a:r>
                      <a:r>
                        <a:rPr lang="en-US" sz="1200" u="none" strike="noStrike" dirty="0" smtClean="0">
                          <a:effectLst/>
                        </a:rPr>
                        <a:t>Elementary 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Whittier City Elementary </a:t>
                      </a:r>
                      <a:r>
                        <a:rPr lang="en-US" sz="1200" u="none" strike="noStrike" dirty="0" smtClean="0">
                          <a:effectLst/>
                        </a:rPr>
                        <a:t>School District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East Whittier City Elementary </a:t>
                      </a:r>
                      <a:r>
                        <a:rPr lang="en-US" sz="1200" u="none" strike="noStrike" dirty="0" smtClean="0">
                          <a:effectLst/>
                        </a:rPr>
                        <a:t>School District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967753"/>
              </p:ext>
            </p:extLst>
          </p:nvPr>
        </p:nvGraphicFramePr>
        <p:xfrm>
          <a:off x="3048000" y="5410201"/>
          <a:ext cx="3505200" cy="1295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State Average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5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LA County Average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37%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7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Orange County Average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8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LOWELL JOINT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006600"/>
                          </a:solidFill>
                          <a:effectLst/>
                        </a:rPr>
                        <a:t>53%</a:t>
                      </a:r>
                      <a:endParaRPr lang="en-US" sz="2000" b="1" i="0" u="none" strike="noStrike" dirty="0">
                        <a:solidFill>
                          <a:srgbClr val="0066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382000" y="5410200"/>
            <a:ext cx="685800" cy="1228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6600" y="1524000"/>
            <a:ext cx="5867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9213" y="964406"/>
            <a:ext cx="4735513" cy="5233988"/>
          </a:xfrm>
        </p:spPr>
        <p:txBody>
          <a:bodyPr>
            <a:noAutofit/>
          </a:bodyPr>
          <a:lstStyle/>
          <a:p>
            <a:pPr marL="57150" indent="0">
              <a:buFontTx/>
              <a:buNone/>
              <a:tabLst>
                <a:tab pos="341313" algn="l"/>
              </a:tabLst>
              <a:defRPr/>
            </a:pPr>
            <a:r>
              <a:rPr lang="en-US" sz="2800" dirty="0"/>
              <a:t>21</a:t>
            </a:r>
            <a:r>
              <a:rPr lang="en-US" sz="2800" baseline="30000" dirty="0"/>
              <a:t>st</a:t>
            </a:r>
            <a:r>
              <a:rPr lang="en-US" sz="2800" dirty="0"/>
              <a:t> Century Learning: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Imbedding the skills of:</a:t>
            </a:r>
          </a:p>
          <a:p>
            <a:pPr marL="914400" lvl="3" indent="-400050">
              <a:buFont typeface="Wingdings" panose="05000000000000000000" pitchFamily="2" charset="2"/>
              <a:buChar char="ü"/>
              <a:defRPr/>
            </a:pPr>
            <a:r>
              <a:rPr lang="en-US" sz="1600" dirty="0"/>
              <a:t>Collaboration</a:t>
            </a:r>
          </a:p>
          <a:p>
            <a:pPr marL="914400" lvl="3" indent="-400050">
              <a:buFont typeface="Wingdings" panose="05000000000000000000" pitchFamily="2" charset="2"/>
              <a:buChar char="ü"/>
              <a:defRPr/>
            </a:pPr>
            <a:r>
              <a:rPr lang="en-US" sz="1600" dirty="0"/>
              <a:t>Communication</a:t>
            </a:r>
          </a:p>
          <a:p>
            <a:pPr marL="914400" lvl="3" indent="-400050">
              <a:buFont typeface="Wingdings" panose="05000000000000000000" pitchFamily="2" charset="2"/>
              <a:buChar char="ü"/>
              <a:defRPr/>
            </a:pPr>
            <a:r>
              <a:rPr lang="en-US" sz="1600" dirty="0"/>
              <a:t>Critical Thinking </a:t>
            </a:r>
          </a:p>
          <a:p>
            <a:pPr marL="914400" lvl="3" indent="-400050">
              <a:buFont typeface="Wingdings" panose="05000000000000000000" pitchFamily="2" charset="2"/>
              <a:buChar char="ü"/>
              <a:defRPr/>
            </a:pPr>
            <a:r>
              <a:rPr lang="en-US" sz="1600" dirty="0"/>
              <a:t>Creativity</a:t>
            </a:r>
          </a:p>
          <a:p>
            <a:pPr marL="628650" lvl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Wireless access in all our schools</a:t>
            </a:r>
          </a:p>
          <a:p>
            <a:pPr marL="628650" lvl="1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1:1 instructional technology </a:t>
            </a:r>
            <a:endParaRPr lang="en-US" sz="2000" dirty="0" smtClean="0"/>
          </a:p>
          <a:p>
            <a:pPr marL="342900" lvl="1" indent="0"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(TK </a:t>
            </a:r>
            <a:r>
              <a:rPr lang="en-US" sz="2000" dirty="0"/>
              <a:t>- 8</a:t>
            </a:r>
            <a:r>
              <a:rPr lang="en-US" sz="2000" baseline="30000" dirty="0"/>
              <a:t>th</a:t>
            </a:r>
            <a:r>
              <a:rPr lang="en-US" sz="2000" dirty="0"/>
              <a:t>)</a:t>
            </a:r>
          </a:p>
          <a:p>
            <a:pPr marL="628650" lvl="1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STEAM labs</a:t>
            </a:r>
          </a:p>
          <a:p>
            <a:pPr marL="628650" lvl="1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Engineering &amp; Robotics (7-8)</a:t>
            </a:r>
          </a:p>
          <a:p>
            <a:pPr marL="628650" lvl="1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AP Computer Science (7-8)</a:t>
            </a:r>
          </a:p>
          <a:p>
            <a:pPr marL="628650" lvl="1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Green Architecture</a:t>
            </a:r>
          </a:p>
          <a:p>
            <a:pPr marL="628650" lvl="1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Audio Engineering</a:t>
            </a:r>
          </a:p>
          <a:p>
            <a:pPr marL="628650" lvl="1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Green Screen</a:t>
            </a:r>
            <a:endParaRPr lang="en-US" sz="20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2575" y="1588"/>
            <a:ext cx="8001000" cy="1216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srgbClr val="333399"/>
                </a:solidFill>
              </a:rPr>
              <a:t>Instructional Technology</a:t>
            </a:r>
            <a:endParaRPr lang="en-US" sz="4400" b="1" dirty="0">
              <a:solidFill>
                <a:srgbClr val="3333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23" t="32088"/>
          <a:stretch/>
        </p:blipFill>
        <p:spPr>
          <a:xfrm>
            <a:off x="2209800" y="5600701"/>
            <a:ext cx="1962120" cy="1081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82019"/>
            <a:ext cx="15811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09800"/>
            <a:ext cx="2232025" cy="16779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1011254"/>
            <a:ext cx="1933574" cy="14461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381501"/>
            <a:ext cx="1914525" cy="143351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6" y="1753394"/>
            <a:ext cx="1943099" cy="129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5329" y="3581400"/>
            <a:ext cx="1693862" cy="1269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543293"/>
            <a:ext cx="1447800" cy="12079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8"/>
          <p:cNvGrpSpPr>
            <a:grpSpLocks/>
          </p:cNvGrpSpPr>
          <p:nvPr/>
        </p:nvGrpSpPr>
        <p:grpSpPr bwMode="auto">
          <a:xfrm>
            <a:off x="7727947" y="496889"/>
            <a:ext cx="1336681" cy="6384924"/>
            <a:chOff x="12171" y="63"/>
            <a:chExt cx="2106" cy="10054"/>
          </a:xfrm>
        </p:grpSpPr>
        <p:sp>
          <p:nvSpPr>
            <p:cNvPr id="11282" name="Freeform 81"/>
            <p:cNvSpPr>
              <a:spLocks/>
            </p:cNvSpPr>
            <p:nvPr/>
          </p:nvSpPr>
          <p:spPr bwMode="auto">
            <a:xfrm>
              <a:off x="12305" y="175"/>
              <a:ext cx="1780" cy="3218"/>
            </a:xfrm>
            <a:custGeom>
              <a:avLst/>
              <a:gdLst>
                <a:gd name="T0" fmla="*/ 180 w 1780"/>
                <a:gd name="T1" fmla="*/ 0 h 3218"/>
                <a:gd name="T2" fmla="*/ 0 w 1780"/>
                <a:gd name="T3" fmla="*/ 97 h 3218"/>
                <a:gd name="T4" fmla="*/ 1193 w 1780"/>
                <a:gd name="T5" fmla="*/ 2710 h 3218"/>
                <a:gd name="T6" fmla="*/ 1453 w 1780"/>
                <a:gd name="T7" fmla="*/ 2906 h 3218"/>
                <a:gd name="T8" fmla="*/ 1711 w 1780"/>
                <a:gd name="T9" fmla="*/ 3205 h 3218"/>
                <a:gd name="T10" fmla="*/ 1779 w 1780"/>
                <a:gd name="T11" fmla="*/ 3217 h 3218"/>
                <a:gd name="T12" fmla="*/ 1671 w 1780"/>
                <a:gd name="T13" fmla="*/ 2841 h 3218"/>
                <a:gd name="T14" fmla="*/ 1707 w 1780"/>
                <a:gd name="T15" fmla="*/ 2599 h 3218"/>
                <a:gd name="T16" fmla="*/ 539 w 1780"/>
                <a:gd name="T17" fmla="*/ 16 h 3218"/>
                <a:gd name="T18" fmla="*/ 180 w 1780"/>
                <a:gd name="T19" fmla="*/ 0 h 32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80" h="3218">
                  <a:moveTo>
                    <a:pt x="180" y="0"/>
                  </a:moveTo>
                  <a:lnTo>
                    <a:pt x="0" y="97"/>
                  </a:lnTo>
                  <a:lnTo>
                    <a:pt x="1193" y="2710"/>
                  </a:lnTo>
                  <a:lnTo>
                    <a:pt x="1453" y="2906"/>
                  </a:lnTo>
                  <a:lnTo>
                    <a:pt x="1711" y="3205"/>
                  </a:lnTo>
                  <a:lnTo>
                    <a:pt x="1779" y="3217"/>
                  </a:lnTo>
                  <a:lnTo>
                    <a:pt x="1671" y="2841"/>
                  </a:lnTo>
                  <a:lnTo>
                    <a:pt x="1707" y="2599"/>
                  </a:lnTo>
                  <a:lnTo>
                    <a:pt x="539" y="16"/>
                  </a:lnTo>
                  <a:lnTo>
                    <a:pt x="180" y="0"/>
                  </a:lnTo>
                </a:path>
              </a:pathLst>
            </a:custGeom>
            <a:solidFill>
              <a:srgbClr val="703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80"/>
            <p:cNvSpPr>
              <a:spLocks/>
            </p:cNvSpPr>
            <p:nvPr/>
          </p:nvSpPr>
          <p:spPr bwMode="auto">
            <a:xfrm>
              <a:off x="12388" y="363"/>
              <a:ext cx="1531" cy="2410"/>
            </a:xfrm>
            <a:custGeom>
              <a:avLst/>
              <a:gdLst>
                <a:gd name="T0" fmla="*/ 535 w 1531"/>
                <a:gd name="T1" fmla="*/ 0 h 2410"/>
                <a:gd name="T2" fmla="*/ 142 w 1531"/>
                <a:gd name="T3" fmla="*/ 52 h 2410"/>
                <a:gd name="T4" fmla="*/ 0 w 1531"/>
                <a:gd name="T5" fmla="*/ 118 h 2410"/>
                <a:gd name="T6" fmla="*/ 1043 w 1531"/>
                <a:gd name="T7" fmla="*/ 2409 h 2410"/>
                <a:gd name="T8" fmla="*/ 1256 w 1531"/>
                <a:gd name="T9" fmla="*/ 2229 h 2410"/>
                <a:gd name="T10" fmla="*/ 1531 w 1531"/>
                <a:gd name="T11" fmla="*/ 2196 h 2410"/>
                <a:gd name="T12" fmla="*/ 535 w 1531"/>
                <a:gd name="T13" fmla="*/ 0 h 24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1" h="2410">
                  <a:moveTo>
                    <a:pt x="535" y="0"/>
                  </a:moveTo>
                  <a:lnTo>
                    <a:pt x="142" y="52"/>
                  </a:lnTo>
                  <a:lnTo>
                    <a:pt x="0" y="118"/>
                  </a:lnTo>
                  <a:lnTo>
                    <a:pt x="1043" y="2409"/>
                  </a:lnTo>
                  <a:lnTo>
                    <a:pt x="1256" y="2229"/>
                  </a:lnTo>
                  <a:lnTo>
                    <a:pt x="1531" y="2196"/>
                  </a:lnTo>
                  <a:lnTo>
                    <a:pt x="535" y="0"/>
                  </a:lnTo>
                </a:path>
              </a:pathLst>
            </a:custGeom>
            <a:solidFill>
              <a:srgbClr val="FF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79"/>
            <p:cNvSpPr>
              <a:spLocks/>
            </p:cNvSpPr>
            <p:nvPr/>
          </p:nvSpPr>
          <p:spPr bwMode="auto">
            <a:xfrm>
              <a:off x="13670" y="6550"/>
              <a:ext cx="512" cy="3567"/>
            </a:xfrm>
            <a:custGeom>
              <a:avLst/>
              <a:gdLst>
                <a:gd name="T0" fmla="*/ 512 w 512"/>
                <a:gd name="T1" fmla="*/ 0 h 3567"/>
                <a:gd name="T2" fmla="*/ 379 w 512"/>
                <a:gd name="T3" fmla="*/ 460 h 3567"/>
                <a:gd name="T4" fmla="*/ 227 w 512"/>
                <a:gd name="T5" fmla="*/ 658 h 3567"/>
                <a:gd name="T6" fmla="*/ 53 w 512"/>
                <a:gd name="T7" fmla="*/ 778 h 3567"/>
                <a:gd name="T8" fmla="*/ 0 w 512"/>
                <a:gd name="T9" fmla="*/ 1032 h 3567"/>
                <a:gd name="T10" fmla="*/ 20 w 512"/>
                <a:gd name="T11" fmla="*/ 1262 h 3567"/>
                <a:gd name="T12" fmla="*/ 227 w 512"/>
                <a:gd name="T13" fmla="*/ 1733 h 3567"/>
                <a:gd name="T14" fmla="*/ 272 w 512"/>
                <a:gd name="T15" fmla="*/ 1908 h 3567"/>
                <a:gd name="T16" fmla="*/ 246 w 512"/>
                <a:gd name="T17" fmla="*/ 2030 h 3567"/>
                <a:gd name="T18" fmla="*/ 120 w 512"/>
                <a:gd name="T19" fmla="*/ 2127 h 3567"/>
                <a:gd name="T20" fmla="*/ 86 w 512"/>
                <a:gd name="T21" fmla="*/ 2261 h 3567"/>
                <a:gd name="T22" fmla="*/ 120 w 512"/>
                <a:gd name="T23" fmla="*/ 2458 h 3567"/>
                <a:gd name="T24" fmla="*/ 266 w 512"/>
                <a:gd name="T25" fmla="*/ 2776 h 3567"/>
                <a:gd name="T26" fmla="*/ 300 w 512"/>
                <a:gd name="T27" fmla="*/ 3039 h 3567"/>
                <a:gd name="T28" fmla="*/ 260 w 512"/>
                <a:gd name="T29" fmla="*/ 3216 h 3567"/>
                <a:gd name="T30" fmla="*/ 53 w 512"/>
                <a:gd name="T31" fmla="*/ 3447 h 3567"/>
                <a:gd name="T32" fmla="*/ 67 w 512"/>
                <a:gd name="T33" fmla="*/ 3567 h 3567"/>
                <a:gd name="T34" fmla="*/ 227 w 512"/>
                <a:gd name="T35" fmla="*/ 3434 h 3567"/>
                <a:gd name="T36" fmla="*/ 353 w 512"/>
                <a:gd name="T37" fmla="*/ 3270 h 3567"/>
                <a:gd name="T38" fmla="*/ 406 w 512"/>
                <a:gd name="T39" fmla="*/ 2963 h 3567"/>
                <a:gd name="T40" fmla="*/ 347 w 512"/>
                <a:gd name="T41" fmla="*/ 2678 h 3567"/>
                <a:gd name="T42" fmla="*/ 207 w 512"/>
                <a:gd name="T43" fmla="*/ 2381 h 3567"/>
                <a:gd name="T44" fmla="*/ 199 w 512"/>
                <a:gd name="T45" fmla="*/ 2238 h 3567"/>
                <a:gd name="T46" fmla="*/ 359 w 512"/>
                <a:gd name="T47" fmla="*/ 2085 h 3567"/>
                <a:gd name="T48" fmla="*/ 353 w 512"/>
                <a:gd name="T49" fmla="*/ 1811 h 3567"/>
                <a:gd name="T50" fmla="*/ 180 w 512"/>
                <a:gd name="T51" fmla="*/ 1382 h 3567"/>
                <a:gd name="T52" fmla="*/ 106 w 512"/>
                <a:gd name="T53" fmla="*/ 1140 h 3567"/>
                <a:gd name="T54" fmla="*/ 113 w 512"/>
                <a:gd name="T55" fmla="*/ 909 h 3567"/>
                <a:gd name="T56" fmla="*/ 260 w 512"/>
                <a:gd name="T57" fmla="*/ 822 h 3567"/>
                <a:gd name="T58" fmla="*/ 393 w 512"/>
                <a:gd name="T59" fmla="*/ 668 h 3567"/>
                <a:gd name="T60" fmla="*/ 493 w 512"/>
                <a:gd name="T61" fmla="*/ 417 h 3567"/>
                <a:gd name="T62" fmla="*/ 512 w 512"/>
                <a:gd name="T63" fmla="*/ 0 h 35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2" h="3567">
                  <a:moveTo>
                    <a:pt x="512" y="0"/>
                  </a:moveTo>
                  <a:lnTo>
                    <a:pt x="379" y="460"/>
                  </a:lnTo>
                  <a:lnTo>
                    <a:pt x="227" y="658"/>
                  </a:lnTo>
                  <a:lnTo>
                    <a:pt x="53" y="778"/>
                  </a:lnTo>
                  <a:lnTo>
                    <a:pt x="0" y="1032"/>
                  </a:lnTo>
                  <a:lnTo>
                    <a:pt x="20" y="1262"/>
                  </a:lnTo>
                  <a:lnTo>
                    <a:pt x="227" y="1733"/>
                  </a:lnTo>
                  <a:lnTo>
                    <a:pt x="272" y="1908"/>
                  </a:lnTo>
                  <a:lnTo>
                    <a:pt x="246" y="2030"/>
                  </a:lnTo>
                  <a:lnTo>
                    <a:pt x="120" y="2127"/>
                  </a:lnTo>
                  <a:lnTo>
                    <a:pt x="86" y="2261"/>
                  </a:lnTo>
                  <a:lnTo>
                    <a:pt x="120" y="2458"/>
                  </a:lnTo>
                  <a:lnTo>
                    <a:pt x="266" y="2776"/>
                  </a:lnTo>
                  <a:lnTo>
                    <a:pt x="300" y="3039"/>
                  </a:lnTo>
                  <a:lnTo>
                    <a:pt x="260" y="3216"/>
                  </a:lnTo>
                  <a:lnTo>
                    <a:pt x="53" y="3447"/>
                  </a:lnTo>
                  <a:lnTo>
                    <a:pt x="67" y="3567"/>
                  </a:lnTo>
                  <a:lnTo>
                    <a:pt x="227" y="3434"/>
                  </a:lnTo>
                  <a:lnTo>
                    <a:pt x="353" y="3270"/>
                  </a:lnTo>
                  <a:lnTo>
                    <a:pt x="406" y="2963"/>
                  </a:lnTo>
                  <a:lnTo>
                    <a:pt x="347" y="2678"/>
                  </a:lnTo>
                  <a:lnTo>
                    <a:pt x="207" y="2381"/>
                  </a:lnTo>
                  <a:lnTo>
                    <a:pt x="199" y="2238"/>
                  </a:lnTo>
                  <a:lnTo>
                    <a:pt x="359" y="2085"/>
                  </a:lnTo>
                  <a:lnTo>
                    <a:pt x="353" y="1811"/>
                  </a:lnTo>
                  <a:lnTo>
                    <a:pt x="180" y="1382"/>
                  </a:lnTo>
                  <a:lnTo>
                    <a:pt x="106" y="1140"/>
                  </a:lnTo>
                  <a:lnTo>
                    <a:pt x="113" y="909"/>
                  </a:lnTo>
                  <a:lnTo>
                    <a:pt x="260" y="822"/>
                  </a:lnTo>
                  <a:lnTo>
                    <a:pt x="393" y="668"/>
                  </a:lnTo>
                  <a:lnTo>
                    <a:pt x="493" y="417"/>
                  </a:lnTo>
                  <a:lnTo>
                    <a:pt x="512" y="0"/>
                  </a:lnTo>
                </a:path>
              </a:pathLst>
            </a:custGeom>
            <a:solidFill>
              <a:srgbClr val="703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78"/>
            <p:cNvSpPr>
              <a:spLocks/>
            </p:cNvSpPr>
            <p:nvPr/>
          </p:nvSpPr>
          <p:spPr bwMode="auto">
            <a:xfrm>
              <a:off x="13765" y="3332"/>
              <a:ext cx="512" cy="4083"/>
            </a:xfrm>
            <a:custGeom>
              <a:avLst/>
              <a:gdLst>
                <a:gd name="T0" fmla="*/ 512 w 512"/>
                <a:gd name="T1" fmla="*/ 0 h 4083"/>
                <a:gd name="T2" fmla="*/ 379 w 512"/>
                <a:gd name="T3" fmla="*/ 527 h 4083"/>
                <a:gd name="T4" fmla="*/ 227 w 512"/>
                <a:gd name="T5" fmla="*/ 753 h 4083"/>
                <a:gd name="T6" fmla="*/ 53 w 512"/>
                <a:gd name="T7" fmla="*/ 891 h 4083"/>
                <a:gd name="T8" fmla="*/ 0 w 512"/>
                <a:gd name="T9" fmla="*/ 1181 h 4083"/>
                <a:gd name="T10" fmla="*/ 20 w 512"/>
                <a:gd name="T11" fmla="*/ 1445 h 4083"/>
                <a:gd name="T12" fmla="*/ 227 w 512"/>
                <a:gd name="T13" fmla="*/ 1983 h 4083"/>
                <a:gd name="T14" fmla="*/ 272 w 512"/>
                <a:gd name="T15" fmla="*/ 2183 h 4083"/>
                <a:gd name="T16" fmla="*/ 246 w 512"/>
                <a:gd name="T17" fmla="*/ 2323 h 4083"/>
                <a:gd name="T18" fmla="*/ 120 w 512"/>
                <a:gd name="T19" fmla="*/ 2435 h 4083"/>
                <a:gd name="T20" fmla="*/ 86 w 512"/>
                <a:gd name="T21" fmla="*/ 2587 h 4083"/>
                <a:gd name="T22" fmla="*/ 120 w 512"/>
                <a:gd name="T23" fmla="*/ 2813 h 4083"/>
                <a:gd name="T24" fmla="*/ 266 w 512"/>
                <a:gd name="T25" fmla="*/ 3177 h 4083"/>
                <a:gd name="T26" fmla="*/ 300 w 512"/>
                <a:gd name="T27" fmla="*/ 3478 h 4083"/>
                <a:gd name="T28" fmla="*/ 260 w 512"/>
                <a:gd name="T29" fmla="*/ 3681 h 4083"/>
                <a:gd name="T30" fmla="*/ 53 w 512"/>
                <a:gd name="T31" fmla="*/ 3945 h 4083"/>
                <a:gd name="T32" fmla="*/ 67 w 512"/>
                <a:gd name="T33" fmla="*/ 4082 h 4083"/>
                <a:gd name="T34" fmla="*/ 227 w 512"/>
                <a:gd name="T35" fmla="*/ 3930 h 4083"/>
                <a:gd name="T36" fmla="*/ 353 w 512"/>
                <a:gd name="T37" fmla="*/ 3742 h 4083"/>
                <a:gd name="T38" fmla="*/ 406 w 512"/>
                <a:gd name="T39" fmla="*/ 3391 h 4083"/>
                <a:gd name="T40" fmla="*/ 347 w 512"/>
                <a:gd name="T41" fmla="*/ 3065 h 4083"/>
                <a:gd name="T42" fmla="*/ 207 w 512"/>
                <a:gd name="T43" fmla="*/ 2725 h 4083"/>
                <a:gd name="T44" fmla="*/ 199 w 512"/>
                <a:gd name="T45" fmla="*/ 2561 h 4083"/>
                <a:gd name="T46" fmla="*/ 359 w 512"/>
                <a:gd name="T47" fmla="*/ 2386 h 4083"/>
                <a:gd name="T48" fmla="*/ 353 w 512"/>
                <a:gd name="T49" fmla="*/ 2072 h 4083"/>
                <a:gd name="T50" fmla="*/ 180 w 512"/>
                <a:gd name="T51" fmla="*/ 1582 h 4083"/>
                <a:gd name="T52" fmla="*/ 106 w 512"/>
                <a:gd name="T53" fmla="*/ 1305 h 4083"/>
                <a:gd name="T54" fmla="*/ 113 w 512"/>
                <a:gd name="T55" fmla="*/ 1041 h 4083"/>
                <a:gd name="T56" fmla="*/ 260 w 512"/>
                <a:gd name="T57" fmla="*/ 941 h 4083"/>
                <a:gd name="T58" fmla="*/ 393 w 512"/>
                <a:gd name="T59" fmla="*/ 765 h 4083"/>
                <a:gd name="T60" fmla="*/ 493 w 512"/>
                <a:gd name="T61" fmla="*/ 477 h 4083"/>
                <a:gd name="T62" fmla="*/ 512 w 512"/>
                <a:gd name="T63" fmla="*/ 0 h 40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2" h="4083">
                  <a:moveTo>
                    <a:pt x="512" y="0"/>
                  </a:moveTo>
                  <a:lnTo>
                    <a:pt x="379" y="527"/>
                  </a:lnTo>
                  <a:lnTo>
                    <a:pt x="227" y="753"/>
                  </a:lnTo>
                  <a:lnTo>
                    <a:pt x="53" y="891"/>
                  </a:lnTo>
                  <a:lnTo>
                    <a:pt x="0" y="1181"/>
                  </a:lnTo>
                  <a:lnTo>
                    <a:pt x="20" y="1445"/>
                  </a:lnTo>
                  <a:lnTo>
                    <a:pt x="227" y="1983"/>
                  </a:lnTo>
                  <a:lnTo>
                    <a:pt x="272" y="2183"/>
                  </a:lnTo>
                  <a:lnTo>
                    <a:pt x="246" y="2323"/>
                  </a:lnTo>
                  <a:lnTo>
                    <a:pt x="120" y="2435"/>
                  </a:lnTo>
                  <a:lnTo>
                    <a:pt x="86" y="2587"/>
                  </a:lnTo>
                  <a:lnTo>
                    <a:pt x="120" y="2813"/>
                  </a:lnTo>
                  <a:lnTo>
                    <a:pt x="266" y="3177"/>
                  </a:lnTo>
                  <a:lnTo>
                    <a:pt x="300" y="3478"/>
                  </a:lnTo>
                  <a:lnTo>
                    <a:pt x="260" y="3681"/>
                  </a:lnTo>
                  <a:lnTo>
                    <a:pt x="53" y="3945"/>
                  </a:lnTo>
                  <a:lnTo>
                    <a:pt x="67" y="4082"/>
                  </a:lnTo>
                  <a:lnTo>
                    <a:pt x="227" y="3930"/>
                  </a:lnTo>
                  <a:lnTo>
                    <a:pt x="353" y="3742"/>
                  </a:lnTo>
                  <a:lnTo>
                    <a:pt x="406" y="3391"/>
                  </a:lnTo>
                  <a:lnTo>
                    <a:pt x="347" y="3065"/>
                  </a:lnTo>
                  <a:lnTo>
                    <a:pt x="207" y="2725"/>
                  </a:lnTo>
                  <a:lnTo>
                    <a:pt x="199" y="2561"/>
                  </a:lnTo>
                  <a:lnTo>
                    <a:pt x="359" y="2386"/>
                  </a:lnTo>
                  <a:lnTo>
                    <a:pt x="353" y="2072"/>
                  </a:lnTo>
                  <a:lnTo>
                    <a:pt x="180" y="1582"/>
                  </a:lnTo>
                  <a:lnTo>
                    <a:pt x="106" y="1305"/>
                  </a:lnTo>
                  <a:lnTo>
                    <a:pt x="113" y="1041"/>
                  </a:lnTo>
                  <a:lnTo>
                    <a:pt x="260" y="941"/>
                  </a:lnTo>
                  <a:lnTo>
                    <a:pt x="393" y="765"/>
                  </a:lnTo>
                  <a:lnTo>
                    <a:pt x="493" y="477"/>
                  </a:lnTo>
                  <a:lnTo>
                    <a:pt x="512" y="0"/>
                  </a:lnTo>
                </a:path>
              </a:pathLst>
            </a:custGeom>
            <a:solidFill>
              <a:srgbClr val="703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77"/>
            <p:cNvSpPr>
              <a:spLocks/>
            </p:cNvSpPr>
            <p:nvPr/>
          </p:nvSpPr>
          <p:spPr bwMode="auto">
            <a:xfrm>
              <a:off x="13372" y="2795"/>
              <a:ext cx="538" cy="559"/>
            </a:xfrm>
            <a:custGeom>
              <a:avLst/>
              <a:gdLst>
                <a:gd name="T0" fmla="*/ 40 w 538"/>
                <a:gd name="T1" fmla="*/ 0 h 559"/>
                <a:gd name="T2" fmla="*/ 0 w 538"/>
                <a:gd name="T3" fmla="*/ 66 h 559"/>
                <a:gd name="T4" fmla="*/ 240 w 538"/>
                <a:gd name="T5" fmla="*/ 241 h 559"/>
                <a:gd name="T6" fmla="*/ 520 w 538"/>
                <a:gd name="T7" fmla="*/ 558 h 559"/>
                <a:gd name="T8" fmla="*/ 538 w 538"/>
                <a:gd name="T9" fmla="*/ 509 h 559"/>
                <a:gd name="T10" fmla="*/ 297 w 538"/>
                <a:gd name="T11" fmla="*/ 216 h 559"/>
                <a:gd name="T12" fmla="*/ 40 w 538"/>
                <a:gd name="T13" fmla="*/ 0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8" h="559">
                  <a:moveTo>
                    <a:pt x="40" y="0"/>
                  </a:moveTo>
                  <a:lnTo>
                    <a:pt x="0" y="66"/>
                  </a:lnTo>
                  <a:lnTo>
                    <a:pt x="240" y="241"/>
                  </a:lnTo>
                  <a:lnTo>
                    <a:pt x="520" y="558"/>
                  </a:lnTo>
                  <a:lnTo>
                    <a:pt x="538" y="509"/>
                  </a:lnTo>
                  <a:lnTo>
                    <a:pt x="297" y="216"/>
                  </a:lnTo>
                  <a:lnTo>
                    <a:pt x="4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76"/>
            <p:cNvSpPr>
              <a:spLocks/>
            </p:cNvSpPr>
            <p:nvPr/>
          </p:nvSpPr>
          <p:spPr bwMode="auto">
            <a:xfrm>
              <a:off x="12366" y="162"/>
              <a:ext cx="440" cy="229"/>
            </a:xfrm>
            <a:custGeom>
              <a:avLst/>
              <a:gdLst>
                <a:gd name="T0" fmla="*/ 330 w 440"/>
                <a:gd name="T1" fmla="*/ 0 h 229"/>
                <a:gd name="T2" fmla="*/ 143 w 440"/>
                <a:gd name="T3" fmla="*/ 52 h 229"/>
                <a:gd name="T4" fmla="*/ 308 w 440"/>
                <a:gd name="T5" fmla="*/ 94 h 229"/>
                <a:gd name="T6" fmla="*/ 62 w 440"/>
                <a:gd name="T7" fmla="*/ 172 h 229"/>
                <a:gd name="T8" fmla="*/ 0 w 440"/>
                <a:gd name="T9" fmla="*/ 229 h 229"/>
                <a:gd name="T10" fmla="*/ 245 w 440"/>
                <a:gd name="T11" fmla="*/ 178 h 229"/>
                <a:gd name="T12" fmla="*/ 440 w 440"/>
                <a:gd name="T13" fmla="*/ 165 h 229"/>
                <a:gd name="T14" fmla="*/ 330 w 440"/>
                <a:gd name="T15" fmla="*/ 0 h 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0" h="229">
                  <a:moveTo>
                    <a:pt x="330" y="0"/>
                  </a:moveTo>
                  <a:lnTo>
                    <a:pt x="143" y="52"/>
                  </a:lnTo>
                  <a:lnTo>
                    <a:pt x="308" y="94"/>
                  </a:lnTo>
                  <a:lnTo>
                    <a:pt x="62" y="172"/>
                  </a:lnTo>
                  <a:lnTo>
                    <a:pt x="0" y="229"/>
                  </a:lnTo>
                  <a:lnTo>
                    <a:pt x="245" y="178"/>
                  </a:lnTo>
                  <a:lnTo>
                    <a:pt x="440" y="165"/>
                  </a:lnTo>
                  <a:lnTo>
                    <a:pt x="33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8" name="Group 72"/>
            <p:cNvGrpSpPr>
              <a:grpSpLocks/>
            </p:cNvGrpSpPr>
            <p:nvPr/>
          </p:nvGrpSpPr>
          <p:grpSpPr bwMode="auto">
            <a:xfrm>
              <a:off x="12696" y="807"/>
              <a:ext cx="588" cy="1124"/>
              <a:chOff x="12696" y="807"/>
              <a:chExt cx="588" cy="1124"/>
            </a:xfrm>
          </p:grpSpPr>
          <p:sp>
            <p:nvSpPr>
              <p:cNvPr id="11302" name="Freeform 75"/>
              <p:cNvSpPr>
                <a:spLocks/>
              </p:cNvSpPr>
              <p:nvPr/>
            </p:nvSpPr>
            <p:spPr bwMode="auto">
              <a:xfrm>
                <a:off x="12696" y="807"/>
                <a:ext cx="588" cy="1124"/>
              </a:xfrm>
              <a:custGeom>
                <a:avLst/>
                <a:gdLst>
                  <a:gd name="T0" fmla="*/ 35 w 588"/>
                  <a:gd name="T1" fmla="*/ 136 h 1124"/>
                  <a:gd name="T2" fmla="*/ 9 w 588"/>
                  <a:gd name="T3" fmla="*/ 188 h 1124"/>
                  <a:gd name="T4" fmla="*/ 69 w 588"/>
                  <a:gd name="T5" fmla="*/ 437 h 1124"/>
                  <a:gd name="T6" fmla="*/ 237 w 588"/>
                  <a:gd name="T7" fmla="*/ 819 h 1124"/>
                  <a:gd name="T8" fmla="*/ 416 w 588"/>
                  <a:gd name="T9" fmla="*/ 1083 h 1124"/>
                  <a:gd name="T10" fmla="*/ 530 w 588"/>
                  <a:gd name="T11" fmla="*/ 1123 h 1124"/>
                  <a:gd name="T12" fmla="*/ 574 w 588"/>
                  <a:gd name="T13" fmla="*/ 1032 h 1124"/>
                  <a:gd name="T14" fmla="*/ 469 w 588"/>
                  <a:gd name="T15" fmla="*/ 1032 h 1124"/>
                  <a:gd name="T16" fmla="*/ 355 w 588"/>
                  <a:gd name="T17" fmla="*/ 930 h 1124"/>
                  <a:gd name="T18" fmla="*/ 159 w 588"/>
                  <a:gd name="T19" fmla="*/ 542 h 1124"/>
                  <a:gd name="T20" fmla="*/ 35 w 588"/>
                  <a:gd name="T21" fmla="*/ 136 h 11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8" h="1124">
                    <a:moveTo>
                      <a:pt x="35" y="136"/>
                    </a:moveTo>
                    <a:lnTo>
                      <a:pt x="9" y="188"/>
                    </a:lnTo>
                    <a:lnTo>
                      <a:pt x="69" y="437"/>
                    </a:lnTo>
                    <a:lnTo>
                      <a:pt x="237" y="819"/>
                    </a:lnTo>
                    <a:lnTo>
                      <a:pt x="416" y="1083"/>
                    </a:lnTo>
                    <a:lnTo>
                      <a:pt x="530" y="1123"/>
                    </a:lnTo>
                    <a:lnTo>
                      <a:pt x="574" y="1032"/>
                    </a:lnTo>
                    <a:lnTo>
                      <a:pt x="469" y="1032"/>
                    </a:lnTo>
                    <a:lnTo>
                      <a:pt x="355" y="930"/>
                    </a:lnTo>
                    <a:lnTo>
                      <a:pt x="159" y="542"/>
                    </a:lnTo>
                    <a:lnTo>
                      <a:pt x="35" y="13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3" name="Freeform 74"/>
              <p:cNvSpPr>
                <a:spLocks/>
              </p:cNvSpPr>
              <p:nvPr/>
            </p:nvSpPr>
            <p:spPr bwMode="auto">
              <a:xfrm>
                <a:off x="12696" y="807"/>
                <a:ext cx="588" cy="1124"/>
              </a:xfrm>
              <a:custGeom>
                <a:avLst/>
                <a:gdLst>
                  <a:gd name="T0" fmla="*/ 163 w 588"/>
                  <a:gd name="T1" fmla="*/ 61 h 1124"/>
                  <a:gd name="T2" fmla="*/ 80 w 588"/>
                  <a:gd name="T3" fmla="*/ 61 h 1124"/>
                  <a:gd name="T4" fmla="*/ 218 w 588"/>
                  <a:gd name="T5" fmla="*/ 240 h 1124"/>
                  <a:gd name="T6" fmla="*/ 363 w 588"/>
                  <a:gd name="T7" fmla="*/ 497 h 1124"/>
                  <a:gd name="T8" fmla="*/ 483 w 588"/>
                  <a:gd name="T9" fmla="*/ 857 h 1124"/>
                  <a:gd name="T10" fmla="*/ 469 w 588"/>
                  <a:gd name="T11" fmla="*/ 1032 h 1124"/>
                  <a:gd name="T12" fmla="*/ 574 w 588"/>
                  <a:gd name="T13" fmla="*/ 1032 h 1124"/>
                  <a:gd name="T14" fmla="*/ 587 w 588"/>
                  <a:gd name="T15" fmla="*/ 1005 h 1124"/>
                  <a:gd name="T16" fmla="*/ 504 w 588"/>
                  <a:gd name="T17" fmla="*/ 692 h 1124"/>
                  <a:gd name="T18" fmla="*/ 348 w 588"/>
                  <a:gd name="T19" fmla="*/ 337 h 1124"/>
                  <a:gd name="T20" fmla="*/ 221 w 588"/>
                  <a:gd name="T21" fmla="*/ 116 h 1124"/>
                  <a:gd name="T22" fmla="*/ 163 w 588"/>
                  <a:gd name="T23" fmla="*/ 61 h 11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8" h="1124">
                    <a:moveTo>
                      <a:pt x="163" y="61"/>
                    </a:moveTo>
                    <a:lnTo>
                      <a:pt x="80" y="61"/>
                    </a:lnTo>
                    <a:lnTo>
                      <a:pt x="218" y="240"/>
                    </a:lnTo>
                    <a:lnTo>
                      <a:pt x="363" y="497"/>
                    </a:lnTo>
                    <a:lnTo>
                      <a:pt x="483" y="857"/>
                    </a:lnTo>
                    <a:lnTo>
                      <a:pt x="469" y="1032"/>
                    </a:lnTo>
                    <a:lnTo>
                      <a:pt x="574" y="1032"/>
                    </a:lnTo>
                    <a:lnTo>
                      <a:pt x="587" y="1005"/>
                    </a:lnTo>
                    <a:lnTo>
                      <a:pt x="504" y="692"/>
                    </a:lnTo>
                    <a:lnTo>
                      <a:pt x="348" y="337"/>
                    </a:lnTo>
                    <a:lnTo>
                      <a:pt x="221" y="116"/>
                    </a:lnTo>
                    <a:lnTo>
                      <a:pt x="163" y="6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Freeform 73"/>
              <p:cNvSpPr>
                <a:spLocks/>
              </p:cNvSpPr>
              <p:nvPr/>
            </p:nvSpPr>
            <p:spPr bwMode="auto">
              <a:xfrm>
                <a:off x="12696" y="807"/>
                <a:ext cx="588" cy="1124"/>
              </a:xfrm>
              <a:custGeom>
                <a:avLst/>
                <a:gdLst>
                  <a:gd name="T0" fmla="*/ 7 w 588"/>
                  <a:gd name="T1" fmla="*/ 0 h 1124"/>
                  <a:gd name="T2" fmla="*/ 0 w 588"/>
                  <a:gd name="T3" fmla="*/ 105 h 1124"/>
                  <a:gd name="T4" fmla="*/ 80 w 588"/>
                  <a:gd name="T5" fmla="*/ 61 h 1124"/>
                  <a:gd name="T6" fmla="*/ 163 w 588"/>
                  <a:gd name="T7" fmla="*/ 61 h 1124"/>
                  <a:gd name="T8" fmla="*/ 100 w 588"/>
                  <a:gd name="T9" fmla="*/ 1 h 1124"/>
                  <a:gd name="T10" fmla="*/ 7 w 588"/>
                  <a:gd name="T11" fmla="*/ 0 h 11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8" h="1124">
                    <a:moveTo>
                      <a:pt x="7" y="0"/>
                    </a:moveTo>
                    <a:lnTo>
                      <a:pt x="0" y="105"/>
                    </a:lnTo>
                    <a:lnTo>
                      <a:pt x="80" y="61"/>
                    </a:lnTo>
                    <a:lnTo>
                      <a:pt x="163" y="61"/>
                    </a:lnTo>
                    <a:lnTo>
                      <a:pt x="100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9" name="Freeform 71"/>
            <p:cNvSpPr>
              <a:spLocks/>
            </p:cNvSpPr>
            <p:nvPr/>
          </p:nvSpPr>
          <p:spPr bwMode="auto">
            <a:xfrm>
              <a:off x="12254" y="412"/>
              <a:ext cx="1073" cy="2331"/>
            </a:xfrm>
            <a:custGeom>
              <a:avLst/>
              <a:gdLst>
                <a:gd name="T0" fmla="*/ 0 w 1073"/>
                <a:gd name="T1" fmla="*/ 0 h 2331"/>
                <a:gd name="T2" fmla="*/ 1051 w 1073"/>
                <a:gd name="T3" fmla="*/ 2330 h 2331"/>
                <a:gd name="T4" fmla="*/ 1073 w 1073"/>
                <a:gd name="T5" fmla="*/ 2196 h 2331"/>
                <a:gd name="T6" fmla="*/ 66 w 1073"/>
                <a:gd name="T7" fmla="*/ 2 h 2331"/>
                <a:gd name="T8" fmla="*/ 0 w 1073"/>
                <a:gd name="T9" fmla="*/ 0 h 2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3" h="2331">
                  <a:moveTo>
                    <a:pt x="0" y="0"/>
                  </a:moveTo>
                  <a:lnTo>
                    <a:pt x="1051" y="2330"/>
                  </a:lnTo>
                  <a:lnTo>
                    <a:pt x="1073" y="2196"/>
                  </a:lnTo>
                  <a:lnTo>
                    <a:pt x="66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90" name="Group 64"/>
            <p:cNvGrpSpPr>
              <a:grpSpLocks/>
            </p:cNvGrpSpPr>
            <p:nvPr/>
          </p:nvGrpSpPr>
          <p:grpSpPr bwMode="auto">
            <a:xfrm>
              <a:off x="12171" y="63"/>
              <a:ext cx="1841" cy="3286"/>
              <a:chOff x="12171" y="63"/>
              <a:chExt cx="1841" cy="3286"/>
            </a:xfrm>
          </p:grpSpPr>
          <p:sp>
            <p:nvSpPr>
              <p:cNvPr id="11296" name="Freeform 70"/>
              <p:cNvSpPr>
                <a:spLocks/>
              </p:cNvSpPr>
              <p:nvPr/>
            </p:nvSpPr>
            <p:spPr bwMode="auto">
              <a:xfrm>
                <a:off x="12171" y="63"/>
                <a:ext cx="1841" cy="3286"/>
              </a:xfrm>
              <a:custGeom>
                <a:avLst/>
                <a:gdLst>
                  <a:gd name="T0" fmla="*/ 1740 w 1841"/>
                  <a:gd name="T1" fmla="*/ 2942 h 3286"/>
                  <a:gd name="T2" fmla="*/ 1669 w 1841"/>
                  <a:gd name="T3" fmla="*/ 2942 h 3286"/>
                  <a:gd name="T4" fmla="*/ 1751 w 1841"/>
                  <a:gd name="T5" fmla="*/ 3197 h 3286"/>
                  <a:gd name="T6" fmla="*/ 1727 w 1841"/>
                  <a:gd name="T7" fmla="*/ 3282 h 3286"/>
                  <a:gd name="T8" fmla="*/ 1841 w 1841"/>
                  <a:gd name="T9" fmla="*/ 3285 h 3286"/>
                  <a:gd name="T10" fmla="*/ 1740 w 1841"/>
                  <a:gd name="T11" fmla="*/ 2942 h 3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41" h="3286">
                    <a:moveTo>
                      <a:pt x="1740" y="2942"/>
                    </a:moveTo>
                    <a:lnTo>
                      <a:pt x="1669" y="2942"/>
                    </a:lnTo>
                    <a:lnTo>
                      <a:pt x="1751" y="3197"/>
                    </a:lnTo>
                    <a:lnTo>
                      <a:pt x="1727" y="3282"/>
                    </a:lnTo>
                    <a:lnTo>
                      <a:pt x="1841" y="3285"/>
                    </a:lnTo>
                    <a:lnTo>
                      <a:pt x="1740" y="294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7" name="Freeform 69"/>
              <p:cNvSpPr>
                <a:spLocks/>
              </p:cNvSpPr>
              <p:nvPr/>
            </p:nvSpPr>
            <p:spPr bwMode="auto">
              <a:xfrm>
                <a:off x="12171" y="63"/>
                <a:ext cx="1841" cy="3286"/>
              </a:xfrm>
              <a:custGeom>
                <a:avLst/>
                <a:gdLst>
                  <a:gd name="T0" fmla="*/ 1751 w 1841"/>
                  <a:gd name="T1" fmla="*/ 2739 h 3286"/>
                  <a:gd name="T2" fmla="*/ 1639 w 1841"/>
                  <a:gd name="T3" fmla="*/ 2739 h 3286"/>
                  <a:gd name="T4" fmla="*/ 1541 w 1841"/>
                  <a:gd name="T5" fmla="*/ 2817 h 3286"/>
                  <a:gd name="T6" fmla="*/ 1621 w 1841"/>
                  <a:gd name="T7" fmla="*/ 2877 h 3286"/>
                  <a:gd name="T8" fmla="*/ 1441 w 1841"/>
                  <a:gd name="T9" fmla="*/ 2935 h 3286"/>
                  <a:gd name="T10" fmla="*/ 1510 w 1841"/>
                  <a:gd name="T11" fmla="*/ 2987 h 3286"/>
                  <a:gd name="T12" fmla="*/ 1669 w 1841"/>
                  <a:gd name="T13" fmla="*/ 2942 h 3286"/>
                  <a:gd name="T14" fmla="*/ 1740 w 1841"/>
                  <a:gd name="T15" fmla="*/ 2942 h 3286"/>
                  <a:gd name="T16" fmla="*/ 1729 w 1841"/>
                  <a:gd name="T17" fmla="*/ 2903 h 3286"/>
                  <a:gd name="T18" fmla="*/ 1751 w 1841"/>
                  <a:gd name="T19" fmla="*/ 2739 h 32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41" h="3286">
                    <a:moveTo>
                      <a:pt x="1751" y="2739"/>
                    </a:moveTo>
                    <a:lnTo>
                      <a:pt x="1639" y="2739"/>
                    </a:lnTo>
                    <a:lnTo>
                      <a:pt x="1541" y="2817"/>
                    </a:lnTo>
                    <a:lnTo>
                      <a:pt x="1621" y="2877"/>
                    </a:lnTo>
                    <a:lnTo>
                      <a:pt x="1441" y="2935"/>
                    </a:lnTo>
                    <a:lnTo>
                      <a:pt x="1510" y="2987"/>
                    </a:lnTo>
                    <a:lnTo>
                      <a:pt x="1669" y="2942"/>
                    </a:lnTo>
                    <a:lnTo>
                      <a:pt x="1740" y="2942"/>
                    </a:lnTo>
                    <a:lnTo>
                      <a:pt x="1729" y="2903"/>
                    </a:lnTo>
                    <a:lnTo>
                      <a:pt x="1751" y="273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8" name="Freeform 68"/>
              <p:cNvSpPr>
                <a:spLocks/>
              </p:cNvSpPr>
              <p:nvPr/>
            </p:nvSpPr>
            <p:spPr bwMode="auto">
              <a:xfrm>
                <a:off x="12171" y="63"/>
                <a:ext cx="1841" cy="3286"/>
              </a:xfrm>
              <a:custGeom>
                <a:avLst/>
                <a:gdLst>
                  <a:gd name="T0" fmla="*/ 1686 w 1841"/>
                  <a:gd name="T1" fmla="*/ 2483 h 3286"/>
                  <a:gd name="T2" fmla="*/ 1382 w 1841"/>
                  <a:gd name="T3" fmla="*/ 2483 h 3286"/>
                  <a:gd name="T4" fmla="*/ 1572 w 1841"/>
                  <a:gd name="T5" fmla="*/ 2516 h 3286"/>
                  <a:gd name="T6" fmla="*/ 1285 w 1841"/>
                  <a:gd name="T7" fmla="*/ 2636 h 3286"/>
                  <a:gd name="T8" fmla="*/ 1178 w 1841"/>
                  <a:gd name="T9" fmla="*/ 2792 h 3286"/>
                  <a:gd name="T10" fmla="*/ 1536 w 1841"/>
                  <a:gd name="T11" fmla="*/ 2641 h 3286"/>
                  <a:gd name="T12" fmla="*/ 1758 w 1841"/>
                  <a:gd name="T13" fmla="*/ 2641 h 3286"/>
                  <a:gd name="T14" fmla="*/ 1686 w 1841"/>
                  <a:gd name="T15" fmla="*/ 2483 h 32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41" h="3286">
                    <a:moveTo>
                      <a:pt x="1686" y="2483"/>
                    </a:moveTo>
                    <a:lnTo>
                      <a:pt x="1382" y="2483"/>
                    </a:lnTo>
                    <a:lnTo>
                      <a:pt x="1572" y="2516"/>
                    </a:lnTo>
                    <a:lnTo>
                      <a:pt x="1285" y="2636"/>
                    </a:lnTo>
                    <a:lnTo>
                      <a:pt x="1178" y="2792"/>
                    </a:lnTo>
                    <a:lnTo>
                      <a:pt x="1536" y="2641"/>
                    </a:lnTo>
                    <a:lnTo>
                      <a:pt x="1758" y="2641"/>
                    </a:lnTo>
                    <a:lnTo>
                      <a:pt x="1686" y="248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9" name="Freeform 67"/>
              <p:cNvSpPr>
                <a:spLocks/>
              </p:cNvSpPr>
              <p:nvPr/>
            </p:nvSpPr>
            <p:spPr bwMode="auto">
              <a:xfrm>
                <a:off x="12171" y="63"/>
                <a:ext cx="1841" cy="3286"/>
              </a:xfrm>
              <a:custGeom>
                <a:avLst/>
                <a:gdLst>
                  <a:gd name="T0" fmla="*/ 1758 w 1841"/>
                  <a:gd name="T1" fmla="*/ 2641 h 3286"/>
                  <a:gd name="T2" fmla="*/ 1536 w 1841"/>
                  <a:gd name="T3" fmla="*/ 2641 h 3286"/>
                  <a:gd name="T4" fmla="*/ 1472 w 1841"/>
                  <a:gd name="T5" fmla="*/ 2751 h 3286"/>
                  <a:gd name="T6" fmla="*/ 1639 w 1841"/>
                  <a:gd name="T7" fmla="*/ 2739 h 3286"/>
                  <a:gd name="T8" fmla="*/ 1751 w 1841"/>
                  <a:gd name="T9" fmla="*/ 2739 h 3286"/>
                  <a:gd name="T10" fmla="*/ 1763 w 1841"/>
                  <a:gd name="T11" fmla="*/ 2653 h 3286"/>
                  <a:gd name="T12" fmla="*/ 1758 w 1841"/>
                  <a:gd name="T13" fmla="*/ 2641 h 32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1" h="3286">
                    <a:moveTo>
                      <a:pt x="1758" y="2641"/>
                    </a:moveTo>
                    <a:lnTo>
                      <a:pt x="1536" y="2641"/>
                    </a:lnTo>
                    <a:lnTo>
                      <a:pt x="1472" y="2751"/>
                    </a:lnTo>
                    <a:lnTo>
                      <a:pt x="1639" y="2739"/>
                    </a:lnTo>
                    <a:lnTo>
                      <a:pt x="1751" y="2739"/>
                    </a:lnTo>
                    <a:lnTo>
                      <a:pt x="1763" y="2653"/>
                    </a:lnTo>
                    <a:lnTo>
                      <a:pt x="1758" y="264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Freeform 66"/>
              <p:cNvSpPr>
                <a:spLocks/>
              </p:cNvSpPr>
              <p:nvPr/>
            </p:nvSpPr>
            <p:spPr bwMode="auto">
              <a:xfrm>
                <a:off x="12171" y="63"/>
                <a:ext cx="1841" cy="3286"/>
              </a:xfrm>
              <a:custGeom>
                <a:avLst/>
                <a:gdLst>
                  <a:gd name="T0" fmla="*/ 599 w 1841"/>
                  <a:gd name="T1" fmla="*/ 94 h 3286"/>
                  <a:gd name="T2" fmla="*/ 207 w 1841"/>
                  <a:gd name="T3" fmla="*/ 94 h 3286"/>
                  <a:gd name="T4" fmla="*/ 507 w 1841"/>
                  <a:gd name="T5" fmla="*/ 99 h 3286"/>
                  <a:gd name="T6" fmla="*/ 1533 w 1841"/>
                  <a:gd name="T7" fmla="*/ 2362 h 3286"/>
                  <a:gd name="T8" fmla="*/ 1296 w 1841"/>
                  <a:gd name="T9" fmla="*/ 2453 h 3286"/>
                  <a:gd name="T10" fmla="*/ 1182 w 1841"/>
                  <a:gd name="T11" fmla="*/ 2579 h 3286"/>
                  <a:gd name="T12" fmla="*/ 1382 w 1841"/>
                  <a:gd name="T13" fmla="*/ 2483 h 3286"/>
                  <a:gd name="T14" fmla="*/ 1686 w 1841"/>
                  <a:gd name="T15" fmla="*/ 2483 h 3286"/>
                  <a:gd name="T16" fmla="*/ 599 w 1841"/>
                  <a:gd name="T17" fmla="*/ 94 h 32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41" h="3286">
                    <a:moveTo>
                      <a:pt x="599" y="94"/>
                    </a:moveTo>
                    <a:lnTo>
                      <a:pt x="207" y="94"/>
                    </a:lnTo>
                    <a:lnTo>
                      <a:pt x="507" y="99"/>
                    </a:lnTo>
                    <a:lnTo>
                      <a:pt x="1533" y="2362"/>
                    </a:lnTo>
                    <a:lnTo>
                      <a:pt x="1296" y="2453"/>
                    </a:lnTo>
                    <a:lnTo>
                      <a:pt x="1182" y="2579"/>
                    </a:lnTo>
                    <a:lnTo>
                      <a:pt x="1382" y="2483"/>
                    </a:lnTo>
                    <a:lnTo>
                      <a:pt x="1686" y="2483"/>
                    </a:lnTo>
                    <a:lnTo>
                      <a:pt x="599" y="9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Freeform 65"/>
              <p:cNvSpPr>
                <a:spLocks/>
              </p:cNvSpPr>
              <p:nvPr/>
            </p:nvSpPr>
            <p:spPr bwMode="auto">
              <a:xfrm>
                <a:off x="12171" y="63"/>
                <a:ext cx="1841" cy="3286"/>
              </a:xfrm>
              <a:custGeom>
                <a:avLst/>
                <a:gdLst>
                  <a:gd name="T0" fmla="*/ 201 w 1841"/>
                  <a:gd name="T1" fmla="*/ 0 h 3286"/>
                  <a:gd name="T2" fmla="*/ 0 w 1841"/>
                  <a:gd name="T3" fmla="*/ 150 h 3286"/>
                  <a:gd name="T4" fmla="*/ 207 w 1841"/>
                  <a:gd name="T5" fmla="*/ 94 h 3286"/>
                  <a:gd name="T6" fmla="*/ 599 w 1841"/>
                  <a:gd name="T7" fmla="*/ 94 h 3286"/>
                  <a:gd name="T8" fmla="*/ 569 w 1841"/>
                  <a:gd name="T9" fmla="*/ 29 h 3286"/>
                  <a:gd name="T10" fmla="*/ 201 w 1841"/>
                  <a:gd name="T11" fmla="*/ 0 h 32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41" h="3286">
                    <a:moveTo>
                      <a:pt x="201" y="0"/>
                    </a:moveTo>
                    <a:lnTo>
                      <a:pt x="0" y="150"/>
                    </a:lnTo>
                    <a:lnTo>
                      <a:pt x="207" y="94"/>
                    </a:lnTo>
                    <a:lnTo>
                      <a:pt x="599" y="94"/>
                    </a:lnTo>
                    <a:lnTo>
                      <a:pt x="569" y="29"/>
                    </a:lnTo>
                    <a:lnTo>
                      <a:pt x="20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91" name="Freeform 63"/>
            <p:cNvSpPr>
              <a:spLocks/>
            </p:cNvSpPr>
            <p:nvPr/>
          </p:nvSpPr>
          <p:spPr bwMode="auto">
            <a:xfrm>
              <a:off x="13229" y="2275"/>
              <a:ext cx="475" cy="224"/>
            </a:xfrm>
            <a:custGeom>
              <a:avLst/>
              <a:gdLst>
                <a:gd name="T0" fmla="*/ 450 w 475"/>
                <a:gd name="T1" fmla="*/ 0 h 224"/>
                <a:gd name="T2" fmla="*/ 240 w 475"/>
                <a:gd name="T3" fmla="*/ 18 h 224"/>
                <a:gd name="T4" fmla="*/ 0 w 475"/>
                <a:gd name="T5" fmla="*/ 168 h 224"/>
                <a:gd name="T6" fmla="*/ 47 w 475"/>
                <a:gd name="T7" fmla="*/ 224 h 224"/>
                <a:gd name="T8" fmla="*/ 162 w 475"/>
                <a:gd name="T9" fmla="*/ 110 h 224"/>
                <a:gd name="T10" fmla="*/ 475 w 475"/>
                <a:gd name="T11" fmla="*/ 45 h 224"/>
                <a:gd name="T12" fmla="*/ 450 w 475"/>
                <a:gd name="T13" fmla="*/ 0 h 2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5" h="224">
                  <a:moveTo>
                    <a:pt x="450" y="0"/>
                  </a:moveTo>
                  <a:lnTo>
                    <a:pt x="240" y="18"/>
                  </a:lnTo>
                  <a:lnTo>
                    <a:pt x="0" y="168"/>
                  </a:lnTo>
                  <a:lnTo>
                    <a:pt x="47" y="224"/>
                  </a:lnTo>
                  <a:lnTo>
                    <a:pt x="162" y="110"/>
                  </a:lnTo>
                  <a:lnTo>
                    <a:pt x="475" y="45"/>
                  </a:lnTo>
                  <a:lnTo>
                    <a:pt x="45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62"/>
            <p:cNvSpPr>
              <a:spLocks/>
            </p:cNvSpPr>
            <p:nvPr/>
          </p:nvSpPr>
          <p:spPr bwMode="auto">
            <a:xfrm>
              <a:off x="13105" y="2050"/>
              <a:ext cx="504" cy="243"/>
            </a:xfrm>
            <a:custGeom>
              <a:avLst/>
              <a:gdLst>
                <a:gd name="T0" fmla="*/ 457 w 504"/>
                <a:gd name="T1" fmla="*/ 0 h 243"/>
                <a:gd name="T2" fmla="*/ 214 w 504"/>
                <a:gd name="T3" fmla="*/ 51 h 243"/>
                <a:gd name="T4" fmla="*/ 0 w 504"/>
                <a:gd name="T5" fmla="*/ 165 h 243"/>
                <a:gd name="T6" fmla="*/ 28 w 504"/>
                <a:gd name="T7" fmla="*/ 243 h 243"/>
                <a:gd name="T8" fmla="*/ 208 w 504"/>
                <a:gd name="T9" fmla="*/ 109 h 243"/>
                <a:gd name="T10" fmla="*/ 503 w 504"/>
                <a:gd name="T11" fmla="*/ 97 h 243"/>
                <a:gd name="T12" fmla="*/ 457 w 504"/>
                <a:gd name="T13" fmla="*/ 0 h 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4" h="243">
                  <a:moveTo>
                    <a:pt x="457" y="0"/>
                  </a:moveTo>
                  <a:lnTo>
                    <a:pt x="214" y="51"/>
                  </a:lnTo>
                  <a:lnTo>
                    <a:pt x="0" y="165"/>
                  </a:lnTo>
                  <a:lnTo>
                    <a:pt x="28" y="243"/>
                  </a:lnTo>
                  <a:lnTo>
                    <a:pt x="208" y="109"/>
                  </a:lnTo>
                  <a:lnTo>
                    <a:pt x="503" y="97"/>
                  </a:lnTo>
                  <a:lnTo>
                    <a:pt x="45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61"/>
            <p:cNvSpPr>
              <a:spLocks/>
            </p:cNvSpPr>
            <p:nvPr/>
          </p:nvSpPr>
          <p:spPr bwMode="auto">
            <a:xfrm>
              <a:off x="12426" y="586"/>
              <a:ext cx="519" cy="234"/>
            </a:xfrm>
            <a:custGeom>
              <a:avLst/>
              <a:gdLst>
                <a:gd name="T0" fmla="*/ 476 w 519"/>
                <a:gd name="T1" fmla="*/ 0 h 234"/>
                <a:gd name="T2" fmla="*/ 191 w 519"/>
                <a:gd name="T3" fmla="*/ 40 h 234"/>
                <a:gd name="T4" fmla="*/ 0 w 519"/>
                <a:gd name="T5" fmla="*/ 164 h 234"/>
                <a:gd name="T6" fmla="*/ 35 w 519"/>
                <a:gd name="T7" fmla="*/ 233 h 234"/>
                <a:gd name="T8" fmla="*/ 198 w 519"/>
                <a:gd name="T9" fmla="*/ 107 h 234"/>
                <a:gd name="T10" fmla="*/ 519 w 519"/>
                <a:gd name="T11" fmla="*/ 86 h 234"/>
                <a:gd name="T12" fmla="*/ 476 w 519"/>
                <a:gd name="T13" fmla="*/ 0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9" h="234">
                  <a:moveTo>
                    <a:pt x="476" y="0"/>
                  </a:moveTo>
                  <a:lnTo>
                    <a:pt x="191" y="40"/>
                  </a:lnTo>
                  <a:lnTo>
                    <a:pt x="0" y="164"/>
                  </a:lnTo>
                  <a:lnTo>
                    <a:pt x="35" y="233"/>
                  </a:lnTo>
                  <a:lnTo>
                    <a:pt x="198" y="107"/>
                  </a:lnTo>
                  <a:lnTo>
                    <a:pt x="519" y="86"/>
                  </a:lnTo>
                  <a:lnTo>
                    <a:pt x="47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60"/>
            <p:cNvSpPr>
              <a:spLocks/>
            </p:cNvSpPr>
            <p:nvPr/>
          </p:nvSpPr>
          <p:spPr bwMode="auto">
            <a:xfrm>
              <a:off x="12350" y="396"/>
              <a:ext cx="512" cy="238"/>
            </a:xfrm>
            <a:custGeom>
              <a:avLst/>
              <a:gdLst>
                <a:gd name="T0" fmla="*/ 473 w 512"/>
                <a:gd name="T1" fmla="*/ 0 h 238"/>
                <a:gd name="T2" fmla="*/ 137 w 512"/>
                <a:gd name="T3" fmla="*/ 65 h 238"/>
                <a:gd name="T4" fmla="*/ 0 w 512"/>
                <a:gd name="T5" fmla="*/ 169 h 238"/>
                <a:gd name="T6" fmla="*/ 46 w 512"/>
                <a:gd name="T7" fmla="*/ 238 h 238"/>
                <a:gd name="T8" fmla="*/ 180 w 512"/>
                <a:gd name="T9" fmla="*/ 124 h 238"/>
                <a:gd name="T10" fmla="*/ 512 w 512"/>
                <a:gd name="T11" fmla="*/ 64 h 238"/>
                <a:gd name="T12" fmla="*/ 473 w 512"/>
                <a:gd name="T13" fmla="*/ 0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2" h="238">
                  <a:moveTo>
                    <a:pt x="473" y="0"/>
                  </a:moveTo>
                  <a:lnTo>
                    <a:pt x="137" y="65"/>
                  </a:lnTo>
                  <a:lnTo>
                    <a:pt x="0" y="169"/>
                  </a:lnTo>
                  <a:lnTo>
                    <a:pt x="46" y="238"/>
                  </a:lnTo>
                  <a:lnTo>
                    <a:pt x="180" y="124"/>
                  </a:lnTo>
                  <a:lnTo>
                    <a:pt x="512" y="64"/>
                  </a:lnTo>
                  <a:lnTo>
                    <a:pt x="47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59"/>
            <p:cNvSpPr>
              <a:spLocks/>
            </p:cNvSpPr>
            <p:nvPr/>
          </p:nvSpPr>
          <p:spPr bwMode="auto">
            <a:xfrm>
              <a:off x="12227" y="210"/>
              <a:ext cx="20" cy="240"/>
            </a:xfrm>
            <a:custGeom>
              <a:avLst/>
              <a:gdLst>
                <a:gd name="T0" fmla="*/ 0 w 20"/>
                <a:gd name="T1" fmla="*/ 0 h 240"/>
                <a:gd name="T2" fmla="*/ 0 w 20"/>
                <a:gd name="T3" fmla="*/ 240 h 2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240">
                  <a:moveTo>
                    <a:pt x="0" y="0"/>
                  </a:moveTo>
                  <a:lnTo>
                    <a:pt x="0" y="240"/>
                  </a:lnTo>
                </a:path>
              </a:pathLst>
            </a:custGeom>
            <a:noFill/>
            <a:ln w="666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901825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8"/>
            <a:ext cx="2152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5486400"/>
            <a:ext cx="179863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8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1" name="Rectangle 83"/>
          <p:cNvSpPr>
            <a:spLocks noChangeArrowheads="1"/>
          </p:cNvSpPr>
          <p:nvPr/>
        </p:nvSpPr>
        <p:spPr bwMode="auto">
          <a:xfrm>
            <a:off x="4587875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Rectangle 85"/>
          <p:cNvSpPr>
            <a:spLocks noChangeArrowheads="1"/>
          </p:cNvSpPr>
          <p:nvPr/>
        </p:nvSpPr>
        <p:spPr bwMode="auto">
          <a:xfrm>
            <a:off x="4587875" y="25050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Rectangle 87"/>
          <p:cNvSpPr>
            <a:spLocks noChangeArrowheads="1"/>
          </p:cNvSpPr>
          <p:nvPr/>
        </p:nvSpPr>
        <p:spPr bwMode="auto">
          <a:xfrm>
            <a:off x="4587875" y="41433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Rectangle 89"/>
          <p:cNvSpPr>
            <a:spLocks noChangeArrowheads="1"/>
          </p:cNvSpPr>
          <p:nvPr/>
        </p:nvSpPr>
        <p:spPr bwMode="auto">
          <a:xfrm>
            <a:off x="4587875" y="57435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Rectangle 91"/>
          <p:cNvSpPr>
            <a:spLocks noChangeArrowheads="1"/>
          </p:cNvSpPr>
          <p:nvPr/>
        </p:nvSpPr>
        <p:spPr bwMode="auto">
          <a:xfrm>
            <a:off x="4587875" y="73533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Rectangle 93"/>
          <p:cNvSpPr>
            <a:spLocks noChangeArrowheads="1"/>
          </p:cNvSpPr>
          <p:nvPr/>
        </p:nvSpPr>
        <p:spPr bwMode="auto">
          <a:xfrm>
            <a:off x="15875" y="86264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2794000" algn="l"/>
              </a:tabLst>
            </a:pPr>
            <a:endParaRPr lang="en-US" altLang="en-US"/>
          </a:p>
        </p:txBody>
      </p:sp>
      <p:sp>
        <p:nvSpPr>
          <p:cNvPr id="91" name="Rectangle 2"/>
          <p:cNvSpPr txBox="1">
            <a:spLocks noChangeArrowheads="1"/>
          </p:cNvSpPr>
          <p:nvPr/>
        </p:nvSpPr>
        <p:spPr>
          <a:xfrm>
            <a:off x="180669" y="-182590"/>
            <a:ext cx="8001000" cy="1216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smtClean="0">
                <a:solidFill>
                  <a:srgbClr val="333399"/>
                </a:solidFill>
              </a:rPr>
              <a:t>ARTS FOR ALL</a:t>
            </a:r>
            <a:endParaRPr lang="en-US" sz="4400" b="1" dirty="0">
              <a:solidFill>
                <a:srgbClr val="333399"/>
              </a:solidFill>
            </a:endParaRPr>
          </a:p>
        </p:txBody>
      </p:sp>
      <p:pic>
        <p:nvPicPr>
          <p:cNvPr id="1127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27" y="4089740"/>
            <a:ext cx="247015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ectangle 3"/>
          <p:cNvSpPr txBox="1">
            <a:spLocks noChangeArrowheads="1"/>
          </p:cNvSpPr>
          <p:nvPr/>
        </p:nvSpPr>
        <p:spPr bwMode="auto">
          <a:xfrm>
            <a:off x="3304625" y="726145"/>
            <a:ext cx="5012959" cy="521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lvl="1" indent="-2286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Choral Music (all students TK—6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)</a:t>
            </a:r>
          </a:p>
          <a:p>
            <a:pPr marL="342900" lvl="1" indent="-2286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Choral Music Elective (7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 – 8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)</a:t>
            </a:r>
          </a:p>
          <a:p>
            <a:pPr marL="114300" lvl="1" indent="0">
              <a:spcBef>
                <a:spcPts val="0"/>
              </a:spcBef>
              <a:buNone/>
              <a:defRPr/>
            </a:pPr>
            <a:endParaRPr lang="en-US" sz="2000" kern="0" dirty="0" smtClean="0"/>
          </a:p>
          <a:p>
            <a:pPr marL="342900" lvl="1" indent="-2286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Instrumental Music (5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 – 8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)</a:t>
            </a:r>
          </a:p>
          <a:p>
            <a:pPr marL="114300" lvl="1" indent="0">
              <a:spcBef>
                <a:spcPts val="0"/>
              </a:spcBef>
              <a:buNone/>
              <a:defRPr/>
            </a:pPr>
            <a:r>
              <a:rPr lang="en-US" sz="1200" b="1" u="sng" dirty="0" smtClean="0"/>
              <a:t>2022 </a:t>
            </a:r>
            <a:r>
              <a:rPr lang="en-US" sz="1200" b="1" u="sng" dirty="0"/>
              <a:t>National School Board Association </a:t>
            </a:r>
            <a:r>
              <a:rPr lang="en-US" sz="1200" b="1" u="sng" dirty="0" smtClean="0"/>
              <a:t>Grand Champion MAGNA Award (1 of 3 in the USA)</a:t>
            </a:r>
            <a:endParaRPr lang="en-US" sz="1200" kern="0" dirty="0" smtClean="0"/>
          </a:p>
          <a:p>
            <a:pPr marL="342900" lvl="1" indent="-2286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Drumline (7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 – 8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)</a:t>
            </a:r>
          </a:p>
          <a:p>
            <a:pPr marL="114300" lvl="1" indent="0">
              <a:spcBef>
                <a:spcPts val="0"/>
              </a:spcBef>
              <a:buNone/>
              <a:defRPr/>
            </a:pPr>
            <a:endParaRPr lang="en-US" sz="2000" kern="0" dirty="0" smtClean="0"/>
          </a:p>
          <a:p>
            <a:pPr marL="342900" lvl="1" indent="-2286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Theater (7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 – 8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)</a:t>
            </a:r>
          </a:p>
          <a:p>
            <a:pPr marL="342900" lvl="1" indent="-2286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Lowell Joint Youth Theater (4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-5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 )</a:t>
            </a:r>
          </a:p>
          <a:p>
            <a:pPr marL="114300" lvl="1" indent="0">
              <a:spcBef>
                <a:spcPts val="0"/>
              </a:spcBef>
              <a:buNone/>
              <a:defRPr/>
            </a:pPr>
            <a:endParaRPr lang="en-US" sz="2000" kern="0" dirty="0" smtClean="0"/>
          </a:p>
          <a:p>
            <a:pPr marL="342900" lvl="1" indent="-2286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Movement &amp; Music (TK-3</a:t>
            </a:r>
            <a:r>
              <a:rPr lang="en-US" sz="2000" kern="0" baseline="30000" dirty="0" smtClean="0"/>
              <a:t>rd</a:t>
            </a:r>
            <a:r>
              <a:rPr lang="en-US" sz="2000" kern="0" dirty="0"/>
              <a:t>)</a:t>
            </a:r>
            <a:endParaRPr lang="en-US" sz="2000" kern="0" dirty="0" smtClean="0"/>
          </a:p>
          <a:p>
            <a:pPr marL="342900" lvl="1" indent="-2286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Dance &amp; Advance Dance (7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-8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)</a:t>
            </a:r>
          </a:p>
          <a:p>
            <a:pPr marL="114300" lvl="1" indent="0">
              <a:spcBef>
                <a:spcPts val="0"/>
              </a:spcBef>
              <a:buNone/>
              <a:defRPr/>
            </a:pPr>
            <a:endParaRPr lang="en-US" sz="2000" kern="0" dirty="0" smtClean="0"/>
          </a:p>
          <a:p>
            <a:pPr marL="342900" lvl="1" indent="-2286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Strings (4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 – 8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) after school</a:t>
            </a:r>
          </a:p>
          <a:p>
            <a:pPr marL="114300" lvl="1" indent="0">
              <a:spcBef>
                <a:spcPts val="0"/>
              </a:spcBef>
              <a:buNone/>
              <a:defRPr/>
            </a:pPr>
            <a:endParaRPr lang="en-US" sz="2000" kern="0" dirty="0" smtClean="0"/>
          </a:p>
          <a:p>
            <a:pPr marL="342900" lvl="1" indent="-2286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Honors Conservatory of the Arts (COFA) (7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 – 8</a:t>
            </a:r>
            <a:r>
              <a:rPr lang="en-US" sz="2000" kern="0" baseline="30000" dirty="0" smtClean="0"/>
              <a:t>th</a:t>
            </a:r>
            <a:r>
              <a:rPr lang="en-US" sz="2000" kern="0" dirty="0" smtClean="0"/>
              <a:t>)</a:t>
            </a:r>
          </a:p>
          <a:p>
            <a:pPr marL="342900" lvl="1" indent="-2286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 smtClean="0"/>
              <a:t>Honors Elementary Choir</a:t>
            </a:r>
          </a:p>
          <a:p>
            <a:pPr marL="342900" lvl="1" indent="-228600">
              <a:buFont typeface="Arial" panose="020B0604020202020204" pitchFamily="34" charset="0"/>
              <a:buChar char="•"/>
              <a:defRPr/>
            </a:pPr>
            <a:endParaRPr lang="en-US" sz="2000" kern="0" dirty="0" smtClean="0"/>
          </a:p>
        </p:txBody>
      </p:sp>
      <p:pic>
        <p:nvPicPr>
          <p:cNvPr id="11280" name="Picture 92" descr="C:\Users\jcoombs\Desktop\COFA rectangul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57" y="5745285"/>
            <a:ext cx="1541735" cy="80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2938"/>
            <a:ext cx="21812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Image result for csba golden bell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814" y="2128301"/>
            <a:ext cx="1035573" cy="1041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4651" y="1547988"/>
            <a:ext cx="1089515" cy="459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5769</TotalTime>
  <Words>1888</Words>
  <Application>Microsoft Office PowerPoint</Application>
  <PresentationFormat>On-screen Show (4:3)</PresentationFormat>
  <Paragraphs>412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Bookman Old Style</vt:lpstr>
      <vt:lpstr>Brush Script MT</vt:lpstr>
      <vt:lpstr>Calibri</vt:lpstr>
      <vt:lpstr>Comic Sans MS</vt:lpstr>
      <vt:lpstr>Georgia</vt:lpstr>
      <vt:lpstr>Lucida Calligraphy</vt:lpstr>
      <vt:lpstr>Lucida Handwriting</vt:lpstr>
      <vt:lpstr>Times New Roman</vt:lpstr>
      <vt:lpstr>Wingdings</vt:lpstr>
      <vt:lpstr>Crayons</vt:lpstr>
      <vt:lpstr>Welcome Home  TK/Kindergarten Parents</vt:lpstr>
      <vt:lpstr>Welcome and Introductions</vt:lpstr>
      <vt:lpstr>Our Award Winning Schools</vt:lpstr>
      <vt:lpstr>Our Award Winning Schools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Enrollment </vt:lpstr>
      <vt:lpstr>General Information</vt:lpstr>
      <vt:lpstr>Immunizations</vt:lpstr>
      <vt:lpstr>Oral Health</vt:lpstr>
      <vt:lpstr>Enrollment Checklist </vt:lpstr>
      <vt:lpstr>Early Childhood Enrichment Center (Pre-School)</vt:lpstr>
      <vt:lpstr>Horizons “Where Academic Potential and Grit Soar” (GATE/High Achievers)</vt:lpstr>
      <vt:lpstr>How Families Can Help</vt:lpstr>
      <vt:lpstr>WHO TO KNOW…</vt:lpstr>
      <vt:lpstr>PowerPoint Presentation</vt:lpstr>
    </vt:vector>
  </TitlesOfParts>
  <Company>FJUHSD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Kindergarten Parent Meeting</dc:title>
  <dc:creator>Patricia Howell</dc:creator>
  <cp:lastModifiedBy>Randi Vasquez</cp:lastModifiedBy>
  <cp:revision>182</cp:revision>
  <cp:lastPrinted>2023-01-28T15:32:40Z</cp:lastPrinted>
  <dcterms:created xsi:type="dcterms:W3CDTF">2007-03-31T20:08:46Z</dcterms:created>
  <dcterms:modified xsi:type="dcterms:W3CDTF">2023-02-10T19:51:38Z</dcterms:modified>
</cp:coreProperties>
</file>