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b="1"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marR="64008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grpSp>
        <p:nvGrpSpPr>
          <p:cNvPr id="19" name="Google Shape;19;p2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0" name="Google Shape;20;p2"/>
            <p:cNvSpPr/>
            <p:nvPr/>
          </p:nvSpPr>
          <p:spPr>
            <a:xfrm>
              <a:off x="1687513" y="4832896"/>
              <a:ext cx="7456487" cy="518816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5443" y="5135526"/>
              <a:ext cx="9108557" cy="838200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3" name="Google Shape;23;p2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4" name="Google Shape;24;p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24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24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24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4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0" name="Google Shape;40;p4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4"/>
              <a:buChar char="?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4"/>
              <a:buChar char="?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32"/>
              <a:buChar char="?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32"/>
              <a:buChar char="?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b="0" sz="2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6776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76"/>
              <a:buChar char="?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marR="18288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indent="-304800" lvl="1" marL="91440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0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" name="Google Shape;79;p10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b="0" sz="3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" name="Google Shape;84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5186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/>
          <p:nvPr>
            <p:ph type="ctrTitle"/>
          </p:nvPr>
        </p:nvSpPr>
        <p:spPr>
          <a:xfrm>
            <a:off x="685800" y="3134594"/>
            <a:ext cx="77724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</a:pPr>
            <a:r>
              <a:rPr lang="en-US"/>
              <a:t>Local Indicators</a:t>
            </a:r>
            <a:endParaRPr/>
          </a:p>
        </p:txBody>
      </p:sp>
      <p:sp>
        <p:nvSpPr>
          <p:cNvPr id="103" name="Google Shape;103;p13"/>
          <p:cNvSpPr txBox="1"/>
          <p:nvPr>
            <p:ph idx="1" type="subTitle"/>
          </p:nvPr>
        </p:nvSpPr>
        <p:spPr>
          <a:xfrm>
            <a:off x="685800" y="4068807"/>
            <a:ext cx="7772400" cy="11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6400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2022 LCAP</a:t>
            </a:r>
            <a:endParaRPr/>
          </a:p>
          <a:p>
            <a:pPr indent="0" lvl="0" marL="0" marR="6400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June 27</a:t>
            </a:r>
            <a:r>
              <a:rPr baseline="30000" lang="en-US"/>
              <a:t>th</a:t>
            </a:r>
            <a:r>
              <a:rPr lang="en-US"/>
              <a:t>, 2022</a:t>
            </a:r>
            <a:endParaRPr/>
          </a:p>
        </p:txBody>
      </p:sp>
      <p:pic>
        <p:nvPicPr>
          <p:cNvPr id="104" name="Google Shape;10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407797"/>
            <a:ext cx="4868226" cy="2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idx="1" type="body"/>
          </p:nvPr>
        </p:nvSpPr>
        <p:spPr>
          <a:xfrm>
            <a:off x="228600" y="1481324"/>
            <a:ext cx="8763000" cy="5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06324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4"/>
              <a:buChar char="●"/>
            </a:pPr>
            <a:r>
              <a:rPr b="1" lang="en-US"/>
              <a:t>LCFF Priority 1 - Basics (Teachers, Instructional Materials, Facilities)</a:t>
            </a:r>
            <a:br>
              <a:rPr lang="en-US"/>
            </a:br>
            <a:r>
              <a:rPr lang="en-US"/>
              <a:t>-</a:t>
            </a:r>
            <a:r>
              <a:rPr lang="en-US" sz="2400"/>
              <a:t>CBEDS/CalPads Report- no misassignements</a:t>
            </a:r>
            <a:br>
              <a:rPr lang="en-US" sz="2400"/>
            </a:br>
            <a:r>
              <a:rPr lang="en-US" sz="2400"/>
              <a:t>-Williams-October 4th, 2021 Board meeting </a:t>
            </a:r>
            <a:br>
              <a:rPr lang="en-US" sz="2400"/>
            </a:br>
            <a:r>
              <a:rPr lang="en-US" sz="2400"/>
              <a:t>-FIT Reports-overall is GOOD for 4 schools with Olita and Jordan EXEMPLARY</a:t>
            </a:r>
            <a:br>
              <a:rPr lang="en-US" sz="2400"/>
            </a:br>
            <a:endParaRPr sz="2400"/>
          </a:p>
          <a:p>
            <a:pPr indent="-288036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36"/>
              <a:buChar char="●"/>
            </a:pPr>
            <a:r>
              <a:rPr b="1" lang="en-US"/>
              <a:t>LCFF Priority 2 - Implementation of Academic Standards</a:t>
            </a:r>
            <a:br>
              <a:rPr lang="en-US"/>
            </a:br>
            <a:r>
              <a:rPr lang="en-US" sz="2000"/>
              <a:t>-Teacher Survey, Professional Development, Materials, 			Adoptions</a:t>
            </a:r>
            <a:br>
              <a:rPr lang="en-US" sz="2000"/>
            </a:br>
            <a:r>
              <a:rPr lang="en-US" sz="2000"/>
              <a:t>-Range in survey results from 77%-100% depending on the site; Reflection tool (Science and ELD)</a:t>
            </a:r>
            <a:br>
              <a:rPr lang="en-US" sz="2000"/>
            </a:br>
            <a:br>
              <a:rPr lang="en-US" sz="2000"/>
            </a:br>
            <a:endParaRPr sz="2000"/>
          </a:p>
        </p:txBody>
      </p:sp>
      <p:sp>
        <p:nvSpPr>
          <p:cNvPr id="110" name="Google Shape;11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Required Local Indicators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/>
          <p:nvPr>
            <p:ph idx="1" type="body"/>
          </p:nvPr>
        </p:nvSpPr>
        <p:spPr>
          <a:xfrm>
            <a:off x="249450" y="1207650"/>
            <a:ext cx="8645100" cy="50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LCFF Priority 3- Parent Engagement</a:t>
            </a:r>
            <a:endParaRPr sz="2900"/>
          </a:p>
          <a:p>
            <a:pPr indent="-317246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Building relationships between staff and families </a:t>
            </a:r>
            <a:endParaRPr sz="2800"/>
          </a:p>
          <a:p>
            <a:pPr indent="-317246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Building Partnerships for Student Outcomes </a:t>
            </a:r>
            <a:endParaRPr sz="2800"/>
          </a:p>
          <a:p>
            <a:pPr indent="-317246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Seeking Input for Decision-Making</a:t>
            </a:r>
            <a:endParaRPr sz="2800"/>
          </a:p>
          <a:p>
            <a:pPr indent="-135128" lvl="0" marL="36576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4"/>
              <a:buNone/>
            </a:pPr>
            <a:r>
              <a:t/>
            </a:r>
            <a:endParaRPr sz="2800"/>
          </a:p>
          <a:p>
            <a:pPr indent="-256032" lvl="0" marL="36576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4"/>
              <a:buChar char="●"/>
            </a:pPr>
            <a:r>
              <a:rPr lang="en-US" sz="2800"/>
              <a:t>Stakeholder Input</a:t>
            </a:r>
            <a:br>
              <a:rPr lang="en-US" sz="2800"/>
            </a:br>
            <a:r>
              <a:rPr lang="en-US" sz="2800"/>
              <a:t> - Mental health</a:t>
            </a:r>
            <a:br>
              <a:rPr lang="en-US"/>
            </a:br>
            <a:r>
              <a:rPr lang="en-US"/>
              <a:t> - Intervention</a:t>
            </a:r>
            <a:br>
              <a:rPr lang="en-US"/>
            </a:br>
            <a:r>
              <a:rPr lang="en-US"/>
              <a:t> - Early literacy: Preschool and Learning Link</a:t>
            </a:r>
            <a:br>
              <a:rPr lang="en-US"/>
            </a:br>
            <a:r>
              <a:rPr lang="en-US"/>
              <a:t> - 21st century skills and enrichment for GATE</a:t>
            </a:r>
            <a:endParaRPr/>
          </a:p>
        </p:txBody>
      </p:sp>
      <p:sp>
        <p:nvSpPr>
          <p:cNvPr id="116" name="Google Shape;116;p15"/>
          <p:cNvSpPr txBox="1"/>
          <p:nvPr>
            <p:ph type="title"/>
          </p:nvPr>
        </p:nvSpPr>
        <p:spPr>
          <a:xfrm>
            <a:off x="376725" y="1458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Required Local Indicators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328725" y="966450"/>
            <a:ext cx="8714100" cy="53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6"/>
              <a:buChar char="●"/>
            </a:pPr>
            <a:r>
              <a:rPr lang="en-US"/>
              <a:t>School Climate - 93% of parents Agree or Strongly Agree that their student is happy to go to school (up 9%) with 81% of students also agreeing (up 12%). 94% of parents (up 5%) and 77% of students (down 11%) also agreed that the school is safe, orderly, and well disciplined. </a:t>
            </a:r>
            <a:br>
              <a:rPr lang="en-US"/>
            </a:b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36"/>
              <a:buChar char="●"/>
            </a:pPr>
            <a:r>
              <a:rPr lang="en-US"/>
              <a:t>Broad Course of Study – Both elementary and intermediate school students continue to have access to a broad course of study including music, the arts, STEAM, and other opportunities in addition to core subjects.</a:t>
            </a:r>
            <a:endParaRPr/>
          </a:p>
        </p:txBody>
      </p:sp>
      <p:sp>
        <p:nvSpPr>
          <p:cNvPr id="122" name="Google Shape;122;p16"/>
          <p:cNvSpPr txBox="1"/>
          <p:nvPr>
            <p:ph type="title"/>
          </p:nvPr>
        </p:nvSpPr>
        <p:spPr>
          <a:xfrm>
            <a:off x="457200" y="-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LCFF Priority 6 and 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446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Measure their progress using locally available information, </a:t>
            </a:r>
            <a:br>
              <a:rPr lang="en-US" sz="2400"/>
            </a:br>
            <a:endParaRPr sz="2400"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Report the results to the LEA’s local governing board at a regularly scheduled public meeting of the local governing board, </a:t>
            </a:r>
            <a:r>
              <a:rPr b="1" lang="en-US" sz="2400"/>
              <a:t>and </a:t>
            </a:r>
            <a:br>
              <a:rPr b="1" lang="en-US" sz="2400"/>
            </a:br>
            <a:endParaRPr sz="2400"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Upload and publicly report the results through the Dashboard (before the Fall deadline)</a:t>
            </a:r>
            <a:endParaRPr sz="2400"/>
          </a:p>
          <a:p>
            <a:pPr indent="-139446" lvl="0" marL="36576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28" name="Google Shape;12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/>
              <a:t>LEAs/charters will be rated as “Met” on the local indicators if they: </a:t>
            </a:r>
            <a:endParaRPr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2" marL="63093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Since we have:</a:t>
            </a:r>
            <a:endParaRPr/>
          </a:p>
          <a:p>
            <a:pPr indent="0" lvl="2" marL="6309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Measured progress using locally available information and</a:t>
            </a:r>
            <a:br>
              <a:rPr lang="en-US" sz="2400"/>
            </a:br>
            <a:endParaRPr sz="2400"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Reported the results to the LEA’s local governing board at a regularly scheduled public meeting of the local governing board, </a:t>
            </a:r>
            <a:endParaRPr sz="2400"/>
          </a:p>
          <a:p>
            <a:pPr indent="-762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  <a:p>
            <a:pPr indent="-228600" lvl="2" marL="859536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We would recommend uploading data to the California Dashboard as “MET” for all Local Indicators in the Fall.</a:t>
            </a:r>
            <a:endParaRPr/>
          </a:p>
        </p:txBody>
      </p:sp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Recommendation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Any Questions?</a:t>
            </a:r>
            <a:endParaRPr/>
          </a:p>
        </p:txBody>
      </p:sp>
      <p:pic>
        <p:nvPicPr>
          <p:cNvPr descr="C:\Users\smcdonald\AppData\Local\Microsoft\Windows\Temporary Internet Files\Content.IE5\3NADZQ65\three_questions_small_business_health_insuarnce[1].jpg" id="140" name="Google Shape;140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0" y="1676400"/>
            <a:ext cx="4324350" cy="3675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