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y="5143500" cx="9144000"/>
  <p:notesSz cx="6858000" cy="9144000"/>
  <p:embeddedFontLst>
    <p:embeddedFont>
      <p:font typeface="Roboto"/>
      <p:regular r:id="rId16"/>
      <p:bold r:id="rId17"/>
      <p:italic r:id="rId18"/>
      <p:boldItalic r:id="rId19"/>
    </p:embeddedFont>
    <p:embeddedFont>
      <p:font typeface="Merriweather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1374D0B4-8846-4AF2-A1CC-B183C1BF3D76}">
  <a:tblStyle styleId="{1374D0B4-8846-4AF2-A1CC-B183C1BF3D7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erriweather-regular.fntdata"/><Relationship Id="rId11" Type="http://schemas.openxmlformats.org/officeDocument/2006/relationships/slide" Target="slides/slide5.xml"/><Relationship Id="rId22" Type="http://schemas.openxmlformats.org/officeDocument/2006/relationships/font" Target="fonts/Merriweather-italic.fntdata"/><Relationship Id="rId10" Type="http://schemas.openxmlformats.org/officeDocument/2006/relationships/slide" Target="slides/slide4.xml"/><Relationship Id="rId21" Type="http://schemas.openxmlformats.org/officeDocument/2006/relationships/font" Target="fonts/Merriweather-bold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23" Type="http://schemas.openxmlformats.org/officeDocument/2006/relationships/font" Target="fonts/Merriweather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font" Target="fonts/Roboto-bold.fntdata"/><Relationship Id="rId16" Type="http://schemas.openxmlformats.org/officeDocument/2006/relationships/font" Target="fonts/Roboto-regular.fntdata"/><Relationship Id="rId5" Type="http://schemas.openxmlformats.org/officeDocument/2006/relationships/slideMaster" Target="slideMasters/slideMaster1.xml"/><Relationship Id="rId19" Type="http://schemas.openxmlformats.org/officeDocument/2006/relationships/font" Target="fonts/Roboto-bold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Roboto-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b6c854a345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b6c854a345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b6c854a345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b6c854a345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3411f1a37f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13411f1a37f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3411f1a37f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3411f1a37f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b6c854a345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b6c854a345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b6c854a345_0_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b6c854a345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b6c854a345_0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b6c854a345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b6c854a345_0_1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b6c854a345_0_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125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hasCustomPrompt="1" type="title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57" name="Google Shape;5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0" y="48099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6" name="Google Shape;16;p3"/>
          <p:cNvSpPr/>
          <p:nvPr/>
        </p:nvSpPr>
        <p:spPr>
          <a:xfrm>
            <a:off x="0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0"/>
            <a:ext cx="431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/>
          <p:nvPr/>
        </p:nvSpPr>
        <p:spPr>
          <a:xfrm>
            <a:off x="0" y="44125"/>
            <a:ext cx="4313625" cy="4399375"/>
          </a:xfrm>
          <a:custGeom>
            <a:rect b="b" l="l" r="r" t="t"/>
            <a:pathLst>
              <a:path extrusionOk="0" h="175975" w="172545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2" name="Google Shape;22;p4"/>
          <p:cNvSpPr/>
          <p:nvPr/>
        </p:nvSpPr>
        <p:spPr>
          <a:xfrm>
            <a:off x="-125" y="0"/>
            <a:ext cx="4316900" cy="4395600"/>
          </a:xfrm>
          <a:custGeom>
            <a:rect b="b" l="l" r="r" t="t"/>
            <a:pathLst>
              <a:path extrusionOk="0" h="175824" w="172676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23" name="Google Shape;23;p4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5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2" type="body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/>
          <p:nvPr/>
        </p:nvSpPr>
        <p:spPr>
          <a:xfrm>
            <a:off x="0" y="0"/>
            <a:ext cx="37644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 txBox="1"/>
          <p:nvPr>
            <p:ph type="title"/>
          </p:nvPr>
        </p:nvSpPr>
        <p:spPr>
          <a:xfrm>
            <a:off x="311725" y="500925"/>
            <a:ext cx="3127500" cy="182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9" name="Google Shape;39;p7"/>
          <p:cNvSpPr txBox="1"/>
          <p:nvPr>
            <p:ph idx="1" type="body"/>
          </p:nvPr>
        </p:nvSpPr>
        <p:spPr>
          <a:xfrm>
            <a:off x="311700" y="2390650"/>
            <a:ext cx="3127500" cy="229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0" name="Google Shape;40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/>
          <p:nvPr>
            <p:ph type="title"/>
          </p:nvPr>
        </p:nvSpPr>
        <p:spPr>
          <a:xfrm>
            <a:off x="311675" y="798600"/>
            <a:ext cx="6247800" cy="3546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43" name="Google Shape;43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9"/>
          <p:cNvSpPr txBox="1"/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" type="subTitle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8" name="Google Shape;48;p9"/>
          <p:cNvSpPr txBox="1"/>
          <p:nvPr>
            <p:ph idx="2" type="body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/>
          <p:nvPr/>
        </p:nvSpPr>
        <p:spPr>
          <a:xfrm>
            <a:off x="0" y="4369000"/>
            <a:ext cx="9144000" cy="7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10"/>
          <p:cNvSpPr txBox="1"/>
          <p:nvPr>
            <p:ph idx="1" type="body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Merriweather"/>
              <a:buNone/>
              <a:defRPr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radig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DRAFT       2021-2024 LCAP</a:t>
            </a:r>
            <a:endParaRPr/>
          </a:p>
        </p:txBody>
      </p:sp>
      <p:sp>
        <p:nvSpPr>
          <p:cNvPr id="65" name="Google Shape;65;p13"/>
          <p:cNvSpPr txBox="1"/>
          <p:nvPr>
            <p:ph idx="1" type="subTitle"/>
          </p:nvPr>
        </p:nvSpPr>
        <p:spPr>
          <a:xfrm>
            <a:off x="6900" y="1878550"/>
            <a:ext cx="33477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/>
              <a:t>Public Hearing</a:t>
            </a:r>
            <a:endParaRPr sz="2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/>
              <a:t>June 13th, 2022</a:t>
            </a:r>
            <a:endParaRPr sz="2600"/>
          </a:p>
        </p:txBody>
      </p:sp>
      <p:sp>
        <p:nvSpPr>
          <p:cNvPr id="66" name="Google Shape;66;p13"/>
          <p:cNvSpPr txBox="1"/>
          <p:nvPr/>
        </p:nvSpPr>
        <p:spPr>
          <a:xfrm>
            <a:off x="5385425" y="2961975"/>
            <a:ext cx="6462600" cy="7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67" name="Google Shape;6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20450" y="3315700"/>
            <a:ext cx="4764250" cy="16552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Components</a:t>
            </a:r>
            <a:r>
              <a:rPr lang="en"/>
              <a:t> of the 2021-2024 LCAP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	</a:t>
            </a:r>
            <a:r>
              <a:rPr lang="en"/>
              <a:t>for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June of 2022 </a:t>
            </a:r>
            <a:endParaRPr/>
          </a:p>
        </p:txBody>
      </p:sp>
      <p:sp>
        <p:nvSpPr>
          <p:cNvPr id="73" name="Google Shape;73;p14"/>
          <p:cNvSpPr txBox="1"/>
          <p:nvPr>
            <p:ph idx="1" type="body"/>
          </p:nvPr>
        </p:nvSpPr>
        <p:spPr>
          <a:xfrm>
            <a:off x="4442975" y="500925"/>
            <a:ext cx="45552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937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Char char="●"/>
            </a:pPr>
            <a:r>
              <a:rPr lang="en" sz="2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Budget Overview for Parents</a:t>
            </a:r>
            <a:br>
              <a:rPr lang="en" sz="2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sz="2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937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Char char="●"/>
            </a:pPr>
            <a:r>
              <a:rPr lang="en" sz="2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Supplement to the Annual Update for the 2021-22 LCAP (February, 2021)</a:t>
            </a:r>
            <a:br>
              <a:rPr lang="en" sz="2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sz="2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937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Char char="●"/>
            </a:pPr>
            <a:r>
              <a:rPr lang="en" sz="2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LCAP 2021-2024</a:t>
            </a:r>
            <a:endParaRPr sz="2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/>
          <p:nvPr>
            <p:ph type="title"/>
          </p:nvPr>
        </p:nvSpPr>
        <p:spPr>
          <a:xfrm>
            <a:off x="311700" y="213175"/>
            <a:ext cx="8520600" cy="488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711"/>
              <a:t>Educational Partners:</a:t>
            </a:r>
            <a:br>
              <a:rPr lang="en" sz="2711"/>
            </a:br>
            <a:r>
              <a:rPr b="1" lang="en" sz="1844"/>
              <a:t>The following represents the formal meetings to gather input from various educational partners:</a:t>
            </a:r>
            <a:endParaRPr b="1" sz="1844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22"/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22"/>
              <a:t>LCAP Advisory Committee: March 9 and April 27th, 2022 with the Letter from the Superintendent to be mailed in June</a:t>
            </a:r>
            <a:endParaRPr b="1" sz="1622"/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22"/>
              <a:t>Parent Advisory Committee: February 2, March 9, and  April 27th, 2022 with the Letter from the Superintendent to be mailed in June</a:t>
            </a:r>
            <a:endParaRPr b="1" sz="1622"/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22"/>
              <a:t>DELAC:  April 22, 2022 </a:t>
            </a:r>
            <a:endParaRPr b="1" sz="1622"/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22"/>
              <a:t>PTA: February 16, 2022 (Jordan), February 17, 2022 (El Portal), February 17, 2022 (Rancho Starbuck), January 20, 2022 (Olita), February 3rd 2022 (Meadow Green), January 13th, 2022 (Macy)</a:t>
            </a:r>
            <a:endParaRPr b="1" sz="1622"/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22"/>
              <a:t>Staff Meetings: March 7th, 2022 (Meadow Green), April 21st, 2022 (Olita), March 4th, 2022 (Rancho Starbuck), April 4th (El Portal), March 17th, 2022 (Jordan), March 28th, 2022 (Macy)</a:t>
            </a:r>
            <a:endParaRPr b="1" sz="1622"/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22"/>
              <a:t>CSEA: March 15, 2022</a:t>
            </a:r>
            <a:endParaRPr b="1" sz="1622"/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22"/>
              <a:t>LJEA: April 12th, 2022</a:t>
            </a:r>
            <a:endParaRPr b="1" sz="1622"/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22"/>
              <a:t>SELPA: Attended the LCAP Advisory meetings</a:t>
            </a:r>
            <a:endParaRPr b="1" sz="1622"/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22"/>
              <a:t>STUDENTS: Survey of 497 students</a:t>
            </a:r>
            <a:endParaRPr b="1" sz="1622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44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Input from Educational Partners-Padlet/Surveys</a:t>
            </a:r>
            <a:endParaRPr/>
          </a:p>
        </p:txBody>
      </p:sp>
      <p:sp>
        <p:nvSpPr>
          <p:cNvPr id="84" name="Google Shape;84;p16"/>
          <p:cNvSpPr txBox="1"/>
          <p:nvPr/>
        </p:nvSpPr>
        <p:spPr>
          <a:xfrm>
            <a:off x="761650" y="1805400"/>
            <a:ext cx="7701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85" name="Google Shape;8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25" y="1363450"/>
            <a:ext cx="7912149" cy="36013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LCAP Advisory Committee-Prioritizing</a:t>
            </a:r>
            <a:endParaRPr/>
          </a:p>
        </p:txBody>
      </p:sp>
      <p:sp>
        <p:nvSpPr>
          <p:cNvPr id="91" name="Google Shape;91;p17"/>
          <p:cNvSpPr txBox="1"/>
          <p:nvPr/>
        </p:nvSpPr>
        <p:spPr>
          <a:xfrm>
            <a:off x="441950" y="1589125"/>
            <a:ext cx="8077200" cy="29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1. Refresh classroom furniture including carpet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2. More psychologists</a:t>
            </a:r>
            <a:br>
              <a:rPr lang="en" sz="2000">
                <a:latin typeface="Roboto"/>
                <a:ea typeface="Roboto"/>
                <a:cs typeface="Roboto"/>
                <a:sym typeface="Roboto"/>
              </a:rPr>
            </a:b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3. More books (for the library and novels for the classroom)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4. Art/PE teachers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5. The one additional suggestion for covered parking with solar panels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8"/>
          <p:cNvSpPr txBox="1"/>
          <p:nvPr>
            <p:ph type="title"/>
          </p:nvPr>
        </p:nvSpPr>
        <p:spPr>
          <a:xfrm>
            <a:off x="168300" y="500925"/>
            <a:ext cx="39492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Goals for the 2021-2024 LCAP cycle</a:t>
            </a:r>
            <a:endParaRPr/>
          </a:p>
        </p:txBody>
      </p:sp>
      <p:sp>
        <p:nvSpPr>
          <p:cNvPr id="97" name="Google Shape;97;p18"/>
          <p:cNvSpPr txBox="1"/>
          <p:nvPr>
            <p:ph idx="1" type="body"/>
          </p:nvPr>
        </p:nvSpPr>
        <p:spPr>
          <a:xfrm>
            <a:off x="4454200" y="280500"/>
            <a:ext cx="4600200" cy="458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Goal 1: All students of the LJSD will have appropriate conditions for successful learning.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/>
              <a:t>Goal 2: Early Literacy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/>
              <a:t>Goal 3:  Modernization and Maintenance of Facilities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/>
              <a:t>Goal 4: In order to meet the unique </a:t>
            </a:r>
            <a:r>
              <a:rPr lang="en" sz="1600"/>
              <a:t>Academic, Behavioral, and Social Emotional </a:t>
            </a:r>
            <a:r>
              <a:rPr lang="en" sz="1600"/>
              <a:t>needs of all students, a Multi-Tiered System of Support (MTSS) will continue to be expanded and refined.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600"/>
              <a:t>Goal 5: Enrichment and 21st Century Skill Development (GATE, Technology Integration, STEAM)</a:t>
            </a:r>
            <a:endParaRPr sz="1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9"/>
          <p:cNvSpPr txBox="1"/>
          <p:nvPr>
            <p:ph idx="1" type="body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8 LCFF STATE PRIORITIES</a:t>
            </a:r>
            <a:endParaRPr sz="2400"/>
          </a:p>
        </p:txBody>
      </p:sp>
      <p:pic>
        <p:nvPicPr>
          <p:cNvPr id="103" name="Google Shape;103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77075" y="141175"/>
            <a:ext cx="6922525" cy="418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8" name="Google Shape;108;p20"/>
          <p:cNvGraphicFramePr/>
          <p:nvPr/>
        </p:nvGraphicFramePr>
        <p:xfrm>
          <a:off x="408350" y="3738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{1374D0B4-8846-4AF2-A1CC-B183C1BF3D76}</a:tableStyleId>
              </a:tblPr>
              <a:tblGrid>
                <a:gridCol w="2085575"/>
                <a:gridCol w="2078075"/>
                <a:gridCol w="4129975"/>
              </a:tblGrid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LCAP Goal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LCFF State Priorities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Board Goals</a:t>
                      </a:r>
                      <a:endParaRPr b="1"/>
                    </a:p>
                  </a:txBody>
                  <a:tcPr marT="91425" marB="91425" marR="91425" marL="91425"/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 Basic Conditions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#1, #2, and #3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All five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643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 Early Literacy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#2 and #4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Academic Excellence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School/Family/Community Partnerships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609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3 Facilities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#1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Safe Learning Environment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Fiscal Excellence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1047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4 MTSS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#2, #4, #5, #6, #7, and #8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Academic Excellence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School/Family/Community Partnerships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Safe, Positive, Respectful  Learning Environment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High Quality Staff, High Quality Service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5 Enrichment/21st skills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#2, #4, #5, #6, #7, and #8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Academic Excellence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High Quality Staff, High Quality Service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Mission: 21st Century Skills and utilize technology to become highly competent in a technological world through continuous improvement in academics, career, and life. </a:t>
                      </a:r>
                      <a:endParaRPr sz="900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1"/>
          <p:cNvSpPr txBox="1"/>
          <p:nvPr>
            <p:ph type="title"/>
          </p:nvPr>
        </p:nvSpPr>
        <p:spPr>
          <a:xfrm>
            <a:off x="311725" y="500925"/>
            <a:ext cx="3127500" cy="182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 you!</a:t>
            </a:r>
            <a:endParaRPr/>
          </a:p>
        </p:txBody>
      </p:sp>
      <p:sp>
        <p:nvSpPr>
          <p:cNvPr id="114" name="Google Shape;114;p21"/>
          <p:cNvSpPr txBox="1"/>
          <p:nvPr>
            <p:ph idx="1" type="body"/>
          </p:nvPr>
        </p:nvSpPr>
        <p:spPr>
          <a:xfrm>
            <a:off x="311700" y="2390650"/>
            <a:ext cx="3127500" cy="229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3600"/>
              <a:t>Any questions or comments?</a:t>
            </a:r>
            <a:endParaRPr sz="3600"/>
          </a:p>
        </p:txBody>
      </p:sp>
      <p:pic>
        <p:nvPicPr>
          <p:cNvPr id="115" name="Google Shape;115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26100" y="1024150"/>
            <a:ext cx="4707525" cy="3095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aradigm">
  <a:themeElements>
    <a:clrScheme name="Paradigm">
      <a:dk1>
        <a:srgbClr val="31394D"/>
      </a:dk1>
      <a:lt1>
        <a:srgbClr val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