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  <p:embeddedFont>
      <p:font typeface="Merriweather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374D0B4-8846-4AF2-A1CC-B183C1BF3D76}">
  <a:tblStyle styleId="{1374D0B4-8846-4AF2-A1CC-B183C1BF3D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regular.fntdata"/><Relationship Id="rId11" Type="http://schemas.openxmlformats.org/officeDocument/2006/relationships/slide" Target="slides/slide5.xml"/><Relationship Id="rId22" Type="http://schemas.openxmlformats.org/officeDocument/2006/relationships/font" Target="fonts/Merriweather-italic.fntdata"/><Relationship Id="rId10" Type="http://schemas.openxmlformats.org/officeDocument/2006/relationships/slide" Target="slides/slide4.xml"/><Relationship Id="rId21" Type="http://schemas.openxmlformats.org/officeDocument/2006/relationships/font" Target="fonts/Merriweather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Merriweather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6c854a34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6c854a34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6c854a345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6c854a345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3411f1a37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3411f1a37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3411f1a37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3411f1a37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6c854a345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b6c854a345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b6c854a345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b6c854a345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6c854a345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6c854a345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6c854a345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b6c854a345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DRAFT       2021-2024 LCAP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6900" y="1878550"/>
            <a:ext cx="33477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Public Hearing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June 13th, 2022</a:t>
            </a:r>
            <a:endParaRPr sz="2600"/>
          </a:p>
        </p:txBody>
      </p:sp>
      <p:sp>
        <p:nvSpPr>
          <p:cNvPr id="66" name="Google Shape;66;p13"/>
          <p:cNvSpPr txBox="1"/>
          <p:nvPr/>
        </p:nvSpPr>
        <p:spPr>
          <a:xfrm>
            <a:off x="5385425" y="2961975"/>
            <a:ext cx="6462600" cy="7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0450" y="3315700"/>
            <a:ext cx="4764250" cy="1655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Components</a:t>
            </a:r>
            <a:r>
              <a:rPr lang="en"/>
              <a:t> of the 2021-2024 LCAP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/>
              <a:t>for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June of 2022 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4442975" y="500925"/>
            <a:ext cx="45552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Budget Overview for Parents</a:t>
            </a:r>
            <a:br>
              <a:rPr lang="en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Supplement to the Annual Update for the 2021-22 LCAP (February, 2021)</a:t>
            </a:r>
            <a:br>
              <a:rPr lang="en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LCAP 2021-2024</a:t>
            </a:r>
            <a:endParaRPr sz="2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213175"/>
            <a:ext cx="8520600" cy="48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11"/>
              <a:t>Educational Partners:</a:t>
            </a:r>
            <a:br>
              <a:rPr lang="en" sz="2711"/>
            </a:br>
            <a:r>
              <a:rPr b="1" lang="en" sz="1844"/>
              <a:t>The following represents the formal meetings to gather input from various educational partners:</a:t>
            </a:r>
            <a:endParaRPr b="1" sz="1844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22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22"/>
              <a:t>LCAP Advisory Committee: March 9 and April 27th, 2022 with the Letter from the Superintendent to be mailed in June</a:t>
            </a:r>
            <a:endParaRPr b="1" sz="1622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22"/>
              <a:t>Parent Advisory Committee: February 2, March 9, and  April 27th, 2022 with the Letter from the Superintendent to be mailed in June</a:t>
            </a:r>
            <a:endParaRPr b="1" sz="1622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22"/>
              <a:t>DELAC:  April 22, 2022 </a:t>
            </a:r>
            <a:endParaRPr b="1" sz="1622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22"/>
              <a:t>PTA: February 16, 2022 (Jordan), February 17, 2022 (El Portal), February 17, 2022 (Rancho Starbuck), January 20, 2022 (Olita), February 3rd 2022 (Meadow Green), January 13th, 2022 (Macy)</a:t>
            </a:r>
            <a:endParaRPr b="1" sz="1622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22"/>
              <a:t>Staff Meetings: March 7th, 2022 (Meadow Green), April 21st, 2022 (Olita), March 4th, 2022 (Rancho Starbuck), April 4th (El Portal), March 17th, 2022 (Jordan), March 28th, 2022 (Macy)</a:t>
            </a:r>
            <a:endParaRPr b="1" sz="1622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22"/>
              <a:t>CSEA: March 15, 2022</a:t>
            </a:r>
            <a:endParaRPr b="1" sz="1622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22"/>
              <a:t>LJEA: April 12th, 2022</a:t>
            </a:r>
            <a:endParaRPr b="1" sz="1622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22"/>
              <a:t>SELPA: Attended the LCAP Advisory meetings</a:t>
            </a:r>
            <a:endParaRPr b="1" sz="1622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22"/>
              <a:t>STUDENTS: Survey of 497 students</a:t>
            </a:r>
            <a:endParaRPr b="1" sz="1622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44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Input from Educational Partners-Padlet/Surveys</a:t>
            </a:r>
            <a:endParaRPr/>
          </a:p>
        </p:txBody>
      </p:sp>
      <p:sp>
        <p:nvSpPr>
          <p:cNvPr id="84" name="Google Shape;84;p16"/>
          <p:cNvSpPr txBox="1"/>
          <p:nvPr/>
        </p:nvSpPr>
        <p:spPr>
          <a:xfrm>
            <a:off x="761650" y="1805400"/>
            <a:ext cx="770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25" y="1363450"/>
            <a:ext cx="7912149" cy="360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LCAP Advisory Committee-Prioritizing</a:t>
            </a:r>
            <a:endParaRPr/>
          </a:p>
        </p:txBody>
      </p:sp>
      <p:sp>
        <p:nvSpPr>
          <p:cNvPr id="91" name="Google Shape;91;p17"/>
          <p:cNvSpPr txBox="1"/>
          <p:nvPr/>
        </p:nvSpPr>
        <p:spPr>
          <a:xfrm>
            <a:off x="441950" y="1589125"/>
            <a:ext cx="80772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1. Refresh classroom furniture including carpet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2. More psychologists</a:t>
            </a:r>
            <a:br>
              <a:rPr lang="en" sz="2000">
                <a:latin typeface="Roboto"/>
                <a:ea typeface="Roboto"/>
                <a:cs typeface="Roboto"/>
                <a:sym typeface="Roboto"/>
              </a:rPr>
            </a:b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3. More books (for the library and novels for the classroom)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4. Art/PE teachers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5. The one additional suggestion for covered parking with solar panels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168300" y="500925"/>
            <a:ext cx="39492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 for the 2021-2024 LCAP cycle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4454200" y="280500"/>
            <a:ext cx="4600200" cy="458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Goal 1: All students of the LJSD will have appropriate conditions for successful learning.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Goal 2: Early Literacy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Goal 3:  Modernization and Maintenance of Facilities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Goal 4: In order to meet the unique </a:t>
            </a:r>
            <a:r>
              <a:rPr lang="en" sz="1600"/>
              <a:t>Academic, Behavioral, and Social Emotional </a:t>
            </a:r>
            <a:r>
              <a:rPr lang="en" sz="1600"/>
              <a:t>needs of all students, a Multi-Tiered System of Support (MTSS) will continue to be expanded and refined.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/>
              <a:t>Goal 5: Enrichment and 21st Century Skill Development (GATE, Technology Integration, STEAM)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8 LCFF STATE PRIORITIES</a:t>
            </a:r>
            <a:endParaRPr sz="2400"/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7075" y="141175"/>
            <a:ext cx="6922525" cy="418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Google Shape;108;p20"/>
          <p:cNvGraphicFramePr/>
          <p:nvPr/>
        </p:nvGraphicFramePr>
        <p:xfrm>
          <a:off x="408350" y="37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{1374D0B4-8846-4AF2-A1CC-B183C1BF3D76}</a:tableStyleId>
              </a:tblPr>
              <a:tblGrid>
                <a:gridCol w="2085575"/>
                <a:gridCol w="2078075"/>
                <a:gridCol w="412997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LCAP Goal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LCFF State Priorities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Board Goals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 Basic Conditions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#1, #2, and #3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All five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43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 Early Literacy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#2 and #4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Academic Excellence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School/Family/Community Partnerships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 Facilities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#1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Safe Learning Environment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Fiscal Excellence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047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 MTSS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#2, #4, #5, #6, #7, and #8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Academic Excellence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School/Family/Community Partnerships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Safe, Positive, Respectful  Learning Environment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 Quality Staff, High Quality Service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 Enrichment/21st skills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#2, #4, #5, #6, #7, and #8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Academic Excellence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High Quality Staff, High Quality Service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Mission: 21st Century Skills and utilize technology to become highly competent in a technological world through continuous improvement in academics, career, and life. </a:t>
                      </a:r>
                      <a:endParaRPr sz="9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600"/>
              <a:t>Any questions or comments?</a:t>
            </a:r>
            <a:endParaRPr sz="3600"/>
          </a:p>
        </p:txBody>
      </p:sp>
      <p:pic>
        <p:nvPicPr>
          <p:cNvPr id="115" name="Google Shape;11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6100" y="1024150"/>
            <a:ext cx="4707525" cy="309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