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1" r:id="rId3"/>
    <p:sldId id="326" r:id="rId4"/>
    <p:sldId id="372" r:id="rId5"/>
    <p:sldId id="373" r:id="rId6"/>
    <p:sldId id="374" r:id="rId7"/>
    <p:sldId id="375" r:id="rId8"/>
    <p:sldId id="363" r:id="rId9"/>
    <p:sldId id="331" r:id="rId10"/>
    <p:sldId id="368" r:id="rId11"/>
    <p:sldId id="369" r:id="rId12"/>
    <p:sldId id="370" r:id="rId13"/>
    <p:sldId id="371" r:id="rId14"/>
    <p:sldId id="377" r:id="rId15"/>
    <p:sldId id="378" r:id="rId16"/>
    <p:sldId id="379" r:id="rId17"/>
    <p:sldId id="380" r:id="rId18"/>
    <p:sldId id="381" r:id="rId19"/>
    <p:sldId id="382" r:id="rId20"/>
    <p:sldId id="358" r:id="rId21"/>
    <p:sldId id="323" r:id="rId22"/>
    <p:sldId id="324" r:id="rId23"/>
    <p:sldId id="383" r:id="rId24"/>
    <p:sldId id="325" r:id="rId25"/>
    <p:sldId id="361" r:id="rId26"/>
    <p:sldId id="362" r:id="rId27"/>
    <p:sldId id="364" r:id="rId28"/>
    <p:sldId id="365" r:id="rId29"/>
    <p:sldId id="321" r:id="rId3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595" autoAdjust="0"/>
    <p:restoredTop sz="99314" autoAdjust="0"/>
  </p:normalViewPr>
  <p:slideViewPr>
    <p:cSldViewPr>
      <p:cViewPr>
        <p:scale>
          <a:sx n="124" d="100"/>
          <a:sy n="124" d="100"/>
        </p:scale>
        <p:origin x="-1986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>
                <a:solidFill>
                  <a:srgbClr val="002060"/>
                </a:solidFill>
              </a:rPr>
              <a:t>Measure LL G.O. </a:t>
            </a:r>
            <a:r>
              <a:rPr lang="en-US" sz="1600" dirty="0" smtClean="0">
                <a:solidFill>
                  <a:srgbClr val="002060"/>
                </a:solidFill>
              </a:rPr>
              <a:t>Bonds</a:t>
            </a:r>
          </a:p>
          <a:p>
            <a:pPr>
              <a:defRPr/>
            </a:pPr>
            <a:r>
              <a:rPr lang="en-US" sz="1600" dirty="0" smtClean="0">
                <a:solidFill>
                  <a:srgbClr val="0070C0"/>
                </a:solidFill>
              </a:rPr>
              <a:t>G.O. Bond </a:t>
            </a:r>
            <a:r>
              <a:rPr lang="en-US" sz="1400" dirty="0" smtClean="0">
                <a:solidFill>
                  <a:srgbClr val="0070C0"/>
                </a:solidFill>
              </a:rPr>
              <a:t>Authorization = $48,000,000</a:t>
            </a:r>
          </a:p>
          <a:p>
            <a:pPr>
              <a:defRPr/>
            </a:pPr>
            <a:r>
              <a:rPr lang="en-US" sz="1400" dirty="0" smtClean="0">
                <a:solidFill>
                  <a:srgbClr val="0070C0"/>
                </a:solidFill>
              </a:rPr>
              <a:t>Series 1 Issuance (2019) = $14,000,000</a:t>
            </a:r>
            <a:endParaRPr lang="en-US" sz="1400" dirty="0">
              <a:solidFill>
                <a:srgbClr val="0070C0"/>
              </a:solidFill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Measure LL G.O. Bonds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9.6171856358864237E-3"/>
                  <c:y val="-0.39076417395877461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$13,730,000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DA6-4652-A073-024370CF9FF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</c:f>
              <c:strCache>
                <c:ptCount val="1"/>
                <c:pt idx="0">
                  <c:v>G.O. Bonds Election of 2018</c:v>
                </c:pt>
              </c:strCache>
            </c:strRef>
          </c:cat>
          <c:val>
            <c:numRef>
              <c:f>Sheet1!$B$2</c:f>
              <c:numCache>
                <c:formatCode>"$"#,##0_);[Red]\("$"#,##0\)</c:formatCode>
                <c:ptCount val="1"/>
                <c:pt idx="0">
                  <c:v>13730000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A6-4652-A073-024370CF9F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0"/>
        <c:txPr>
          <a:bodyPr/>
          <a:lstStyle/>
          <a:p>
            <a:pPr>
              <a:defRPr sz="1600" b="1"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</c:legendEntry>
      <c:layout/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D0CF-974C-41CF-BD20-C28330B9D30E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D0CF-974C-41CF-BD20-C28330B9D30E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D0CF-974C-41CF-BD20-C28330B9D30E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E1D0CF-974C-41CF-BD20-C28330B9D30E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D0CF-974C-41CF-BD20-C28330B9D30E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D0CF-974C-41CF-BD20-C28330B9D30E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D0CF-974C-41CF-BD20-C28330B9D30E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66E1D0CF-974C-41CF-BD20-C28330B9D30E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D0CF-974C-41CF-BD20-C28330B9D30E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D0CF-974C-41CF-BD20-C28330B9D30E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D0CF-974C-41CF-BD20-C28330B9D30E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1D0CF-974C-41CF-BD20-C28330B9D30E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599"/>
            <a:ext cx="7772400" cy="11430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+mn-lt"/>
              </a:rPr>
              <a:t>2018	general obligation bond authorization</a:t>
            </a:r>
            <a:r>
              <a:rPr lang="en-US" sz="27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US" sz="2700" b="1" dirty="0" smtClean="0">
                <a:solidFill>
                  <a:srgbClr val="002060"/>
                </a:solidFill>
                <a:latin typeface="+mn-lt"/>
              </a:rPr>
            </a:br>
            <a:r>
              <a:rPr lang="en-US" sz="27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US" sz="2700" b="1" dirty="0" smtClean="0">
                <a:solidFill>
                  <a:srgbClr val="002060"/>
                </a:solidFill>
                <a:latin typeface="+mn-lt"/>
              </a:rPr>
            </a:br>
            <a:r>
              <a:rPr lang="en-US" sz="2700" b="1" dirty="0" smtClean="0">
                <a:solidFill>
                  <a:srgbClr val="002060"/>
                </a:solidFill>
                <a:latin typeface="+mn-lt"/>
              </a:rPr>
              <a:t>Measure LL</a:t>
            </a:r>
            <a:r>
              <a:rPr lang="en-US" sz="3200" b="1" dirty="0" smtClean="0">
                <a:solidFill>
                  <a:srgbClr val="002060"/>
                </a:solidFill>
              </a:rPr>
              <a:t/>
            </a:r>
            <a:br>
              <a:rPr lang="en-US" sz="3200" b="1" dirty="0" smtClean="0">
                <a:solidFill>
                  <a:srgbClr val="002060"/>
                </a:solidFill>
              </a:rPr>
            </a:b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4864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“Home of Scholars and Champions”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48432" y="3913524"/>
            <a:ext cx="372189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b="1" dirty="0" smtClean="0">
              <a:solidFill>
                <a:srgbClr val="002060"/>
              </a:solidFill>
            </a:endParaRPr>
          </a:p>
          <a:p>
            <a:pPr algn="r"/>
            <a:r>
              <a:rPr lang="en-US" b="1" dirty="0" smtClean="0">
                <a:solidFill>
                  <a:srgbClr val="002060"/>
                </a:solidFill>
              </a:rPr>
              <a:t>Citizens’ Bond Oversight Committee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sz="600" b="1" dirty="0" smtClean="0">
                <a:solidFill>
                  <a:srgbClr val="002060"/>
                </a:solidFill>
              </a:rPr>
              <a:t>District Financials from Inception through February 29, 2020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ctr"/>
            <a:endParaRPr lang="en-US" b="1" dirty="0">
              <a:solidFill>
                <a:srgbClr val="002060"/>
              </a:solidFill>
            </a:endParaRPr>
          </a:p>
          <a:p>
            <a:pPr algn="r"/>
            <a:r>
              <a:rPr lang="en-US" b="1" dirty="0" smtClean="0">
                <a:solidFill>
                  <a:srgbClr val="002060"/>
                </a:solidFill>
              </a:rPr>
              <a:t>June 15, 2020</a:t>
            </a:r>
          </a:p>
        </p:txBody>
      </p:sp>
      <p:pic>
        <p:nvPicPr>
          <p:cNvPr id="11" name="Picture 4" descr="Olita Elementary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29755"/>
            <a:ext cx="2869132" cy="1752861"/>
          </a:xfrm>
          <a:prstGeom prst="rect">
            <a:avLst/>
          </a:prstGeom>
          <a:noFill/>
          <a:ln w="22225">
            <a:solidFill>
              <a:srgbClr val="00206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– </a:t>
            </a:r>
            <a:r>
              <a:rPr lang="en-US" altLang="en-US" sz="3200" dirty="0" err="1" smtClean="0">
                <a:solidFill>
                  <a:srgbClr val="002060"/>
                </a:solidFill>
              </a:rPr>
              <a:t>Olita</a:t>
            </a:r>
            <a:r>
              <a:rPr lang="en-US" altLang="en-US" sz="3200" dirty="0" smtClean="0">
                <a:solidFill>
                  <a:srgbClr val="002060"/>
                </a:solidFill>
              </a:rPr>
              <a:t> Elementary R00fing and HVAC Project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57308" y="3510415"/>
            <a:ext cx="3750275" cy="2812706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557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– </a:t>
            </a:r>
            <a:r>
              <a:rPr lang="en-US" altLang="en-US" sz="3200" dirty="0" err="1" smtClean="0">
                <a:solidFill>
                  <a:srgbClr val="002060"/>
                </a:solidFill>
              </a:rPr>
              <a:t>Olita</a:t>
            </a:r>
            <a:r>
              <a:rPr lang="en-US" altLang="en-US" sz="3200" dirty="0" smtClean="0">
                <a:solidFill>
                  <a:srgbClr val="002060"/>
                </a:solidFill>
              </a:rPr>
              <a:t> Elementary R00fing and HVAC Project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25700" y="3515649"/>
            <a:ext cx="3759200" cy="2819400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7283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– </a:t>
            </a:r>
            <a:r>
              <a:rPr lang="en-US" altLang="en-US" sz="3200" dirty="0" err="1" smtClean="0">
                <a:solidFill>
                  <a:srgbClr val="002060"/>
                </a:solidFill>
              </a:rPr>
              <a:t>Olita</a:t>
            </a:r>
            <a:r>
              <a:rPr lang="en-US" altLang="en-US" sz="3200" dirty="0" smtClean="0">
                <a:solidFill>
                  <a:srgbClr val="002060"/>
                </a:solidFill>
              </a:rPr>
              <a:t> Elementary R00fing and HVAC Project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71726" y="3508355"/>
            <a:ext cx="3733798" cy="2800349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6631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– </a:t>
            </a:r>
            <a:r>
              <a:rPr lang="en-US" altLang="en-US" sz="3200" dirty="0" err="1" smtClean="0">
                <a:solidFill>
                  <a:srgbClr val="002060"/>
                </a:solidFill>
              </a:rPr>
              <a:t>Olita</a:t>
            </a:r>
            <a:r>
              <a:rPr lang="en-US" altLang="en-US" sz="3200" dirty="0" smtClean="0">
                <a:solidFill>
                  <a:srgbClr val="002060"/>
                </a:solidFill>
              </a:rPr>
              <a:t> Elementary R00fing and HVAC Project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79131" y="3513011"/>
            <a:ext cx="3725335" cy="2794001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5843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Project Update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202725"/>
              </p:ext>
            </p:extLst>
          </p:nvPr>
        </p:nvGraphicFramePr>
        <p:xfrm>
          <a:off x="1562100" y="266700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 Portal Elementary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Re-Roofing of Permanent Buildings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New Fire Alarm System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41986" name="Picture 2" descr="El Portal Elementary Scho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0"/>
            <a:ext cx="3228141" cy="18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91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– El Portal Elementary R00fing Project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71725" y="3514070"/>
            <a:ext cx="3733800" cy="2800350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145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– El Portal Elementary R00fing Project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71725" y="3514070"/>
            <a:ext cx="3733800" cy="2800350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2398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– El Portal Elementary R00fing Project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78933" y="3507325"/>
            <a:ext cx="3725562" cy="2794172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307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– El Portal Elementary R00fing Project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87741" y="3511781"/>
            <a:ext cx="3715495" cy="2786621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3712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– El Portal Elementary R00fing Project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71725" y="3532605"/>
            <a:ext cx="3733800" cy="2800350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2957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286000"/>
            <a:ext cx="7620000" cy="3810000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rgbClr val="002060"/>
              </a:solidFill>
              <a:latin typeface="Candara" panose="020E0502030303020204" pitchFamily="34" charset="0"/>
              <a:cs typeface="Arial"/>
            </a:endParaRPr>
          </a:p>
          <a:p>
            <a:pPr algn="ctr">
              <a:lnSpc>
                <a:spcPct val="90000"/>
              </a:lnSpc>
            </a:pPr>
            <a:r>
              <a:rPr lang="en-US" sz="1600" b="1" dirty="0" smtClean="0">
                <a:solidFill>
                  <a:srgbClr val="002060"/>
                </a:solidFill>
                <a:latin typeface="Candara" panose="020E0502030303020204" pitchFamily="34" charset="0"/>
                <a:cs typeface="Arial"/>
              </a:rPr>
              <a:t>The voters of the Lowell Joint School District authorized Measure LL General Obligation Bonds in the amount of $48,000,000 on November 6, 2018. Funds received from the bonds are to be used to:</a:t>
            </a:r>
          </a:p>
          <a:p>
            <a:pPr>
              <a:lnSpc>
                <a:spcPct val="90000"/>
              </a:lnSpc>
            </a:pPr>
            <a:endParaRPr lang="en-US" sz="1050" dirty="0" smtClean="0">
              <a:solidFill>
                <a:srgbClr val="002060"/>
              </a:solidFill>
              <a:latin typeface="Candara" panose="020E0502030303020204" pitchFamily="34" charset="0"/>
              <a:cs typeface="Arial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Repair </a:t>
            </a:r>
            <a:r>
              <a:rPr lang="en-US" sz="1600" dirty="0">
                <a:solidFill>
                  <a:srgbClr val="002060"/>
                </a:solidFill>
              </a:rPr>
              <a:t>leaky roofs, old rusty plumbing and failing electrical </a:t>
            </a:r>
            <a:r>
              <a:rPr lang="en-US" sz="1600" dirty="0" smtClean="0">
                <a:solidFill>
                  <a:srgbClr val="002060"/>
                </a:solidFill>
              </a:rPr>
              <a:t>systems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Replace </a:t>
            </a:r>
            <a:r>
              <a:rPr lang="en-US" sz="1600" dirty="0">
                <a:solidFill>
                  <a:srgbClr val="002060"/>
                </a:solidFill>
              </a:rPr>
              <a:t>wood and support beams that have extensive termite damage and dry </a:t>
            </a:r>
            <a:r>
              <a:rPr lang="en-US" sz="1600" dirty="0" smtClean="0">
                <a:solidFill>
                  <a:srgbClr val="002060"/>
                </a:solidFill>
              </a:rPr>
              <a:t>rot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Renovate </a:t>
            </a:r>
            <a:r>
              <a:rPr lang="en-US" sz="1600" dirty="0">
                <a:solidFill>
                  <a:srgbClr val="002060"/>
                </a:solidFill>
              </a:rPr>
              <a:t>classroom facilities so they meet current building and safety </a:t>
            </a:r>
            <a:r>
              <a:rPr lang="en-US" sz="1600" dirty="0" smtClean="0">
                <a:solidFill>
                  <a:srgbClr val="002060"/>
                </a:solidFill>
              </a:rPr>
              <a:t>standards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Remove </a:t>
            </a:r>
            <a:r>
              <a:rPr lang="en-US" sz="1600" dirty="0">
                <a:solidFill>
                  <a:srgbClr val="002060"/>
                </a:solidFill>
              </a:rPr>
              <a:t>hazardous materials like asbestos and lead paint from school </a:t>
            </a:r>
            <a:r>
              <a:rPr lang="en-US" sz="1600" dirty="0" smtClean="0">
                <a:solidFill>
                  <a:srgbClr val="002060"/>
                </a:solidFill>
              </a:rPr>
              <a:t>sites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Upgrade </a:t>
            </a:r>
            <a:r>
              <a:rPr lang="en-US" sz="1600" dirty="0">
                <a:solidFill>
                  <a:srgbClr val="002060"/>
                </a:solidFill>
              </a:rPr>
              <a:t>classrooms, school facilities and technology to support </a:t>
            </a:r>
            <a:r>
              <a:rPr lang="en-US" sz="1600" dirty="0" smtClean="0">
                <a:solidFill>
                  <a:srgbClr val="002060"/>
                </a:solidFill>
              </a:rPr>
              <a:t>high-quality instruction </a:t>
            </a:r>
            <a:r>
              <a:rPr lang="en-US" sz="1600" dirty="0">
                <a:solidFill>
                  <a:srgbClr val="002060"/>
                </a:solidFill>
              </a:rPr>
              <a:t>in math, science, technology and the </a:t>
            </a:r>
            <a:r>
              <a:rPr lang="en-US" sz="1600" dirty="0" smtClean="0">
                <a:solidFill>
                  <a:srgbClr val="002060"/>
                </a:solidFill>
              </a:rPr>
              <a:t>arts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Improve </a:t>
            </a:r>
            <a:r>
              <a:rPr lang="en-US" sz="1600" dirty="0">
                <a:solidFill>
                  <a:srgbClr val="002060"/>
                </a:solidFill>
              </a:rPr>
              <a:t>student safety and campus security systems including security fencing, security cameras, emergency communications systems, smoke </a:t>
            </a:r>
            <a:r>
              <a:rPr lang="en-US" sz="1600" dirty="0" smtClean="0">
                <a:solidFill>
                  <a:srgbClr val="002060"/>
                </a:solidFill>
              </a:rPr>
              <a:t>detectors</a:t>
            </a:r>
            <a:br>
              <a:rPr lang="en-US" sz="1600" dirty="0" smtClean="0">
                <a:solidFill>
                  <a:srgbClr val="002060"/>
                </a:solidFill>
              </a:rPr>
            </a:br>
            <a:r>
              <a:rPr lang="en-US" sz="1600" dirty="0" smtClean="0">
                <a:solidFill>
                  <a:srgbClr val="002060"/>
                </a:solidFill>
              </a:rPr>
              <a:t>and </a:t>
            </a:r>
            <a:r>
              <a:rPr lang="en-US" sz="1600" dirty="0">
                <a:solidFill>
                  <a:srgbClr val="002060"/>
                </a:solidFill>
              </a:rPr>
              <a:t>fire </a:t>
            </a:r>
            <a:r>
              <a:rPr lang="en-US" sz="1600" dirty="0" smtClean="0">
                <a:solidFill>
                  <a:srgbClr val="002060"/>
                </a:solidFill>
              </a:rPr>
              <a:t>alarms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Improve </a:t>
            </a:r>
            <a:r>
              <a:rPr lang="en-US" sz="1600" dirty="0">
                <a:solidFill>
                  <a:srgbClr val="002060"/>
                </a:solidFill>
              </a:rPr>
              <a:t>heating, ventilation, air conditioning, insulation and </a:t>
            </a:r>
            <a:r>
              <a:rPr lang="en-US" sz="1600" dirty="0" smtClean="0">
                <a:solidFill>
                  <a:srgbClr val="002060"/>
                </a:solidFill>
              </a:rPr>
              <a:t>doors</a:t>
            </a:r>
            <a:br>
              <a:rPr lang="en-US" sz="1600" dirty="0" smtClean="0">
                <a:solidFill>
                  <a:srgbClr val="002060"/>
                </a:solidFill>
              </a:rPr>
            </a:br>
            <a:r>
              <a:rPr lang="en-US" sz="1600" dirty="0" smtClean="0">
                <a:solidFill>
                  <a:srgbClr val="002060"/>
                </a:solidFill>
              </a:rPr>
              <a:t>to </a:t>
            </a:r>
            <a:r>
              <a:rPr lang="en-US" sz="1600" dirty="0">
                <a:solidFill>
                  <a:srgbClr val="002060"/>
                </a:solidFill>
              </a:rPr>
              <a:t>increase energy </a:t>
            </a:r>
            <a:r>
              <a:rPr lang="en-US" sz="1600" dirty="0" smtClean="0">
                <a:solidFill>
                  <a:srgbClr val="002060"/>
                </a:solidFill>
              </a:rPr>
              <a:t>efficiency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Improve </a:t>
            </a:r>
            <a:r>
              <a:rPr lang="en-US" sz="1600" dirty="0">
                <a:solidFill>
                  <a:srgbClr val="002060"/>
                </a:solidFill>
              </a:rPr>
              <a:t>access to school facilities for students with </a:t>
            </a:r>
            <a:r>
              <a:rPr lang="en-US" sz="1600" dirty="0" smtClean="0">
                <a:solidFill>
                  <a:srgbClr val="002060"/>
                </a:solidFill>
              </a:rPr>
              <a:t>disabilities</a:t>
            </a:r>
            <a:endParaRPr lang="en-US" sz="1600" dirty="0">
              <a:solidFill>
                <a:srgbClr val="002060"/>
              </a:solidFill>
              <a:cs typeface="Arial"/>
            </a:endParaRPr>
          </a:p>
          <a:p>
            <a:pPr>
              <a:lnSpc>
                <a:spcPct val="90000"/>
              </a:lnSpc>
            </a:pPr>
            <a:endParaRPr lang="en-US" altLang="en-US" sz="105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4864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Measure LL Program Overview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79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– Financial Update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38914" name="Picture 2" descr="Image result for measure ll lowe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95600"/>
            <a:ext cx="31623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09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82267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Measure LL Financial Overview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88492598"/>
              </p:ext>
            </p:extLst>
          </p:nvPr>
        </p:nvGraphicFramePr>
        <p:xfrm>
          <a:off x="1524000" y="2667000"/>
          <a:ext cx="6357551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86" y="5264778"/>
            <a:ext cx="1520913" cy="1351922"/>
          </a:xfrm>
          <a:prstGeom prst="rect">
            <a:avLst/>
          </a:prstGeom>
          <a:noFill/>
          <a:ln w="2222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73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82267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Measure LL Project Budgets &amp; Expenditures</a:t>
            </a:r>
            <a:endParaRPr lang="en-US" sz="2000" b="1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12377526"/>
              </p:ext>
            </p:extLst>
          </p:nvPr>
        </p:nvGraphicFramePr>
        <p:xfrm>
          <a:off x="762000" y="2286000"/>
          <a:ext cx="6781800" cy="296418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63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District Project Name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</a:t>
                      </a:r>
                      <a:r>
                        <a:rPr lang="en-US" sz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Budget Estimate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 Expenditures to Date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Remaining Budget Balance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2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 - C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2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Maybrook</a:t>
                      </a:r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Interim Housing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$3,000,000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$2,268,978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$731,022</a:t>
                      </a:r>
                      <a:endParaRPr lang="en-US" sz="11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2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 Portal </a:t>
                      </a: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Re-Roofing*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$1,902,445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$138,242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$1,764,203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2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Jordan Modernization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$12,331,865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$5,734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$12,326,131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2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Macy Re-Roofing and HVAC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$4,757,330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$308,027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$4,449,303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2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Meadow Green Re-Roofing and HVAC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$6,062,076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$156,714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$5,905,362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2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Olita</a:t>
                      </a:r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Re-Roofing and HVAC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$4,664,413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$259,050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$4,405,363</a:t>
                      </a:r>
                      <a:endParaRPr lang="en-US" sz="11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2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Rancho Starbuck Re-Roofing and HVAC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$9,940,088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$261,074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$9,659,014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2543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Combined District-Wide Expenditures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$42,658,217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$3,397,819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$39,221,298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5410200"/>
            <a:ext cx="66055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*As of June 8, 2020. El Portal Re-Roofing, HVAC, &amp; Fire Alarm budget is $2.1M</a:t>
            </a:r>
            <a:endParaRPr lang="en-US" sz="11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43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82267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Measure LL Additional Authorized Expenditures</a:t>
            </a:r>
            <a:endParaRPr lang="en-US" sz="2000" b="1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524000" y="2656702"/>
            <a:ext cx="5919787" cy="2743201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Bond Contracts and Accounting Compliance Manager</a:t>
            </a:r>
          </a:p>
          <a:p>
            <a:r>
              <a:rPr lang="en-US" dirty="0">
                <a:solidFill>
                  <a:srgbClr val="002060"/>
                </a:solidFill>
              </a:rPr>
              <a:t>Professional Services 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Bond Issuance Consultant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State Facilities Program Funding Services Consultant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Bond Auditing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Continuing Disclosure Annual Report Consultant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Contractor Pre-Qualification Review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41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Future Projects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construction projects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29538"/>
            <a:ext cx="52959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40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Future Projects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116371"/>
              </p:ext>
            </p:extLst>
          </p:nvPr>
        </p:nvGraphicFramePr>
        <p:xfrm>
          <a:off x="1562100" y="26670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Macy Elementary (Est. Project Start December, 2020)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Re-Roofing of Permanent Buildings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HVAC Replacement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New Fire Alarm System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41986" name="Picture 2" descr="El Portal Elementary Scho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0"/>
            <a:ext cx="3228141" cy="18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66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Future Projects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660000"/>
              </p:ext>
            </p:extLst>
          </p:nvPr>
        </p:nvGraphicFramePr>
        <p:xfrm>
          <a:off x="1828800" y="266700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Jordan</a:t>
                      </a:r>
                      <a:r>
                        <a:rPr lang="en-US" baseline="0" dirty="0" smtClean="0"/>
                        <a:t> Elementary </a:t>
                      </a:r>
                      <a:r>
                        <a:rPr lang="en-US" dirty="0" smtClean="0"/>
                        <a:t>(Est. Project Start June, 2021)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Re-Roofing of Permanent Buildings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HVAC Replacement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Electrical Upgrades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New Fire Alarm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New Sewer Line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Portable Replacement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43010" name="Picture 2" descr="Jordan Elementary Scho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73301"/>
            <a:ext cx="1657865" cy="124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04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Future Projects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764191"/>
              </p:ext>
            </p:extLst>
          </p:nvPr>
        </p:nvGraphicFramePr>
        <p:xfrm>
          <a:off x="1676400" y="266700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Meadow Green Elementary (Est. Project Start June, 2022)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Re-Roofing of Permanent Buildings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HVAC Replacement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Electrical Upgrades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New Fire Alarm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New Sewer</a:t>
                      </a:r>
                      <a:r>
                        <a:rPr lang="en-US" baseline="0" dirty="0" smtClean="0"/>
                        <a:t> Line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39942" name="Picture 6" descr="Meadow Green Element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149035"/>
            <a:ext cx="2250347" cy="147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40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Future Projects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827256"/>
              </p:ext>
            </p:extLst>
          </p:nvPr>
        </p:nvGraphicFramePr>
        <p:xfrm>
          <a:off x="1752600" y="266700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Rancho Starbuck Intermediate (Est. Project Start June, 2022)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Re-Roofing of Permanent Buildings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HVAC Replacement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Electrical Upgrades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New Fire Alarm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New Sewer</a:t>
                      </a:r>
                      <a:r>
                        <a:rPr lang="en-US" baseline="0" dirty="0" smtClean="0"/>
                        <a:t> Line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46082" name="Picture 2" descr="Rancho Starbuck Junior High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77" y="5155440"/>
            <a:ext cx="2117124" cy="13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28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Questions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2209800"/>
            <a:ext cx="4267200" cy="346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09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</a:t>
            </a:r>
            <a:r>
              <a:rPr lang="en-US" altLang="en-US" sz="3200" dirty="0">
                <a:solidFill>
                  <a:srgbClr val="002060"/>
                </a:solidFill>
              </a:rPr>
              <a:t>LL – </a:t>
            </a:r>
            <a:r>
              <a:rPr lang="en-US" altLang="en-US" sz="3200" dirty="0" smtClean="0">
                <a:solidFill>
                  <a:srgbClr val="002060"/>
                </a:solidFill>
              </a:rPr>
              <a:t>Project Update </a:t>
            </a:r>
            <a:r>
              <a:rPr lang="en-US" altLang="en-US" sz="3200" dirty="0" err="1" smtClean="0">
                <a:solidFill>
                  <a:srgbClr val="002060"/>
                </a:solidFill>
              </a:rPr>
              <a:t>Maybrook</a:t>
            </a:r>
            <a:r>
              <a:rPr lang="en-US" altLang="en-US" sz="3200" dirty="0" smtClean="0">
                <a:solidFill>
                  <a:srgbClr val="002060"/>
                </a:solidFill>
              </a:rPr>
              <a:t> </a:t>
            </a:r>
            <a:r>
              <a:rPr lang="en-US" altLang="en-US" sz="3200" dirty="0">
                <a:solidFill>
                  <a:srgbClr val="002060"/>
                </a:solidFill>
              </a:rPr>
              <a:t>Interim Housing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87085" y="3491845"/>
            <a:ext cx="3759200" cy="2819400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7332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</a:t>
            </a:r>
            <a:r>
              <a:rPr lang="en-US" altLang="en-US" sz="3200" dirty="0">
                <a:solidFill>
                  <a:srgbClr val="002060"/>
                </a:solidFill>
              </a:rPr>
              <a:t>LL – </a:t>
            </a:r>
            <a:r>
              <a:rPr lang="en-US" altLang="en-US" sz="3200" dirty="0" smtClean="0">
                <a:solidFill>
                  <a:srgbClr val="002060"/>
                </a:solidFill>
              </a:rPr>
              <a:t>Project Update </a:t>
            </a:r>
            <a:r>
              <a:rPr lang="en-US" altLang="en-US" sz="3200" dirty="0" err="1" smtClean="0">
                <a:solidFill>
                  <a:srgbClr val="002060"/>
                </a:solidFill>
              </a:rPr>
              <a:t>Maybrook</a:t>
            </a:r>
            <a:r>
              <a:rPr lang="en-US" altLang="en-US" sz="3200" dirty="0" smtClean="0">
                <a:solidFill>
                  <a:srgbClr val="002060"/>
                </a:solidFill>
              </a:rPr>
              <a:t> </a:t>
            </a:r>
            <a:r>
              <a:rPr lang="en-US" altLang="en-US" sz="3200" dirty="0">
                <a:solidFill>
                  <a:srgbClr val="002060"/>
                </a:solidFill>
              </a:rPr>
              <a:t>Interim Housing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28875" y="3516129"/>
            <a:ext cx="3733800" cy="2800350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6191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</a:t>
            </a:r>
            <a:r>
              <a:rPr lang="en-US" altLang="en-US" sz="3200" dirty="0">
                <a:solidFill>
                  <a:srgbClr val="002060"/>
                </a:solidFill>
              </a:rPr>
              <a:t>LL – </a:t>
            </a:r>
            <a:r>
              <a:rPr lang="en-US" altLang="en-US" sz="3200" dirty="0" smtClean="0">
                <a:solidFill>
                  <a:srgbClr val="002060"/>
                </a:solidFill>
              </a:rPr>
              <a:t>Project Update </a:t>
            </a:r>
            <a:r>
              <a:rPr lang="en-US" altLang="en-US" sz="3200" dirty="0" err="1" smtClean="0">
                <a:solidFill>
                  <a:srgbClr val="002060"/>
                </a:solidFill>
              </a:rPr>
              <a:t>Maybrook</a:t>
            </a:r>
            <a:r>
              <a:rPr lang="en-US" altLang="en-US" sz="3200" dirty="0" smtClean="0">
                <a:solidFill>
                  <a:srgbClr val="002060"/>
                </a:solidFill>
              </a:rPr>
              <a:t> </a:t>
            </a:r>
            <a:r>
              <a:rPr lang="en-US" altLang="en-US" sz="3200" dirty="0">
                <a:solidFill>
                  <a:srgbClr val="002060"/>
                </a:solidFill>
              </a:rPr>
              <a:t>Interim Housing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28161" y="3509067"/>
            <a:ext cx="3739515" cy="2804637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8089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</a:t>
            </a:r>
            <a:r>
              <a:rPr lang="en-US" altLang="en-US" sz="3200" dirty="0">
                <a:solidFill>
                  <a:srgbClr val="002060"/>
                </a:solidFill>
              </a:rPr>
              <a:t>LL – </a:t>
            </a:r>
            <a:r>
              <a:rPr lang="en-US" altLang="en-US" sz="3200" dirty="0" smtClean="0">
                <a:solidFill>
                  <a:srgbClr val="002060"/>
                </a:solidFill>
              </a:rPr>
              <a:t>Project Update </a:t>
            </a:r>
            <a:r>
              <a:rPr lang="en-US" altLang="en-US" sz="3200" dirty="0" err="1" smtClean="0">
                <a:solidFill>
                  <a:srgbClr val="002060"/>
                </a:solidFill>
              </a:rPr>
              <a:t>Maybrook</a:t>
            </a:r>
            <a:r>
              <a:rPr lang="en-US" altLang="en-US" sz="3200" dirty="0" smtClean="0">
                <a:solidFill>
                  <a:srgbClr val="002060"/>
                </a:solidFill>
              </a:rPr>
              <a:t> </a:t>
            </a:r>
            <a:r>
              <a:rPr lang="en-US" altLang="en-US" sz="3200" dirty="0">
                <a:solidFill>
                  <a:srgbClr val="002060"/>
                </a:solidFill>
              </a:rPr>
              <a:t>Interim Housing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25700" y="3511530"/>
            <a:ext cx="3759200" cy="2819400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1308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</a:t>
            </a:r>
            <a:r>
              <a:rPr lang="en-US" altLang="en-US" sz="3200" dirty="0">
                <a:solidFill>
                  <a:srgbClr val="002060"/>
                </a:solidFill>
              </a:rPr>
              <a:t>LL – </a:t>
            </a:r>
            <a:r>
              <a:rPr lang="en-US" altLang="en-US" sz="3200" dirty="0" smtClean="0">
                <a:solidFill>
                  <a:srgbClr val="002060"/>
                </a:solidFill>
              </a:rPr>
              <a:t>Project Update </a:t>
            </a:r>
            <a:r>
              <a:rPr lang="en-US" altLang="en-US" sz="3200" dirty="0" err="1" smtClean="0">
                <a:solidFill>
                  <a:srgbClr val="002060"/>
                </a:solidFill>
              </a:rPr>
              <a:t>Maybrook</a:t>
            </a:r>
            <a:r>
              <a:rPr lang="en-US" altLang="en-US" sz="3200" dirty="0" smtClean="0">
                <a:solidFill>
                  <a:srgbClr val="002060"/>
                </a:solidFill>
              </a:rPr>
              <a:t> </a:t>
            </a:r>
            <a:r>
              <a:rPr lang="en-US" altLang="en-US" sz="3200" dirty="0">
                <a:solidFill>
                  <a:srgbClr val="002060"/>
                </a:solidFill>
              </a:rPr>
              <a:t>Interim Housing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28160" y="3509070"/>
            <a:ext cx="3739515" cy="2804636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2292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Project Update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39940" name="Picture 4" descr="Olita Elementary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724400"/>
            <a:ext cx="2941788" cy="179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666424"/>
              </p:ext>
            </p:extLst>
          </p:nvPr>
        </p:nvGraphicFramePr>
        <p:xfrm>
          <a:off x="1562100" y="27432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Olita</a:t>
                      </a:r>
                      <a:r>
                        <a:rPr lang="en-US" dirty="0" smtClean="0"/>
                        <a:t> Elementary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Re-Roofing of Permanent Buildings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HVAC Replacement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Electrical Upgrades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643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– </a:t>
            </a:r>
            <a:r>
              <a:rPr lang="en-US" altLang="en-US" sz="3200" dirty="0" err="1" smtClean="0">
                <a:solidFill>
                  <a:srgbClr val="002060"/>
                </a:solidFill>
              </a:rPr>
              <a:t>Olita</a:t>
            </a:r>
            <a:r>
              <a:rPr lang="en-US" altLang="en-US" sz="3200" dirty="0" smtClean="0">
                <a:solidFill>
                  <a:srgbClr val="002060"/>
                </a:solidFill>
              </a:rPr>
              <a:t> Elementary R00fing and HVAC Project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71724" y="3508354"/>
            <a:ext cx="3733799" cy="2800350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2160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TM01859861[[fn=Tradeshow]]</Template>
  <TotalTime>8979</TotalTime>
  <Words>1082</Words>
  <Application>Microsoft Office PowerPoint</Application>
  <PresentationFormat>On-screen Show (4:3)</PresentationFormat>
  <Paragraphs>239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Tradeshow</vt:lpstr>
      <vt:lpstr>2018 general obligation bond authorization  Measure LL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 CONSTRUCTION DSA CERTIFICATION PROJECTS</dc:title>
  <dc:creator>M and V var</dc:creator>
  <cp:lastModifiedBy>Randi Vasquez</cp:lastModifiedBy>
  <cp:revision>157</cp:revision>
  <cp:lastPrinted>2020-03-09T16:42:06Z</cp:lastPrinted>
  <dcterms:created xsi:type="dcterms:W3CDTF">2017-08-09T18:44:16Z</dcterms:created>
  <dcterms:modified xsi:type="dcterms:W3CDTF">2020-09-30T16:20:13Z</dcterms:modified>
</cp:coreProperties>
</file>