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384" r:id="rId4"/>
    <p:sldId id="377" r:id="rId5"/>
    <p:sldId id="385" r:id="rId6"/>
    <p:sldId id="389" r:id="rId7"/>
    <p:sldId id="362" r:id="rId8"/>
    <p:sldId id="331" r:id="rId9"/>
    <p:sldId id="390" r:id="rId10"/>
    <p:sldId id="369" r:id="rId11"/>
    <p:sldId id="394" r:id="rId12"/>
    <p:sldId id="391" r:id="rId13"/>
    <p:sldId id="392" r:id="rId14"/>
    <p:sldId id="364" r:id="rId15"/>
    <p:sldId id="325" r:id="rId16"/>
    <p:sldId id="365" r:id="rId17"/>
    <p:sldId id="358" r:id="rId18"/>
    <p:sldId id="324" r:id="rId19"/>
    <p:sldId id="393" r:id="rId20"/>
    <p:sldId id="321" r:id="rId2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95" autoAdjust="0"/>
    <p:restoredTop sz="99314" autoAdjust="0"/>
  </p:normalViewPr>
  <p:slideViewPr>
    <p:cSldViewPr>
      <p:cViewPr>
        <p:scale>
          <a:sx n="124" d="100"/>
          <a:sy n="124" d="100"/>
        </p:scale>
        <p:origin x="-19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1D0CF-974C-41CF-BD20-C28330B9D30E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7B764-FBC6-4D00-9ACF-57C46A51E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599"/>
            <a:ext cx="7772400" cy="11430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+mn-lt"/>
              </a:rPr>
              <a:t>2018	general obligation bond authorization</a:t>
            </a:r>
            <a:r>
              <a:rPr lang="en-US" sz="27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27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27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27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2700" b="1" dirty="0" smtClean="0">
                <a:solidFill>
                  <a:srgbClr val="002060"/>
                </a:solidFill>
                <a:latin typeface="+mn-lt"/>
              </a:rPr>
              <a:t>Measure LL</a:t>
            </a:r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486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“Home of Scholars and Champions”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48432" y="3913524"/>
            <a:ext cx="37218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b="1" dirty="0" smtClean="0">
              <a:solidFill>
                <a:srgbClr val="002060"/>
              </a:solidFill>
            </a:endParaRPr>
          </a:p>
          <a:p>
            <a:pPr algn="r"/>
            <a:r>
              <a:rPr lang="en-US" b="1" dirty="0" smtClean="0">
                <a:solidFill>
                  <a:srgbClr val="002060"/>
                </a:solidFill>
              </a:rPr>
              <a:t>Citizens’ Bond Oversight Committee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600" b="1" dirty="0" smtClean="0">
                <a:solidFill>
                  <a:srgbClr val="002060"/>
                </a:solidFill>
              </a:rPr>
              <a:t>District Financials from Inception through February 28, 2022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r"/>
            <a:r>
              <a:rPr lang="en-US" b="1" dirty="0" smtClean="0">
                <a:solidFill>
                  <a:srgbClr val="002060"/>
                </a:solidFill>
              </a:rPr>
              <a:t>June 20, </a:t>
            </a:r>
            <a:r>
              <a:rPr lang="en-US" b="1" dirty="0" smtClean="0">
                <a:solidFill>
                  <a:srgbClr val="002060"/>
                </a:solidFill>
              </a:rPr>
              <a:t>2022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8390"/>
            <a:ext cx="3657600" cy="176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47197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Measure LL Project Update</a:t>
            </a: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Jordan Elementary Project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319" y="541813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Administration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9662"/>
            <a:ext cx="2993650" cy="220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7" y="3129662"/>
            <a:ext cx="2971800" cy="219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45" y="3797366"/>
            <a:ext cx="2990491" cy="245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83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47197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Measure LL Project Update</a:t>
            </a: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Jordan Elementary Project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93" y="544668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Early Learning Center</a:t>
            </a:r>
            <a:endParaRPr lang="en-US" dirty="0" smtClean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6" y="2999735"/>
            <a:ext cx="320393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837" y="3917950"/>
            <a:ext cx="2813726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817" y="2961955"/>
            <a:ext cx="3388017" cy="25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8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47197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Measure LL Project Update</a:t>
            </a: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Jordan Elementary Project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 descr="https://mail.google.com/mail/u/0?ui=2&amp;ik=047ef4b1a7&amp;attid=0.1.1&amp;permmsgid=msg-f:1702026462875335678&amp;th=179ed00cddffbbfe&amp;view=fimg&amp;sz=s0-l75-ft&amp;attbid=ANGjdJ-cXoo4mQWQkMnVu4CSu8sFENosjaprHJw1-8yUnVTDUgzWA5mAY0PFfz3p3xnaAiBXIbjjxzw87VDdqYdNiBJgy9waQtdgF5s2xj801zlXShZCoYSBxE7DPEE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https://mail.google.com/mail/u/0?ui=2&amp;ik=047ef4b1a7&amp;attid=0.1.1&amp;permmsgid=msg-f:1702026462875335678&amp;th=179ed00cddffbbfe&amp;view=fimg&amp;sz=s0-l75-ft&amp;attbid=ANGjdJ-cXoo4mQWQkMnVu4CSu8sFENosjaprHJw1-8yUnVTDUgzWA5mAY0PFfz3p3xnaAiBXIbjjxzw87VDdqYdNiBJgy9waQtdgF5s2xj801zlXShZCoYSBxE7DPEE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5575" y="3002624"/>
            <a:ext cx="882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New Classroom Building and Play Area</a:t>
            </a:r>
            <a:endParaRPr lang="en-US" dirty="0" smtClean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9" y="3388117"/>
            <a:ext cx="2097131" cy="15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78320"/>
            <a:ext cx="1971612" cy="166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92" y="3388117"/>
            <a:ext cx="2224208" cy="148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33828"/>
            <a:ext cx="4114800" cy="170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63163"/>
            <a:ext cx="3568269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8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47197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Measure LL Project Update</a:t>
            </a: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Jordan Elementary Project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 descr="https://mail.google.com/mail/u/0?ui=2&amp;ik=047ef4b1a7&amp;attid=0.1.1&amp;permmsgid=msg-f:1702026462875335678&amp;th=179ed00cddffbbfe&amp;view=fimg&amp;sz=s0-l75-ft&amp;attbid=ANGjdJ-cXoo4mQWQkMnVu4CSu8sFENosjaprHJw1-8yUnVTDUgzWA5mAY0PFfz3p3xnaAiBXIbjjxzw87VDdqYdNiBJgy9waQtdgF5s2xj801zlXShZCoYSBxE7DPEE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https://mail.google.com/mail/u/0?ui=2&amp;ik=047ef4b1a7&amp;attid=0.1.1&amp;permmsgid=msg-f:1702026462875335678&amp;th=179ed00cddffbbfe&amp;view=fimg&amp;sz=s0-l75-ft&amp;attbid=ANGjdJ-cXoo4mQWQkMnVu4CSu8sFENosjaprHJw1-8yUnVTDUgzWA5mAY0PFfz3p3xnaAiBXIbjjxzw87VDdqYdNiBJgy9waQtdgF5s2xj801zlXShZCoYSBxE7DPEE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5575" y="3024981"/>
            <a:ext cx="88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Paint and Site Work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endParaRPr lang="en-US" dirty="0" smtClean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1" y="3411896"/>
            <a:ext cx="4282837" cy="314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90365"/>
            <a:ext cx="2914326" cy="217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5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991846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Measure </a:t>
            </a:r>
            <a:r>
              <a:rPr lang="en-US" altLang="en-US" sz="3200" dirty="0">
                <a:solidFill>
                  <a:srgbClr val="002060"/>
                </a:solidFill>
              </a:rPr>
              <a:t>LL Project Update</a:t>
            </a: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Meadow Green Elementary </a:t>
            </a:r>
            <a:r>
              <a:rPr lang="en-US" altLang="en-US" sz="3200" dirty="0">
                <a:solidFill>
                  <a:srgbClr val="002060"/>
                </a:solidFill>
              </a:rPr>
              <a:t>Project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720699"/>
              </p:ext>
            </p:extLst>
          </p:nvPr>
        </p:nvGraphicFramePr>
        <p:xfrm>
          <a:off x="1562100" y="3069064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Meadow Green Elementary 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Re-Roofing of Permanent Buildings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HVAC Replacement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Electrical Upgrades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New Fire Alarm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Sewer</a:t>
                      </a:r>
                      <a:r>
                        <a:rPr lang="en-US" baseline="0" dirty="0" smtClean="0"/>
                        <a:t> Line Upgrades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942" name="Picture 6" descr="Meadow Green Element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475940"/>
            <a:ext cx="1752600" cy="115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Measure LL Future Projects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construction projects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29538"/>
            <a:ext cx="52959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Measure LL Future Projects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929817"/>
              </p:ext>
            </p:extLst>
          </p:nvPr>
        </p:nvGraphicFramePr>
        <p:xfrm>
          <a:off x="1752600" y="266700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Rancho Starbuck Intermediate (Est. Project Start June, 2023)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Re-Roofing of Permanent Buildings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HVAC Replacement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Electrical Upgrades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New Fire Alarm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New Sewer</a:t>
                      </a:r>
                      <a:r>
                        <a:rPr lang="en-US" baseline="0" dirty="0" smtClean="0"/>
                        <a:t> Line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6082" name="Picture 2" descr="Rancho Starbuck Junior High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77" y="5155440"/>
            <a:ext cx="2117124" cy="13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2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Measure LL – Financial Update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 descr="Image result for measure ll low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31623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82267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Measure LL Project Budgets &amp; Expenditures</a:t>
            </a:r>
            <a:endParaRPr lang="en-US" sz="20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4601272"/>
              </p:ext>
            </p:extLst>
          </p:nvPr>
        </p:nvGraphicFramePr>
        <p:xfrm>
          <a:off x="457201" y="2362200"/>
          <a:ext cx="8305799" cy="394906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285999"/>
                <a:gridCol w="914400"/>
                <a:gridCol w="1242754"/>
                <a:gridCol w="1119446"/>
                <a:gridCol w="2743200"/>
              </a:tblGrid>
              <a:tr h="5638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District Project Name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Budget per GBA Report 8/4/2020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Measure LL Program Costs (Completed and 3-Year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Projected Projects)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Expenditures to Date through 2/28/2022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</a:tr>
              <a:tr h="2425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Maybrook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Interim </a:t>
                      </a:r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Housing Phase 1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$3,750,000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$3,076,253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$3,134,853</a:t>
                      </a:r>
                      <a:endParaRPr lang="en-US" sz="105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 Complete. Certified by DSA</a:t>
                      </a:r>
                      <a:endParaRPr lang="en-US" sz="105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425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 Portal </a:t>
                      </a:r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Re-Roofing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$2,617,713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$2,323,271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$2,324,921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 Complete. In to DSA for</a:t>
                      </a:r>
                      <a:r>
                        <a:rPr lang="en-US" sz="105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Certification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425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Olita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Re-Roofing and HVAC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$5,657,936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$5,347,558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</a:t>
                      </a:r>
                      <a:r>
                        <a:rPr lang="en-US" sz="105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5,071,808</a:t>
                      </a:r>
                      <a:endParaRPr lang="en-US" sz="105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 Complete. Final Expenditure Report in to DSA for Certification</a:t>
                      </a:r>
                      <a:endParaRPr lang="en-US" sz="105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425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Macy </a:t>
                      </a:r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Re-Roofing, F/A, 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 HVAC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$5,595,920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$4,711,486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$5,162,503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 Complete. </a:t>
                      </a:r>
                      <a:r>
                        <a:rPr lang="en-US" sz="105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Final Expenditure Reports to DSA for Certification </a:t>
                      </a:r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</a:t>
                      </a:r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June,  </a:t>
                      </a:r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425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Jordan Modernization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$14,552,815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$13,331,807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$9,827,445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84% </a:t>
                      </a:r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– Modular Buildings</a:t>
                      </a:r>
                      <a:r>
                        <a:rPr lang="en-US" sz="105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5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Installed, $2M Funded by Bond, $1.4M by Dev. Fees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425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Meadow Green Re-Roofing and HVAC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$7,388,138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$7,388,138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$588,209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Construction Started June</a:t>
                      </a:r>
                      <a:r>
                        <a:rPr lang="en-US" sz="105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13, 2022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425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Rancho Starbuck Re-Roofing and HVAC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$11,844,284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$11,844,284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$303,580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 Construction Documents Phase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425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Districtwide Ad’s, Bidding, Pre-Qualification, Other</a:t>
                      </a:r>
                      <a:endParaRPr lang="en-US" sz="105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05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$1,050,000</a:t>
                      </a:r>
                      <a:endParaRPr lang="en-US" sz="105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$631,356</a:t>
                      </a:r>
                      <a:endParaRPr lang="en-US" sz="105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42543">
                <a:tc>
                  <a:txBody>
                    <a:bodyPr/>
                    <a:lstStyle/>
                    <a:p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Combined District-Wide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$51,406,806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$49,072,797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</a:t>
                      </a: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26,413,319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</a:tr>
              <a:tr h="135255">
                <a:tc gridSpan="4">
                  <a:txBody>
                    <a:bodyPr/>
                    <a:lstStyle/>
                    <a:p>
                      <a:endParaRPr lang="en-US" sz="7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4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82267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Measure LL Projected State Matching Funds</a:t>
            </a:r>
            <a:endParaRPr lang="en-US" sz="20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5268632"/>
              </p:ext>
            </p:extLst>
          </p:nvPr>
        </p:nvGraphicFramePr>
        <p:xfrm>
          <a:off x="990600" y="2286000"/>
          <a:ext cx="7315200" cy="434546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581400"/>
                <a:gridCol w="152400"/>
                <a:gridCol w="3581400"/>
              </a:tblGrid>
              <a:tr h="296146">
                <a:tc gridSpan="2">
                  <a:txBody>
                    <a:bodyPr/>
                    <a:lstStyle/>
                    <a:p>
                      <a:r>
                        <a:rPr lang="en-US" sz="1400" baseline="0" dirty="0" smtClean="0"/>
                        <a:t>Measure LL Project Authorization</a:t>
                      </a:r>
                      <a:endParaRPr lang="en-US" sz="1400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aseline="0" dirty="0" smtClean="0"/>
                        <a:t>$48,000,000</a:t>
                      </a:r>
                      <a:endParaRPr lang="en-US" sz="1400" baseline="0" dirty="0"/>
                    </a:p>
                  </a:txBody>
                  <a:tcPr anchor="ctr"/>
                </a:tc>
              </a:tr>
              <a:tr h="327556">
                <a:tc gridSpan="2">
                  <a:txBody>
                    <a:bodyPr/>
                    <a:lstStyle/>
                    <a:p>
                      <a:r>
                        <a:rPr lang="en-US" sz="1400" baseline="0" dirty="0" err="1" smtClean="0"/>
                        <a:t>Olita</a:t>
                      </a:r>
                      <a:r>
                        <a:rPr lang="en-US" sz="1400" baseline="0" dirty="0" smtClean="0"/>
                        <a:t> State Matching Funds Received (Fall 2021)</a:t>
                      </a:r>
                      <a:endParaRPr lang="en-US" sz="1400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u="sng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sng" baseline="0" dirty="0" smtClean="0"/>
                        <a:t>$3,404,000</a:t>
                      </a:r>
                      <a:endParaRPr lang="en-US" sz="1400" u="sng" baseline="0" dirty="0"/>
                    </a:p>
                  </a:txBody>
                  <a:tcPr anchor="ctr"/>
                </a:tc>
              </a:tr>
              <a:tr h="327556">
                <a:tc gridSpan="2">
                  <a:txBody>
                    <a:bodyPr/>
                    <a:lstStyle/>
                    <a:p>
                      <a:r>
                        <a:rPr lang="en-US" sz="1400" b="1" baseline="0" dirty="0" smtClean="0"/>
                        <a:t>Total Project Funds Available</a:t>
                      </a:r>
                      <a:endParaRPr lang="en-US" sz="1400" b="1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baseline="0" dirty="0" smtClean="0"/>
                        <a:t>$51,404,000</a:t>
                      </a:r>
                      <a:endParaRPr lang="en-US" sz="1400" b="1" baseline="0" dirty="0"/>
                    </a:p>
                  </a:txBody>
                  <a:tcPr anchor="ctr"/>
                </a:tc>
              </a:tr>
              <a:tr h="296146">
                <a:tc gridSpan="2">
                  <a:txBody>
                    <a:bodyPr/>
                    <a:lstStyle/>
                    <a:p>
                      <a:endParaRPr lang="en-US" sz="1400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</a:tr>
              <a:tr h="72690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The District is in the process of applying for approximately $16 million in State Matching Grant Funds pending passage of a new state bond measure. Estimated wait is 4-8 years.</a:t>
                      </a:r>
                      <a:endParaRPr lang="en-US" sz="1400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556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School Site</a:t>
                      </a:r>
                      <a:endParaRPr lang="en-US" sz="1400" b="1" baseline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Pending/Projected State Matching Grants</a:t>
                      </a:r>
                      <a:endParaRPr lang="en-US" sz="1400" b="1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556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Macy Elementary</a:t>
                      </a:r>
                      <a:endParaRPr lang="en-US" sz="1400" baseline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$4,311,393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556">
                <a:tc>
                  <a:txBody>
                    <a:bodyPr/>
                    <a:lstStyle/>
                    <a:p>
                      <a:r>
                        <a:rPr lang="en-US" sz="1400" baseline="0" dirty="0" err="1" smtClean="0"/>
                        <a:t>Maybrook</a:t>
                      </a:r>
                      <a:r>
                        <a:rPr lang="en-US" sz="1400" baseline="0" dirty="0" smtClean="0"/>
                        <a:t> Elementary</a:t>
                      </a:r>
                      <a:endParaRPr lang="en-US" sz="1400" baseline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Funding Unlikely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556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El Portal Elementary</a:t>
                      </a:r>
                      <a:endParaRPr lang="en-US" sz="1400" baseline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$1,489,570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556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Rancho Starbuck Intermediate</a:t>
                      </a:r>
                      <a:endParaRPr lang="en-US" sz="1400" baseline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$6,390,440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556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Meadow Green Elementary</a:t>
                      </a:r>
                      <a:endParaRPr lang="en-US" sz="1400" baseline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u="sng" dirty="0" smtClean="0"/>
                        <a:t>$4,454,043</a:t>
                      </a:r>
                      <a:endParaRPr lang="en-US" sz="1400" u="sng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556">
                <a:tc>
                  <a:txBody>
                    <a:bodyPr/>
                    <a:lstStyle/>
                    <a:p>
                      <a:pPr algn="r"/>
                      <a:r>
                        <a:rPr lang="en-US" sz="1400" b="1" baseline="0" dirty="0" smtClean="0"/>
                        <a:t>Total</a:t>
                      </a:r>
                      <a:endParaRPr lang="en-US" sz="1400" b="1" baseline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$16,645,443</a:t>
                      </a:r>
                      <a:endParaRPr lang="en-US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9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286000"/>
            <a:ext cx="7620000" cy="38100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endParaRPr lang="en-US" sz="1600" b="1" dirty="0" smtClean="0">
              <a:solidFill>
                <a:srgbClr val="002060"/>
              </a:solidFill>
              <a:latin typeface="Candara" panose="020E0502030303020204" pitchFamily="34" charset="0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2060"/>
                </a:solidFill>
                <a:latin typeface="Candara" panose="020E0502030303020204" pitchFamily="34" charset="0"/>
                <a:cs typeface="Arial"/>
              </a:rPr>
              <a:t>The voters of the Lowell Joint School District authorized Measure LL General Obligation Bonds in the amount of $48,000,000 on November 6, 2018. Funds received from the bonds are to be used to:</a:t>
            </a:r>
          </a:p>
          <a:p>
            <a:pPr>
              <a:lnSpc>
                <a:spcPct val="90000"/>
              </a:lnSpc>
            </a:pPr>
            <a:endParaRPr lang="en-US" sz="1050" dirty="0" smtClean="0">
              <a:solidFill>
                <a:srgbClr val="002060"/>
              </a:solidFill>
              <a:latin typeface="Candara" panose="020E0502030303020204" pitchFamily="34" charset="0"/>
              <a:cs typeface="Arial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Repair </a:t>
            </a:r>
            <a:r>
              <a:rPr lang="en-US" sz="1600" dirty="0">
                <a:solidFill>
                  <a:srgbClr val="002060"/>
                </a:solidFill>
              </a:rPr>
              <a:t>leaky roofs, old rusty plumbing and failing electrical </a:t>
            </a:r>
            <a:r>
              <a:rPr lang="en-US" sz="1600" dirty="0" smtClean="0">
                <a:solidFill>
                  <a:srgbClr val="002060"/>
                </a:solidFill>
              </a:rPr>
              <a:t>systems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Replace </a:t>
            </a:r>
            <a:r>
              <a:rPr lang="en-US" sz="1600" dirty="0">
                <a:solidFill>
                  <a:srgbClr val="002060"/>
                </a:solidFill>
              </a:rPr>
              <a:t>wood and support beams that have extensive termite damage and dry </a:t>
            </a:r>
            <a:r>
              <a:rPr lang="en-US" sz="1600" dirty="0" smtClean="0">
                <a:solidFill>
                  <a:srgbClr val="002060"/>
                </a:solidFill>
              </a:rPr>
              <a:t>rot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Renovate </a:t>
            </a:r>
            <a:r>
              <a:rPr lang="en-US" sz="1600" dirty="0">
                <a:solidFill>
                  <a:srgbClr val="002060"/>
                </a:solidFill>
              </a:rPr>
              <a:t>classroom facilities so they meet current building and safety </a:t>
            </a:r>
            <a:r>
              <a:rPr lang="en-US" sz="1600" dirty="0" smtClean="0">
                <a:solidFill>
                  <a:srgbClr val="002060"/>
                </a:solidFill>
              </a:rPr>
              <a:t>standards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Remove </a:t>
            </a:r>
            <a:r>
              <a:rPr lang="en-US" sz="1600" dirty="0">
                <a:solidFill>
                  <a:srgbClr val="002060"/>
                </a:solidFill>
              </a:rPr>
              <a:t>hazardous materials like asbestos and lead paint from school </a:t>
            </a:r>
            <a:r>
              <a:rPr lang="en-US" sz="1600" dirty="0" smtClean="0">
                <a:solidFill>
                  <a:srgbClr val="002060"/>
                </a:solidFill>
              </a:rPr>
              <a:t>sites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Upgrade </a:t>
            </a:r>
            <a:r>
              <a:rPr lang="en-US" sz="1600" dirty="0">
                <a:solidFill>
                  <a:srgbClr val="002060"/>
                </a:solidFill>
              </a:rPr>
              <a:t>classrooms, school facilities and technology to support </a:t>
            </a:r>
            <a:r>
              <a:rPr lang="en-US" sz="1600" dirty="0" smtClean="0">
                <a:solidFill>
                  <a:srgbClr val="002060"/>
                </a:solidFill>
              </a:rPr>
              <a:t>high-quality instruction </a:t>
            </a:r>
            <a:r>
              <a:rPr lang="en-US" sz="1600" dirty="0">
                <a:solidFill>
                  <a:srgbClr val="002060"/>
                </a:solidFill>
              </a:rPr>
              <a:t>in math, science, technology and the </a:t>
            </a:r>
            <a:r>
              <a:rPr lang="en-US" sz="1600" dirty="0" smtClean="0">
                <a:solidFill>
                  <a:srgbClr val="002060"/>
                </a:solidFill>
              </a:rPr>
              <a:t>arts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Improve </a:t>
            </a:r>
            <a:r>
              <a:rPr lang="en-US" sz="1600" dirty="0">
                <a:solidFill>
                  <a:srgbClr val="002060"/>
                </a:solidFill>
              </a:rPr>
              <a:t>student safety and campus security systems including security fencing, security cameras, emergency communications systems, smoke </a:t>
            </a:r>
            <a:r>
              <a:rPr lang="en-US" sz="1600" dirty="0" smtClean="0">
                <a:solidFill>
                  <a:srgbClr val="002060"/>
                </a:solidFill>
              </a:rPr>
              <a:t>detectors</a:t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and </a:t>
            </a:r>
            <a:r>
              <a:rPr lang="en-US" sz="1600" dirty="0">
                <a:solidFill>
                  <a:srgbClr val="002060"/>
                </a:solidFill>
              </a:rPr>
              <a:t>fire </a:t>
            </a:r>
            <a:r>
              <a:rPr lang="en-US" sz="1600" dirty="0" smtClean="0">
                <a:solidFill>
                  <a:srgbClr val="002060"/>
                </a:solidFill>
              </a:rPr>
              <a:t>alarms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Improve </a:t>
            </a:r>
            <a:r>
              <a:rPr lang="en-US" sz="1600" dirty="0">
                <a:solidFill>
                  <a:srgbClr val="002060"/>
                </a:solidFill>
              </a:rPr>
              <a:t>heating, ventilation, air conditioning, insulation and </a:t>
            </a:r>
            <a:r>
              <a:rPr lang="en-US" sz="1600" dirty="0" smtClean="0">
                <a:solidFill>
                  <a:srgbClr val="002060"/>
                </a:solidFill>
              </a:rPr>
              <a:t>doors</a:t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to </a:t>
            </a:r>
            <a:r>
              <a:rPr lang="en-US" sz="1600" dirty="0">
                <a:solidFill>
                  <a:srgbClr val="002060"/>
                </a:solidFill>
              </a:rPr>
              <a:t>increase energy </a:t>
            </a:r>
            <a:r>
              <a:rPr lang="en-US" sz="1600" dirty="0" smtClean="0">
                <a:solidFill>
                  <a:srgbClr val="002060"/>
                </a:solidFill>
              </a:rPr>
              <a:t>efficiency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Improve </a:t>
            </a:r>
            <a:r>
              <a:rPr lang="en-US" sz="1600" dirty="0">
                <a:solidFill>
                  <a:srgbClr val="002060"/>
                </a:solidFill>
              </a:rPr>
              <a:t>access to school facilities for students with </a:t>
            </a:r>
            <a:r>
              <a:rPr lang="en-US" sz="1600" dirty="0" smtClean="0">
                <a:solidFill>
                  <a:srgbClr val="002060"/>
                </a:solidFill>
              </a:rPr>
              <a:t>disabilities</a:t>
            </a:r>
            <a:endParaRPr lang="en-US" sz="1600" dirty="0">
              <a:solidFill>
                <a:srgbClr val="002060"/>
              </a:solidFill>
              <a:cs typeface="Arial"/>
            </a:endParaRPr>
          </a:p>
          <a:p>
            <a:pPr>
              <a:lnSpc>
                <a:spcPct val="90000"/>
              </a:lnSpc>
            </a:pPr>
            <a:endParaRPr lang="en-US" altLang="en-US" sz="105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486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Measure LL Program Overview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Questions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209800"/>
            <a:ext cx="4267200" cy="346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0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Measure LL Project Update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12569"/>
              </p:ext>
            </p:extLst>
          </p:nvPr>
        </p:nvGraphicFramePr>
        <p:xfrm>
          <a:off x="1562100" y="27432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Maybrook</a:t>
                      </a:r>
                      <a:r>
                        <a:rPr lang="en-US" dirty="0" smtClean="0"/>
                        <a:t> Elementary – Interim Housing – Complete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Addition of Portable Classrooms and Restrooms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Lighting Upgrades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Site Work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624886"/>
            <a:ext cx="2895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Measure LL Project Update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509133"/>
              </p:ext>
            </p:extLst>
          </p:nvPr>
        </p:nvGraphicFramePr>
        <p:xfrm>
          <a:off x="1562100" y="266700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 Portal Elementary - Complete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Re-Roofing of Permanent Buildings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New Fire Alarm System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63291"/>
            <a:ext cx="2747962" cy="18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9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Measure LL Project Update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603997"/>
              </p:ext>
            </p:extLst>
          </p:nvPr>
        </p:nvGraphicFramePr>
        <p:xfrm>
          <a:off x="1562100" y="27432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Olita</a:t>
                      </a:r>
                      <a:r>
                        <a:rPr lang="en-US" dirty="0" smtClean="0"/>
                        <a:t> Elementary - Complete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Re-Roofing of Permanent Buildings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HVAC Replacement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Electrical Upgrades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4303136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64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Measure LL Project Update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581985"/>
              </p:ext>
            </p:extLst>
          </p:nvPr>
        </p:nvGraphicFramePr>
        <p:xfrm>
          <a:off x="1562100" y="274320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Macy Elementary – Complete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Re-Roofing of Permanent Buildings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HVAC Replacement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Electrical Upgrades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Fire Alarm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Sewer</a:t>
                      </a:r>
                      <a:r>
                        <a:rPr lang="en-US" baseline="0" dirty="0" smtClean="0"/>
                        <a:t> Repairs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Limited Storm</a:t>
                      </a:r>
                      <a:r>
                        <a:rPr lang="en-US" baseline="0" dirty="0" smtClean="0"/>
                        <a:t> Drain</a:t>
                      </a:r>
                      <a:r>
                        <a:rPr lang="en-US" dirty="0" smtClean="0"/>
                        <a:t> Repair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89" y="5447270"/>
            <a:ext cx="2752725" cy="1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47197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Measure LL Project Updates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47228"/>
              </p:ext>
            </p:extLst>
          </p:nvPr>
        </p:nvGraphicFramePr>
        <p:xfrm>
          <a:off x="1828800" y="266700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Jordan</a:t>
                      </a:r>
                      <a:r>
                        <a:rPr lang="en-US" baseline="0" dirty="0" smtClean="0"/>
                        <a:t> Elementary </a:t>
                      </a:r>
                      <a:r>
                        <a:rPr lang="en-US" dirty="0" smtClean="0"/>
                        <a:t>– </a:t>
                      </a:r>
                      <a:r>
                        <a:rPr lang="en-US" dirty="0" smtClean="0"/>
                        <a:t>Near Completion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Portable Replacement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Re-Roofing of Permanent Buildings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HVAC Replacement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Electrical Upgrades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New Fire Alarm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New Sewer Line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84000"/>
            <a:ext cx="1981200" cy="137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0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47197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Measure LL Project Update</a:t>
            </a:r>
          </a:p>
          <a:p>
            <a:pPr algn="ctr"/>
            <a:r>
              <a:rPr lang="en-US" altLang="en-US" sz="3200" dirty="0" smtClean="0">
                <a:solidFill>
                  <a:srgbClr val="002060"/>
                </a:solidFill>
              </a:rPr>
              <a:t>Jordan Elementary Project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4925" y="3058862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New Entry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3075096"/>
            <a:ext cx="34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New “Quad”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59" y="3571012"/>
            <a:ext cx="2856694" cy="198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73572"/>
            <a:ext cx="3276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6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486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LOWELL JOINT SCHOOL  DISTRICT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Tradition of Excellence Since 1906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“Home of Scholars and Champions”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5410200"/>
            <a:ext cx="13954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02"/>
            <a:ext cx="1143000" cy="12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47197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Measure LL Project Update</a:t>
            </a:r>
          </a:p>
          <a:p>
            <a:pPr algn="ctr"/>
            <a:r>
              <a:rPr lang="en-US" altLang="en-US" sz="3200" dirty="0">
                <a:solidFill>
                  <a:srgbClr val="002060"/>
                </a:solidFill>
              </a:rPr>
              <a:t>Jordan Elementary Project</a:t>
            </a:r>
            <a:endParaRPr lang="en-US" sz="32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1600" y="3029865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Kinder Play Area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65" y="3442706"/>
            <a:ext cx="3114142" cy="227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97" y="3447295"/>
            <a:ext cx="3136318" cy="227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90697" y="3030940"/>
            <a:ext cx="313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Kinder Performance Steps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TM01859861[[fn=Tradeshow]]</Template>
  <TotalTime>25918</TotalTime>
  <Words>997</Words>
  <Application>Microsoft Office PowerPoint</Application>
  <PresentationFormat>On-screen Show (4:3)</PresentationFormat>
  <Paragraphs>231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Tradeshow</vt:lpstr>
      <vt:lpstr>2018 general obligation bond authorization  Measure 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CONSTRUCTION DSA CERTIFICATION PROJECTS</dc:title>
  <dc:creator>M and V var</dc:creator>
  <cp:lastModifiedBy>David Bennett</cp:lastModifiedBy>
  <cp:revision>234</cp:revision>
  <cp:lastPrinted>2020-03-09T16:42:06Z</cp:lastPrinted>
  <dcterms:created xsi:type="dcterms:W3CDTF">2017-08-09T18:44:16Z</dcterms:created>
  <dcterms:modified xsi:type="dcterms:W3CDTF">2022-06-20T23:27:42Z</dcterms:modified>
</cp:coreProperties>
</file>