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84" r:id="rId4"/>
    <p:sldId id="377" r:id="rId5"/>
    <p:sldId id="385" r:id="rId6"/>
    <p:sldId id="389" r:id="rId7"/>
    <p:sldId id="362" r:id="rId8"/>
    <p:sldId id="331" r:id="rId9"/>
    <p:sldId id="390" r:id="rId10"/>
    <p:sldId id="369" r:id="rId11"/>
    <p:sldId id="394" r:id="rId12"/>
    <p:sldId id="391" r:id="rId13"/>
    <p:sldId id="392" r:id="rId14"/>
    <p:sldId id="325" r:id="rId15"/>
    <p:sldId id="364" r:id="rId16"/>
    <p:sldId id="365" r:id="rId17"/>
    <p:sldId id="358" r:id="rId18"/>
    <p:sldId id="324" r:id="rId19"/>
    <p:sldId id="393" r:id="rId20"/>
    <p:sldId id="321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5" autoAdjust="0"/>
    <p:restoredTop sz="99314" autoAdjust="0"/>
  </p:normalViewPr>
  <p:slideViewPr>
    <p:cSldViewPr>
      <p:cViewPr>
        <p:scale>
          <a:sx n="124" d="100"/>
          <a:sy n="124" d="100"/>
        </p:scale>
        <p:origin x="-198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D0CF-974C-41CF-BD20-C28330B9D30E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B764-FBC6-4D00-9ACF-57C46A51E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599"/>
            <a:ext cx="7772400" cy="11430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2018	general obligation bond authorization</a:t>
            </a: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7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700" b="1" dirty="0" smtClean="0">
                <a:solidFill>
                  <a:srgbClr val="002060"/>
                </a:solidFill>
                <a:latin typeface="+mn-lt"/>
              </a:rPr>
              <a:t>Measure LL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“Home of Scholars and Champions”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8432" y="3913524"/>
            <a:ext cx="37218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Citizens’ Bond Oversight Committee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600" b="1" dirty="0" smtClean="0">
                <a:solidFill>
                  <a:srgbClr val="002060"/>
                </a:solidFill>
              </a:rPr>
              <a:t>District Financials from Inception through </a:t>
            </a:r>
            <a:r>
              <a:rPr lang="en-US" sz="600" b="1" dirty="0" smtClean="0">
                <a:solidFill>
                  <a:srgbClr val="002060"/>
                </a:solidFill>
              </a:rPr>
              <a:t>February 28, 2022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March 8, 2022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8390"/>
            <a:ext cx="3657600" cy="176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64411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Administration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30" y="3129663"/>
            <a:ext cx="3850369" cy="190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50372"/>
            <a:ext cx="3581400" cy="172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9664"/>
            <a:ext cx="4076700" cy="19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69028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Administration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Interior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3" y="4114800"/>
            <a:ext cx="2109533" cy="233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1910177" cy="231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19400"/>
            <a:ext cx="1973931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29" y="3200400"/>
            <a:ext cx="2171700" cy="23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53" y="476249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Early Learning Natural Light</a:t>
            </a:r>
          </a:p>
        </p:txBody>
      </p:sp>
      <p:sp>
        <p:nvSpPr>
          <p:cNvPr id="7" name="AutoShape 2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0135" y="32034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Early Learning Restrooms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0" y="5125087"/>
            <a:ext cx="2760516" cy="162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40040"/>
            <a:ext cx="2690813" cy="167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62" y="3610030"/>
            <a:ext cx="228127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68" y="3388116"/>
            <a:ext cx="2946000" cy="128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253" y="300262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Early Learning Exterior</a:t>
            </a:r>
          </a:p>
        </p:txBody>
      </p:sp>
    </p:spTree>
    <p:extLst>
      <p:ext uri="{BB962C8B-B14F-4D97-AF65-F5344CB8AC3E}">
        <p14:creationId xmlns:p14="http://schemas.microsoft.com/office/powerpoint/2010/main" val="26738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37" y="3522346"/>
            <a:ext cx="2010263" cy="197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50" y="313636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Classroom Building</a:t>
            </a:r>
          </a:p>
        </p:txBody>
      </p:sp>
      <p:sp>
        <p:nvSpPr>
          <p:cNvPr id="7" name="AutoShape 2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mail.google.com/mail/u/0?ui=2&amp;ik=047ef4b1a7&amp;attid=0.1.1&amp;permmsgid=msg-f:1702026462875335678&amp;th=179ed00cddffbbfe&amp;view=fimg&amp;sz=s0-l75-ft&amp;attbid=ANGjdJ-cXoo4mQWQkMnVu4CSu8sFENosjaprHJw1-8yUnVTDUgzWA5mAY0PFfz3p3xnaAiBXIbjjxzw87VDdqYdNiBJgy9waQtdgF5s2xj801zlXShZCoYSBxE7DPEE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05698"/>
            <a:ext cx="2699950" cy="139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8" y="5071234"/>
            <a:ext cx="2722886" cy="160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698"/>
            <a:ext cx="3048000" cy="31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74771" y="308873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Classroom Building Cabinetry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construction project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29538"/>
            <a:ext cx="52959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42469"/>
              </p:ext>
            </p:extLst>
          </p:nvPr>
        </p:nvGraphicFramePr>
        <p:xfrm>
          <a:off x="1676400" y="266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Meadow Green Elementary (Est. Project Start June, 2022)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Sewer</a:t>
                      </a:r>
                      <a:r>
                        <a:rPr lang="en-US" baseline="0" dirty="0" smtClean="0"/>
                        <a:t> Line Upgrades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42" name="Picture 6" descr="Meadow Green Element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9035"/>
            <a:ext cx="2250347" cy="14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4114800" y="5149035"/>
            <a:ext cx="3048000" cy="1327965"/>
          </a:xfrm>
          <a:prstGeom prst="horizontalScroll">
            <a:avLst/>
          </a:prstGeom>
          <a:noFill/>
          <a:ln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DSA Approved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Bidding Now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Future Projects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29817"/>
              </p:ext>
            </p:extLst>
          </p:nvPr>
        </p:nvGraphicFramePr>
        <p:xfrm>
          <a:off x="1752600" y="266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Rancho Starbuck Intermediate (Est. Project Start June, 2023)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</a:t>
                      </a:r>
                      <a:r>
                        <a:rPr lang="en-US" baseline="0" dirty="0" smtClean="0"/>
                        <a:t> Line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2" name="Picture 2" descr="Rancho Starbuck Junior High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7" y="5155440"/>
            <a:ext cx="2117124" cy="13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2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– Financial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 descr="Image result for measure ll low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1623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 Budgets &amp; Expenditures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5842831"/>
              </p:ext>
            </p:extLst>
          </p:nvPr>
        </p:nvGraphicFramePr>
        <p:xfrm>
          <a:off x="457201" y="2362200"/>
          <a:ext cx="8305799" cy="394906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85999"/>
                <a:gridCol w="914400"/>
                <a:gridCol w="1242754"/>
                <a:gridCol w="1119446"/>
                <a:gridCol w="2743200"/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Project Name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Budget per GBA Report 8/4/2020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Measure LL Program Costs (Completed and 3-Year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Projected Projects)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Expenditures to Date through </a:t>
                      </a:r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2/28/2022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Maybrook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Interim Housing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$3,750,000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$3,076,253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3,134,853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Certified by DSA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Portal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$2,617,713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$2,323,271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$2,324,921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to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DSA for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Certification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Olita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$5,657,936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$5,347,558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$5,044,517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Final 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 Report 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to 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DSA for Certification</a:t>
                      </a:r>
                      <a:endParaRPr lang="en-US" sz="105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Macy </a:t>
                      </a:r>
                      <a:r>
                        <a:rPr lang="en-US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Re-Roofing, F/A, </a:t>
                      </a: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$5,595,920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$4,711,486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$5,162,503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 Complete. </a:t>
                      </a:r>
                      <a:r>
                        <a:rPr lang="en-US" sz="105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Expenditure Reports to DSA for Certification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March, 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Jordan Modernization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$14,552,815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$13,331,807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$8,755,850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– Modular Buildings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Delivered and Installed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Meadow Green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$7,388,138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$7,388,138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$212,827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Plans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DSA</a:t>
                      </a:r>
                      <a:r>
                        <a:rPr lang="en-US" sz="105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approved. Bids due 3/17/22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Rancho Starbuck Re-Roofing and HVAC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$11,844,284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$11,844,284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$292,546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 </a:t>
                      </a:r>
                      <a:r>
                        <a:rPr lang="en-US" sz="105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Construction Documents Phase</a:t>
                      </a:r>
                      <a:endParaRPr lang="en-US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Districtwide Ad’s, Bidding, Pre-Qualification, Other</a:t>
                      </a:r>
                      <a:endParaRPr lang="en-US" sz="105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$1,050,000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596,917</a:t>
                      </a:r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242543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Combined District-Wide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$51,406,806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$49,072,797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24,928,018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5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135255">
                <a:tc gridSpan="4"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82267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Projected State Matching Funds</a:t>
            </a:r>
            <a:endParaRPr lang="en-US" sz="2000" b="1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6609364"/>
              </p:ext>
            </p:extLst>
          </p:nvPr>
        </p:nvGraphicFramePr>
        <p:xfrm>
          <a:off x="990600" y="2286000"/>
          <a:ext cx="7315200" cy="43454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1400"/>
                <a:gridCol w="152400"/>
                <a:gridCol w="3581400"/>
              </a:tblGrid>
              <a:tr h="296146">
                <a:tc gridSpan="2">
                  <a:txBody>
                    <a:bodyPr/>
                    <a:lstStyle/>
                    <a:p>
                      <a:r>
                        <a:rPr lang="en-US" sz="1400" baseline="0" dirty="0" smtClean="0"/>
                        <a:t>Measure LL Project Authorization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 smtClean="0"/>
                        <a:t>$48,000,000</a:t>
                      </a:r>
                      <a:endParaRPr lang="en-US" sz="1400" baseline="0" dirty="0"/>
                    </a:p>
                  </a:txBody>
                  <a:tcPr anchor="ctr"/>
                </a:tc>
              </a:tr>
              <a:tr h="327556">
                <a:tc gridSpan="2"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Olita</a:t>
                      </a:r>
                      <a:r>
                        <a:rPr lang="en-US" sz="1400" baseline="0" dirty="0" smtClean="0"/>
                        <a:t> State Matching </a:t>
                      </a:r>
                      <a:r>
                        <a:rPr lang="en-US" sz="1400" baseline="0" dirty="0" smtClean="0"/>
                        <a:t>Funds Received (Fall </a:t>
                      </a:r>
                      <a:r>
                        <a:rPr lang="en-US" sz="1400" baseline="0" dirty="0" smtClean="0"/>
                        <a:t>2021)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u="sng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u="sng" baseline="0" dirty="0" smtClean="0"/>
                        <a:t>$3,404,000</a:t>
                      </a:r>
                      <a:endParaRPr lang="en-US" sz="1400" u="sng" baseline="0" dirty="0"/>
                    </a:p>
                  </a:txBody>
                  <a:tcPr anchor="ctr"/>
                </a:tc>
              </a:tr>
              <a:tr h="327556">
                <a:tc gridSpan="2">
                  <a:txBody>
                    <a:bodyPr/>
                    <a:lstStyle/>
                    <a:p>
                      <a:r>
                        <a:rPr lang="en-US" sz="1400" b="1" baseline="0" dirty="0" smtClean="0"/>
                        <a:t>Total Project Funds Available</a:t>
                      </a:r>
                      <a:endParaRPr lang="en-US" sz="1400" b="1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$51,404,000</a:t>
                      </a:r>
                      <a:endParaRPr lang="en-US" sz="1400" b="1" baseline="0" dirty="0"/>
                    </a:p>
                  </a:txBody>
                  <a:tcPr anchor="ctr"/>
                </a:tc>
              </a:tr>
              <a:tr h="296146">
                <a:tc gridSpan="2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7269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The District is in the process of applying for approximately $16 million in State Matching Grant Funds pending passage of a new state bond measure. Estimated wait is 4-8 years.</a:t>
                      </a:r>
                      <a:endParaRPr lang="en-US" sz="14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School Site</a:t>
                      </a:r>
                      <a:endParaRPr lang="en-US" sz="1400" b="1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Pending/Projected State Matching Grants</a:t>
                      </a:r>
                      <a:endParaRPr lang="en-US" sz="1400" b="1" baseline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Macy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$3,670,000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Maybrook</a:t>
                      </a:r>
                      <a:r>
                        <a:rPr lang="en-US" sz="1400" baseline="0" dirty="0" smtClean="0"/>
                        <a:t>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$2,066,000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El Portal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$1,282,000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Rancho Starbuck Intermediate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$5,509,000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556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Meadow Green Elementary</a:t>
                      </a:r>
                      <a:endParaRPr lang="en-US" sz="1400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u="sng" dirty="0" smtClean="0"/>
                        <a:t>$3,815,000</a:t>
                      </a:r>
                      <a:endParaRPr lang="en-US" sz="1400" u="sng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556"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dirty="0" smtClean="0"/>
                        <a:t>Total</a:t>
                      </a:r>
                      <a:endParaRPr lang="en-US" sz="1400" b="1" baseline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$16,342,000</a:t>
                      </a:r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620000" cy="38100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endParaRPr lang="en-US" sz="1600" b="1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002060"/>
                </a:solidFill>
                <a:latin typeface="Candara" panose="020E0502030303020204" pitchFamily="34" charset="0"/>
                <a:cs typeface="Arial"/>
              </a:rPr>
              <a:t>The voters of the Lowell Joint School District authorized Measure LL General Obligation Bonds in the amount of $48,000,000 on November 6, 2018. Funds received from the bonds are to be used to:</a:t>
            </a:r>
          </a:p>
          <a:p>
            <a:pPr>
              <a:lnSpc>
                <a:spcPct val="90000"/>
              </a:lnSpc>
            </a:pPr>
            <a:endParaRPr lang="en-US" sz="1050" dirty="0" smtClean="0">
              <a:solidFill>
                <a:srgbClr val="002060"/>
              </a:solidFill>
              <a:latin typeface="Candara" panose="020E0502030303020204" pitchFamily="34" charset="0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Repair </a:t>
            </a:r>
            <a:r>
              <a:rPr lang="en-US" sz="1600" dirty="0">
                <a:solidFill>
                  <a:srgbClr val="002060"/>
                </a:solidFill>
              </a:rPr>
              <a:t>leaky roofs, old rusty plumbing and failing electrical </a:t>
            </a:r>
            <a:r>
              <a:rPr lang="en-US" sz="1600" dirty="0" smtClean="0">
                <a:solidFill>
                  <a:srgbClr val="002060"/>
                </a:solidFill>
              </a:rPr>
              <a:t>systems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Replace </a:t>
            </a:r>
            <a:r>
              <a:rPr lang="en-US" sz="1600" dirty="0">
                <a:solidFill>
                  <a:srgbClr val="002060"/>
                </a:solidFill>
              </a:rPr>
              <a:t>wood and support beams that have extensive termite damage and dry </a:t>
            </a:r>
            <a:r>
              <a:rPr lang="en-US" sz="1600" dirty="0" smtClean="0">
                <a:solidFill>
                  <a:srgbClr val="002060"/>
                </a:solidFill>
              </a:rPr>
              <a:t>rot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Renovate </a:t>
            </a:r>
            <a:r>
              <a:rPr lang="en-US" sz="1600" dirty="0">
                <a:solidFill>
                  <a:srgbClr val="002060"/>
                </a:solidFill>
              </a:rPr>
              <a:t>classroom facilities so they meet current building and safety </a:t>
            </a:r>
            <a:r>
              <a:rPr lang="en-US" sz="1600" dirty="0" smtClean="0">
                <a:solidFill>
                  <a:srgbClr val="002060"/>
                </a:solidFill>
              </a:rPr>
              <a:t>standards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Remove </a:t>
            </a:r>
            <a:r>
              <a:rPr lang="en-US" sz="1600" dirty="0">
                <a:solidFill>
                  <a:srgbClr val="002060"/>
                </a:solidFill>
              </a:rPr>
              <a:t>hazardous materials like asbestos and lead paint from school </a:t>
            </a:r>
            <a:r>
              <a:rPr lang="en-US" sz="1600" dirty="0" smtClean="0">
                <a:solidFill>
                  <a:srgbClr val="002060"/>
                </a:solidFill>
              </a:rPr>
              <a:t>sites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Upgrade </a:t>
            </a:r>
            <a:r>
              <a:rPr lang="en-US" sz="1600" dirty="0">
                <a:solidFill>
                  <a:srgbClr val="002060"/>
                </a:solidFill>
              </a:rPr>
              <a:t>classrooms, school facilities and technology to support </a:t>
            </a:r>
            <a:r>
              <a:rPr lang="en-US" sz="1600" dirty="0" smtClean="0">
                <a:solidFill>
                  <a:srgbClr val="002060"/>
                </a:solidFill>
              </a:rPr>
              <a:t>high-quality instruction </a:t>
            </a:r>
            <a:r>
              <a:rPr lang="en-US" sz="1600" dirty="0">
                <a:solidFill>
                  <a:srgbClr val="002060"/>
                </a:solidFill>
              </a:rPr>
              <a:t>in math, science, technology and the </a:t>
            </a:r>
            <a:r>
              <a:rPr lang="en-US" sz="1600" dirty="0" smtClean="0">
                <a:solidFill>
                  <a:srgbClr val="002060"/>
                </a:solidFill>
              </a:rPr>
              <a:t>arts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student safety and campus security systems including security fencing, security cameras, emergency communications systems, smoke </a:t>
            </a:r>
            <a:r>
              <a:rPr lang="en-US" sz="1600" dirty="0" smtClean="0">
                <a:solidFill>
                  <a:srgbClr val="002060"/>
                </a:solidFill>
              </a:rPr>
              <a:t>detectors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and </a:t>
            </a:r>
            <a:r>
              <a:rPr lang="en-US" sz="1600" dirty="0">
                <a:solidFill>
                  <a:srgbClr val="002060"/>
                </a:solidFill>
              </a:rPr>
              <a:t>fire </a:t>
            </a:r>
            <a:r>
              <a:rPr lang="en-US" sz="1600" dirty="0" smtClean="0">
                <a:solidFill>
                  <a:srgbClr val="002060"/>
                </a:solidFill>
              </a:rPr>
              <a:t>alarms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heating, ventilation, air conditioning, insulation and </a:t>
            </a:r>
            <a:r>
              <a:rPr lang="en-US" sz="1600" dirty="0" smtClean="0">
                <a:solidFill>
                  <a:srgbClr val="002060"/>
                </a:solidFill>
              </a:rPr>
              <a:t>doors</a:t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to </a:t>
            </a:r>
            <a:r>
              <a:rPr lang="en-US" sz="1600" dirty="0">
                <a:solidFill>
                  <a:srgbClr val="002060"/>
                </a:solidFill>
              </a:rPr>
              <a:t>increase energy </a:t>
            </a:r>
            <a:r>
              <a:rPr lang="en-US" sz="1600" dirty="0" smtClean="0">
                <a:solidFill>
                  <a:srgbClr val="002060"/>
                </a:solidFill>
              </a:rPr>
              <a:t>efficiency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Improve </a:t>
            </a:r>
            <a:r>
              <a:rPr lang="en-US" sz="1600" dirty="0">
                <a:solidFill>
                  <a:srgbClr val="002060"/>
                </a:solidFill>
              </a:rPr>
              <a:t>access to school facilities for students with </a:t>
            </a:r>
            <a:r>
              <a:rPr lang="en-US" sz="1600" dirty="0" smtClean="0">
                <a:solidFill>
                  <a:srgbClr val="002060"/>
                </a:solidFill>
              </a:rPr>
              <a:t>disabilities</a:t>
            </a:r>
            <a:endParaRPr lang="en-US" sz="1600" dirty="0">
              <a:solidFill>
                <a:srgbClr val="002060"/>
              </a:solidFill>
              <a:cs typeface="Arial"/>
            </a:endParaRPr>
          </a:p>
          <a:p>
            <a:pPr>
              <a:lnSpc>
                <a:spcPct val="90000"/>
              </a:lnSpc>
            </a:pPr>
            <a:endParaRPr lang="en-US" altLang="en-US" sz="105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Measure LL Program Overview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Questions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209800"/>
            <a:ext cx="4267200" cy="346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2569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Maybrook</a:t>
                      </a:r>
                      <a:r>
                        <a:rPr lang="en-US" dirty="0" smtClean="0"/>
                        <a:t> Elementary – Interim Housing 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Addition of Portable Classrooms and Restrooms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Lighting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Site Work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24886"/>
            <a:ext cx="2895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09133"/>
              </p:ext>
            </p:extLst>
          </p:nvPr>
        </p:nvGraphicFramePr>
        <p:xfrm>
          <a:off x="1562100" y="266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 Portal Elementary -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 System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63291"/>
            <a:ext cx="2747962" cy="18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9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03997"/>
              </p:ext>
            </p:extLst>
          </p:nvPr>
        </p:nvGraphicFramePr>
        <p:xfrm>
          <a:off x="15621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Olita</a:t>
                      </a:r>
                      <a:r>
                        <a:rPr lang="en-US" dirty="0" smtClean="0"/>
                        <a:t> Elementary -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</a:t>
                      </a:r>
                      <a:r>
                        <a:rPr lang="en-US" dirty="0" smtClean="0"/>
                        <a:t>Upgrades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4303136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81985"/>
              </p:ext>
            </p:extLst>
          </p:nvPr>
        </p:nvGraphicFramePr>
        <p:xfrm>
          <a:off x="1562100" y="2743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Macy Elementary – Complete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Fire Alarm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Sewer</a:t>
                      </a:r>
                      <a:r>
                        <a:rPr lang="en-US" baseline="0" dirty="0" smtClean="0"/>
                        <a:t> Repairs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Limited </a:t>
                      </a:r>
                      <a:r>
                        <a:rPr lang="en-US" dirty="0" smtClean="0"/>
                        <a:t>Storm</a:t>
                      </a:r>
                      <a:r>
                        <a:rPr lang="en-US" baseline="0" dirty="0" smtClean="0"/>
                        <a:t> Drain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Repair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9" y="5447270"/>
            <a:ext cx="2752725" cy="12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47197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Measure LL Project Updates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59191"/>
              </p:ext>
            </p:extLst>
          </p:nvPr>
        </p:nvGraphicFramePr>
        <p:xfrm>
          <a:off x="1828800" y="266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Jordan</a:t>
                      </a:r>
                      <a:r>
                        <a:rPr lang="en-US" baseline="0" dirty="0" smtClean="0"/>
                        <a:t> Elementary </a:t>
                      </a:r>
                      <a:r>
                        <a:rPr lang="en-US" dirty="0" smtClean="0"/>
                        <a:t>– In Progress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Portable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Re-Roofing of Permanent Buildings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HVAC Replacement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Electrical Upgrades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Fire Alarm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New Sewer Line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10" name="Picture 2" descr="Jordan Elementary Sch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73301"/>
            <a:ext cx="1657865" cy="12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4925" y="3058862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Re-Roofing </a:t>
            </a:r>
            <a:r>
              <a:rPr lang="en-US" dirty="0" smtClean="0">
                <a:solidFill>
                  <a:srgbClr val="002060"/>
                </a:solidFill>
              </a:rPr>
              <a:t>Complete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59" y="3571011"/>
            <a:ext cx="2707681" cy="1943127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73572"/>
            <a:ext cx="3400425" cy="19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95800" y="3075096"/>
            <a:ext cx="34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New Foundations Poured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4" y="3452527"/>
            <a:ext cx="3114142" cy="285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486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LOWELL JOINT SCHOOL  DISTRICT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Tradition of Excellence Since 1906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“Home of Scholars and Champions”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5410200"/>
            <a:ext cx="13954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02"/>
            <a:ext cx="1143000" cy="12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47197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Measure LL Project Update</a:t>
            </a:r>
          </a:p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Jordan Elementary Project</a:t>
            </a:r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046480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Setting Buildings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48" y="3409564"/>
            <a:ext cx="2278636" cy="2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25766</TotalTime>
  <Words>993</Words>
  <Application>Microsoft Office PowerPoint</Application>
  <PresentationFormat>On-screen Show (4:3)</PresentationFormat>
  <Paragraphs>236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Tradeshow</vt:lpstr>
      <vt:lpstr>2018 general obligation bond authorization  Measure 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CONSTRUCTION DSA CERTIFICATION PROJECTS</dc:title>
  <dc:creator>M and V var</dc:creator>
  <cp:lastModifiedBy>David Bennett</cp:lastModifiedBy>
  <cp:revision>228</cp:revision>
  <cp:lastPrinted>2020-03-09T16:42:06Z</cp:lastPrinted>
  <dcterms:created xsi:type="dcterms:W3CDTF">2017-08-09T18:44:16Z</dcterms:created>
  <dcterms:modified xsi:type="dcterms:W3CDTF">2022-03-08T22:23:35Z</dcterms:modified>
</cp:coreProperties>
</file>