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84" r:id="rId4"/>
    <p:sldId id="377" r:id="rId5"/>
    <p:sldId id="385" r:id="rId6"/>
    <p:sldId id="389" r:id="rId7"/>
    <p:sldId id="362" r:id="rId8"/>
    <p:sldId id="331" r:id="rId9"/>
    <p:sldId id="386" r:id="rId10"/>
    <p:sldId id="395" r:id="rId11"/>
    <p:sldId id="390" r:id="rId12"/>
    <p:sldId id="369" r:id="rId13"/>
    <p:sldId id="391" r:id="rId14"/>
    <p:sldId id="392" r:id="rId15"/>
    <p:sldId id="325" r:id="rId16"/>
    <p:sldId id="364" r:id="rId17"/>
    <p:sldId id="365" r:id="rId18"/>
    <p:sldId id="358" r:id="rId19"/>
    <p:sldId id="324" r:id="rId20"/>
    <p:sldId id="393" r:id="rId21"/>
    <p:sldId id="32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>
        <p:scale>
          <a:sx n="124" d="100"/>
          <a:sy n="124" d="100"/>
        </p:scale>
        <p:origin x="-19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June 30, 2021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December 21, </a:t>
            </a:r>
            <a:r>
              <a:rPr lang="en-US" b="1" dirty="0" smtClean="0">
                <a:solidFill>
                  <a:srgbClr val="002060"/>
                </a:solidFill>
              </a:rPr>
              <a:t>2021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8390"/>
            <a:ext cx="3657600" cy="1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</a:t>
            </a:r>
            <a:r>
              <a:rPr lang="en-US" altLang="en-US" sz="3200" dirty="0">
                <a:solidFill>
                  <a:srgbClr val="002060"/>
                </a:solidFill>
              </a:rPr>
              <a:t>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641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Foundations For New Buildings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9" y="3534907"/>
            <a:ext cx="3429000" cy="126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409375"/>
            <a:ext cx="3252787" cy="15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4635672"/>
            <a:ext cx="3400425" cy="19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3452527"/>
            <a:ext cx="3114142" cy="28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04648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Setting Buildings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48" y="3409564"/>
            <a:ext cx="2278636" cy="2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64411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Administration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30" y="3129663"/>
            <a:ext cx="3850369" cy="19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50372"/>
            <a:ext cx="3581400" cy="17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9664"/>
            <a:ext cx="4076700" cy="19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3" y="476249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Natural Light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0135" y="32034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Restrooms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0" y="5125087"/>
            <a:ext cx="2760516" cy="162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40040"/>
            <a:ext cx="2690813" cy="167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2" y="3610030"/>
            <a:ext cx="228127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8" y="3388116"/>
            <a:ext cx="2946000" cy="128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53" y="30026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Exterior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37" y="3522346"/>
            <a:ext cx="2010263" cy="19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50" y="313636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Building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5698"/>
            <a:ext cx="2699950" cy="13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8" y="5071234"/>
            <a:ext cx="2722886" cy="16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698"/>
            <a:ext cx="3048000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74771" y="308873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Building Cabinetry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64191"/>
              </p:ext>
            </p:extLst>
          </p:nvPr>
        </p:nvGraphicFramePr>
        <p:xfrm>
          <a:off x="16764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(Est. Project Start June, 2022)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9035"/>
            <a:ext cx="225034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4114800" y="5149035"/>
            <a:ext cx="3048000" cy="1327965"/>
          </a:xfrm>
          <a:prstGeom prst="horizontalScroll">
            <a:avLst/>
          </a:prstGeom>
          <a:noFill/>
          <a:ln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Currently at DSA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29817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636685"/>
              </p:ext>
            </p:extLst>
          </p:nvPr>
        </p:nvGraphicFramePr>
        <p:xfrm>
          <a:off x="457201" y="2362200"/>
          <a:ext cx="8305799" cy="419290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85999"/>
                <a:gridCol w="914400"/>
                <a:gridCol w="1242754"/>
                <a:gridCol w="1119446"/>
                <a:gridCol w="27432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Name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per GBA Report 8/4/2020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Measure LL Program Costs (Completed and 3-Year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Projected Projects)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 through 6/30/2021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42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– C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$3,076,253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$3,052,253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Certified by DSA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$2,617,713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$2,323,271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$2,324,921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Into DSA for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$5,657,936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$5,347,558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$5,044,517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Expenditure Report into DSA for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Re-Roofing, F/A, 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$5,595,920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$4,711,486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4,904,876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Punch Completed.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Submit to DSA in January 2022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$14,552,815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$13,331,807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$4,298,048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– Modular Buildings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Delivered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Installed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$212,827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Plans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submitted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DSA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$292,546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Construction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Documents Phase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Districtwide Ad’s, Bidding, Pre-Qualification, Other</a:t>
                      </a:r>
                      <a:endParaRPr lang="en-US" sz="105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$1,050,000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558,945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$51,406,806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49,072,797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$20,129,988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135255">
                <a:tc gridSpan="4"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Projected State Matching Funds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3272822"/>
              </p:ext>
            </p:extLst>
          </p:nvPr>
        </p:nvGraphicFramePr>
        <p:xfrm>
          <a:off x="990600" y="2286000"/>
          <a:ext cx="7315200" cy="42845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/>
                <a:gridCol w="3733800"/>
              </a:tblGrid>
              <a:tr h="29614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Measure LL Project Authorization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$48,000,000</a:t>
                      </a:r>
                      <a:endParaRPr lang="en-US" sz="1400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Olita</a:t>
                      </a:r>
                      <a:r>
                        <a:rPr lang="en-US" sz="1400" baseline="0" dirty="0" smtClean="0"/>
                        <a:t> State Matching (Fall 2021)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 smtClean="0"/>
                        <a:t>$</a:t>
                      </a:r>
                      <a:r>
                        <a:rPr lang="en-US" sz="1400" u="sng" baseline="0" dirty="0" smtClean="0"/>
                        <a:t>3,404,000</a:t>
                      </a:r>
                      <a:endParaRPr lang="en-US" sz="1400" u="sng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Project Funds Available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$</a:t>
                      </a:r>
                      <a:r>
                        <a:rPr lang="en-US" sz="1400" b="1" baseline="0" dirty="0" smtClean="0"/>
                        <a:t>51,404,000</a:t>
                      </a:r>
                      <a:endParaRPr lang="en-US" sz="1400" b="1" baseline="0" dirty="0"/>
                    </a:p>
                  </a:txBody>
                  <a:tcPr anchor="ctr"/>
                </a:tc>
              </a:tr>
              <a:tr h="296146"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</a:tr>
              <a:tr h="726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District is in the process of applying for approximately $16 million in State Matching Grant Funds pending passage of a new state bond measure. Estimated wait is 4-8 years.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School Site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Pending/Projected State Matching Grants</a:t>
                      </a:r>
                      <a:endParaRPr lang="en-US" sz="1400" b="1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Macy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$3,670,000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Maybrook</a:t>
                      </a:r>
                      <a:r>
                        <a:rPr lang="en-US" sz="1400" baseline="0" dirty="0" smtClean="0"/>
                        <a:t>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$2,066,000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El Portal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$1,282,000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Rancho Starbuck Intermediate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$5,509,000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Meadow Green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 smtClean="0"/>
                        <a:t>$3,815,000</a:t>
                      </a:r>
                      <a:endParaRPr lang="en-US" sz="1400" u="sng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Total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$16,342,000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9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– Interim Housing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Lighting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Site Work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886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9133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3291"/>
            <a:ext cx="2747962" cy="18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82970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430313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62389"/>
              </p:ext>
            </p:extLst>
          </p:nvPr>
        </p:nvGraphicFramePr>
        <p:xfrm>
          <a:off x="15621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Fire Alarm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Repairs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Storm-water Repair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9" y="5447270"/>
            <a:ext cx="2752725" cy="1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59191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– In Progress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10" name="Picture 2" descr="Jordan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3301"/>
            <a:ext cx="1657865" cy="1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534" y="305886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Re-Roofing </a:t>
            </a:r>
            <a:r>
              <a:rPr lang="en-US" dirty="0" smtClean="0">
                <a:solidFill>
                  <a:srgbClr val="002060"/>
                </a:solidFill>
              </a:rPr>
              <a:t>Complete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Re-Roofing In Progress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00453"/>
            <a:ext cx="2667000" cy="19399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34" y="3597250"/>
            <a:ext cx="2707681" cy="19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</a:t>
            </a:r>
            <a:r>
              <a:rPr lang="en-US" altLang="en-US" sz="3200" dirty="0">
                <a:solidFill>
                  <a:srgbClr val="002060"/>
                </a:solidFill>
              </a:rPr>
              <a:t>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641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Foundations Formed For New Buildings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60292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86" y="3657600"/>
            <a:ext cx="312671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3781"/>
            <a:ext cx="2140996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25580</TotalTime>
  <Words>1014</Words>
  <Application>Microsoft Office PowerPoint</Application>
  <PresentationFormat>On-screen Show (4:3)</PresentationFormat>
  <Paragraphs>245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David Bennett</cp:lastModifiedBy>
  <cp:revision>223</cp:revision>
  <cp:lastPrinted>2020-03-09T16:42:06Z</cp:lastPrinted>
  <dcterms:created xsi:type="dcterms:W3CDTF">2017-08-09T18:44:16Z</dcterms:created>
  <dcterms:modified xsi:type="dcterms:W3CDTF">2021-12-14T03:02:42Z</dcterms:modified>
</cp:coreProperties>
</file>