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396" r:id="rId4"/>
    <p:sldId id="397" r:id="rId5"/>
    <p:sldId id="398" r:id="rId6"/>
    <p:sldId id="399" r:id="rId7"/>
    <p:sldId id="400" r:id="rId8"/>
    <p:sldId id="401" r:id="rId9"/>
    <p:sldId id="384" r:id="rId10"/>
    <p:sldId id="377" r:id="rId11"/>
    <p:sldId id="385" r:id="rId12"/>
    <p:sldId id="389" r:id="rId13"/>
    <p:sldId id="362" r:id="rId14"/>
    <p:sldId id="331" r:id="rId15"/>
    <p:sldId id="386" r:id="rId16"/>
    <p:sldId id="395" r:id="rId17"/>
    <p:sldId id="390" r:id="rId18"/>
    <p:sldId id="369" r:id="rId19"/>
    <p:sldId id="391" r:id="rId20"/>
    <p:sldId id="392" r:id="rId21"/>
    <p:sldId id="325" r:id="rId22"/>
    <p:sldId id="364" r:id="rId23"/>
    <p:sldId id="365" r:id="rId24"/>
    <p:sldId id="358" r:id="rId25"/>
    <p:sldId id="402" r:id="rId26"/>
    <p:sldId id="403" r:id="rId27"/>
    <p:sldId id="32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95" autoAdjust="0"/>
    <p:restoredTop sz="99314" autoAdjust="0"/>
  </p:normalViewPr>
  <p:slideViewPr>
    <p:cSldViewPr>
      <p:cViewPr varScale="1">
        <p:scale>
          <a:sx n="65" d="100"/>
          <a:sy n="65" d="100"/>
        </p:scale>
        <p:origin x="1689"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8" name="Slide Number Placeholder 7"/>
          <p:cNvSpPr>
            <a:spLocks noGrp="1"/>
          </p:cNvSpPr>
          <p:nvPr>
            <p:ph type="sldNum" sz="quarter" idx="11"/>
          </p:nvPr>
        </p:nvSpPr>
        <p:spPr/>
        <p:txBody>
          <a:bodyPr/>
          <a:lstStyle/>
          <a:p>
            <a:fld id="{73B7B764-FBC6-4D00-9ACF-57C46A51EAA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B764-FBC6-4D00-9ACF-57C46A51EA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B764-FBC6-4D00-9ACF-57C46A51EA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66E1D0CF-974C-41CF-BD20-C28330B9D30E}" type="datetimeFigureOut">
              <a:rPr lang="en-US" smtClean="0"/>
              <a:pPr/>
              <a:t>12/29/2021</a:t>
            </a:fld>
            <a:endParaRPr lang="en-US"/>
          </a:p>
        </p:txBody>
      </p:sp>
      <p:sp>
        <p:nvSpPr>
          <p:cNvPr id="10" name="Slide Number Placeholder 9"/>
          <p:cNvSpPr>
            <a:spLocks noGrp="1"/>
          </p:cNvSpPr>
          <p:nvPr>
            <p:ph type="sldNum" sz="quarter" idx="15"/>
          </p:nvPr>
        </p:nvSpPr>
        <p:spPr/>
        <p:txBody>
          <a:bodyPr/>
          <a:lstStyle/>
          <a:p>
            <a:fld id="{73B7B764-FBC6-4D00-9ACF-57C46A51EAAA}" type="slidenum">
              <a:rPr lang="en-US" smtClean="0"/>
              <a:pPr/>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8" name="Slide Number Placeholder 7"/>
          <p:cNvSpPr>
            <a:spLocks noGrp="1"/>
          </p:cNvSpPr>
          <p:nvPr>
            <p:ph type="sldNum" sz="quarter" idx="11"/>
          </p:nvPr>
        </p:nvSpPr>
        <p:spPr/>
        <p:txBody>
          <a:bodyPr/>
          <a:lstStyle/>
          <a:p>
            <a:fld id="{73B7B764-FBC6-4D00-9ACF-57C46A51EAA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10" name="Slide Number Placeholder 9"/>
          <p:cNvSpPr>
            <a:spLocks noGrp="1"/>
          </p:cNvSpPr>
          <p:nvPr>
            <p:ph type="sldNum" sz="quarter" idx="11"/>
          </p:nvPr>
        </p:nvSpPr>
        <p:spPr/>
        <p:txBody>
          <a:bodyPr/>
          <a:lstStyle/>
          <a:p>
            <a:fld id="{73B7B764-FBC6-4D00-9ACF-57C46A51EAAA}"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11" name="Slide Number Placeholder 10"/>
          <p:cNvSpPr>
            <a:spLocks noGrp="1"/>
          </p:cNvSpPr>
          <p:nvPr>
            <p:ph type="sldNum" sz="quarter" idx="11"/>
          </p:nvPr>
        </p:nvSpPr>
        <p:spPr/>
        <p:txBody>
          <a:bodyPr/>
          <a:lstStyle/>
          <a:p>
            <a:fld id="{73B7B764-FBC6-4D00-9ACF-57C46A51EAAA}"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66E1D0CF-974C-41CF-BD20-C28330B9D30E}" type="datetimeFigureOut">
              <a:rPr lang="en-US" smtClean="0"/>
              <a:pPr/>
              <a:t>12/29/2021</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3B7B764-FBC6-4D00-9ACF-57C46A51EAAA}"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7B764-FBC6-4D00-9ACF-57C46A51EA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9" name="Slide Number Placeholder 8"/>
          <p:cNvSpPr>
            <a:spLocks noGrp="1"/>
          </p:cNvSpPr>
          <p:nvPr>
            <p:ph type="sldNum" sz="quarter" idx="11"/>
          </p:nvPr>
        </p:nvSpPr>
        <p:spPr/>
        <p:txBody>
          <a:bodyPr/>
          <a:lstStyle/>
          <a:p>
            <a:fld id="{73B7B764-FBC6-4D00-9ACF-57C46A51EAAA}"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E1D0CF-974C-41CF-BD20-C28330B9D30E}" type="datetimeFigureOut">
              <a:rPr lang="en-US" smtClean="0"/>
              <a:pPr/>
              <a:t>12/29/2021</a:t>
            </a:fld>
            <a:endParaRPr lang="en-US"/>
          </a:p>
        </p:txBody>
      </p:sp>
      <p:sp>
        <p:nvSpPr>
          <p:cNvPr id="9" name="Slide Number Placeholder 8"/>
          <p:cNvSpPr>
            <a:spLocks noGrp="1"/>
          </p:cNvSpPr>
          <p:nvPr>
            <p:ph type="sldNum" sz="quarter" idx="11"/>
          </p:nvPr>
        </p:nvSpPr>
        <p:spPr/>
        <p:txBody>
          <a:bodyPr/>
          <a:lstStyle/>
          <a:p>
            <a:fld id="{73B7B764-FBC6-4D00-9ACF-57C46A51EAAA}"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66E1D0CF-974C-41CF-BD20-C28330B9D30E}" type="datetimeFigureOut">
              <a:rPr lang="en-US" smtClean="0"/>
              <a:pPr/>
              <a:t>12/29/2021</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3B7B764-FBC6-4D00-9ACF-57C46A51EAA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599"/>
            <a:ext cx="7772400" cy="1143001"/>
          </a:xfrm>
        </p:spPr>
        <p:txBody>
          <a:bodyPr>
            <a:normAutofit fontScale="90000"/>
          </a:bodyPr>
          <a:lstStyle/>
          <a:p>
            <a:pPr algn="ctr"/>
            <a:r>
              <a:rPr lang="en-US" sz="4000" b="1" dirty="0" smtClean="0">
                <a:solidFill>
                  <a:srgbClr val="002060"/>
                </a:solidFill>
                <a:latin typeface="+mn-lt"/>
              </a:rPr>
              <a:t>2018	general obligation bond authorization</a:t>
            </a:r>
            <a:r>
              <a:rPr lang="en-US" sz="2700" b="1" dirty="0" smtClean="0">
                <a:solidFill>
                  <a:srgbClr val="002060"/>
                </a:solidFill>
                <a:latin typeface="+mn-lt"/>
              </a:rPr>
              <a:t/>
            </a:r>
            <a:br>
              <a:rPr lang="en-US" sz="2700" b="1" dirty="0" smtClean="0">
                <a:solidFill>
                  <a:srgbClr val="002060"/>
                </a:solidFill>
                <a:latin typeface="+mn-lt"/>
              </a:rPr>
            </a:br>
            <a:r>
              <a:rPr lang="en-US" sz="2700" b="1" dirty="0" smtClean="0">
                <a:solidFill>
                  <a:srgbClr val="002060"/>
                </a:solidFill>
                <a:latin typeface="+mn-lt"/>
              </a:rPr>
              <a:t/>
            </a:r>
            <a:br>
              <a:rPr lang="en-US" sz="2700" b="1" dirty="0" smtClean="0">
                <a:solidFill>
                  <a:srgbClr val="002060"/>
                </a:solidFill>
                <a:latin typeface="+mn-lt"/>
              </a:rPr>
            </a:br>
            <a:r>
              <a:rPr lang="en-US" sz="2700" b="1" dirty="0" smtClean="0">
                <a:solidFill>
                  <a:srgbClr val="002060"/>
                </a:solidFill>
                <a:latin typeface="+mn-lt"/>
              </a:rPr>
              <a:t>Measure LL</a:t>
            </a:r>
            <a:r>
              <a:rPr lang="en-US" sz="3200" b="1" dirty="0" smtClean="0">
                <a:solidFill>
                  <a:srgbClr val="002060"/>
                </a:solidFill>
              </a:rPr>
              <a:t/>
            </a:r>
            <a:br>
              <a:rPr lang="en-US" sz="3200" b="1" dirty="0" smtClean="0">
                <a:solidFill>
                  <a:srgbClr val="002060"/>
                </a:solidFill>
              </a:rPr>
            </a:br>
            <a:endParaRPr lang="en-US" sz="1800" b="1"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smtClean="0">
                <a:solidFill>
                  <a:srgbClr val="FF0000"/>
                </a:solidFill>
              </a:rPr>
              <a:t>“Home of Scholars and Champions”</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48432" y="3913524"/>
            <a:ext cx="3721893" cy="1477328"/>
          </a:xfrm>
          <a:prstGeom prst="rect">
            <a:avLst/>
          </a:prstGeom>
          <a:noFill/>
        </p:spPr>
        <p:txBody>
          <a:bodyPr wrap="square" rtlCol="0">
            <a:spAutoFit/>
          </a:bodyPr>
          <a:lstStyle/>
          <a:p>
            <a:pPr algn="r"/>
            <a:endParaRPr lang="en-US" b="1" dirty="0" smtClean="0">
              <a:solidFill>
                <a:srgbClr val="002060"/>
              </a:solidFill>
            </a:endParaRPr>
          </a:p>
          <a:p>
            <a:pPr algn="r"/>
            <a:r>
              <a:rPr lang="en-US" b="1" dirty="0" smtClean="0">
                <a:solidFill>
                  <a:srgbClr val="002060"/>
                </a:solidFill>
              </a:rPr>
              <a:t>Citizens’ Bond Oversight </a:t>
            </a:r>
            <a:r>
              <a:rPr lang="en-US" b="1" dirty="0" smtClean="0">
                <a:solidFill>
                  <a:srgbClr val="002060"/>
                </a:solidFill>
              </a:rPr>
              <a:t>Committee</a:t>
            </a:r>
          </a:p>
          <a:p>
            <a:pPr algn="r"/>
            <a:r>
              <a:rPr lang="en-US" b="1" dirty="0" smtClean="0">
                <a:solidFill>
                  <a:srgbClr val="002060"/>
                </a:solidFill>
              </a:rPr>
              <a:t>Annual Report 2020-21</a:t>
            </a:r>
            <a:r>
              <a:rPr lang="en-US" b="1" dirty="0" smtClean="0">
                <a:solidFill>
                  <a:srgbClr val="002060"/>
                </a:solidFill>
              </a:rPr>
              <a:t/>
            </a:r>
            <a:br>
              <a:rPr lang="en-US" b="1" dirty="0" smtClean="0">
                <a:solidFill>
                  <a:srgbClr val="002060"/>
                </a:solidFill>
              </a:rPr>
            </a:br>
            <a:endParaRPr lang="en-US" b="1" dirty="0" smtClean="0">
              <a:solidFill>
                <a:srgbClr val="002060"/>
              </a:solidFill>
            </a:endParaRPr>
          </a:p>
          <a:p>
            <a:pPr algn="r"/>
            <a:r>
              <a:rPr lang="en-US" b="1" dirty="0" smtClean="0">
                <a:solidFill>
                  <a:srgbClr val="002060"/>
                </a:solidFill>
              </a:rPr>
              <a:t>January 10, 2022</a:t>
            </a:r>
            <a:endParaRPr lang="en-US" b="1" dirty="0" smtClean="0">
              <a:solidFill>
                <a:srgbClr val="00206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8390"/>
            <a:ext cx="3657600" cy="176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89509133"/>
              </p:ext>
            </p:extLst>
          </p:nvPr>
        </p:nvGraphicFramePr>
        <p:xfrm>
          <a:off x="1562100" y="2667000"/>
          <a:ext cx="6096000" cy="11125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El Portal Elementary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New Fire Alarm System</a:t>
                      </a:r>
                      <a:endParaRPr lang="en-US" dirty="0"/>
                    </a:p>
                  </a:txBody>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463291"/>
            <a:ext cx="2747962" cy="18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91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3582970"/>
              </p:ext>
            </p:extLst>
          </p:nvPr>
        </p:nvGraphicFramePr>
        <p:xfrm>
          <a:off x="1562100" y="27432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err="1" smtClean="0"/>
                        <a:t>Olita</a:t>
                      </a:r>
                      <a:r>
                        <a:rPr lang="en-US" dirty="0" smtClean="0"/>
                        <a:t> Elementary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bl>
          </a:graphicData>
        </a:graphic>
      </p:graphicFrame>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953000"/>
            <a:ext cx="4303136" cy="14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45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4477198"/>
              </p:ext>
            </p:extLst>
          </p:nvPr>
        </p:nvGraphicFramePr>
        <p:xfrm>
          <a:off x="1562100" y="2743200"/>
          <a:ext cx="6096000" cy="259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Macy Elementary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Fire Alarm</a:t>
                      </a:r>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Sewer</a:t>
                      </a:r>
                      <a:r>
                        <a:rPr lang="en-US" baseline="0" dirty="0" smtClean="0"/>
                        <a:t> Repairs</a:t>
                      </a:r>
                      <a:endParaRPr lang="en-US" dirty="0" smtClean="0"/>
                    </a:p>
                  </a:txBody>
                  <a:tcPr/>
                </a:tc>
                <a:extLst>
                  <a:ext uri="{0D108BD9-81ED-4DB2-BD59-A6C34878D82A}">
                    <a16:rowId xmlns:a16="http://schemas.microsoft.com/office/drawing/2014/main" val="10005"/>
                  </a:ext>
                </a:extLst>
              </a:tr>
              <a:tr h="370840">
                <a:tc>
                  <a:txBody>
                    <a:bodyPr/>
                    <a:lstStyle/>
                    <a:p>
                      <a:pPr marL="285750" indent="-285750">
                        <a:buFont typeface="Arial" panose="020B0604020202020204" pitchFamily="34" charset="0"/>
                        <a:buChar char="•"/>
                      </a:pPr>
                      <a:r>
                        <a:rPr lang="en-US" dirty="0" smtClean="0"/>
                        <a:t>Limited </a:t>
                      </a:r>
                      <a:r>
                        <a:rPr lang="en-US" dirty="0" smtClean="0"/>
                        <a:t>Storm-Water </a:t>
                      </a:r>
                      <a:r>
                        <a:rPr lang="en-US" dirty="0" smtClean="0"/>
                        <a:t>Repair</a:t>
                      </a:r>
                    </a:p>
                  </a:txBody>
                  <a:tcPr/>
                </a:tc>
                <a:extLst>
                  <a:ext uri="{0D108BD9-81ED-4DB2-BD59-A6C34878D82A}">
                    <a16:rowId xmlns:a16="http://schemas.microsoft.com/office/drawing/2014/main" val="10006"/>
                  </a:ext>
                </a:extLst>
              </a:tr>
            </a:tbl>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389" y="5447270"/>
            <a:ext cx="2752725" cy="127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5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31059191"/>
              </p:ext>
            </p:extLst>
          </p:nvPr>
        </p:nvGraphicFramePr>
        <p:xfrm>
          <a:off x="1828800" y="2667000"/>
          <a:ext cx="6096000" cy="259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Jordan</a:t>
                      </a:r>
                      <a:r>
                        <a:rPr lang="en-US" baseline="0" dirty="0" smtClean="0"/>
                        <a:t> Elementary </a:t>
                      </a:r>
                      <a:r>
                        <a:rPr lang="en-US" dirty="0" smtClean="0"/>
                        <a:t>– In Progress</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Portable Replacement</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New Fire Alarm</a:t>
                      </a:r>
                      <a:endParaRPr lang="en-US" dirty="0"/>
                    </a:p>
                  </a:txBody>
                  <a:tcPr/>
                </a:tc>
                <a:extLst>
                  <a:ext uri="{0D108BD9-81ED-4DB2-BD59-A6C34878D82A}">
                    <a16:rowId xmlns:a16="http://schemas.microsoft.com/office/drawing/2014/main" val="10005"/>
                  </a:ext>
                </a:extLst>
              </a:tr>
              <a:tr h="370840">
                <a:tc>
                  <a:txBody>
                    <a:bodyPr/>
                    <a:lstStyle/>
                    <a:p>
                      <a:pPr marL="285750" indent="-285750">
                        <a:buFont typeface="Arial" panose="020B0604020202020204" pitchFamily="34" charset="0"/>
                        <a:buChar char="•"/>
                      </a:pPr>
                      <a:r>
                        <a:rPr lang="en-US" dirty="0" smtClean="0"/>
                        <a:t>New Sewer Line</a:t>
                      </a:r>
                      <a:endParaRPr lang="en-US" dirty="0"/>
                    </a:p>
                  </a:txBody>
                  <a:tcPr/>
                </a:tc>
                <a:extLst>
                  <a:ext uri="{0D108BD9-81ED-4DB2-BD59-A6C34878D82A}">
                    <a16:rowId xmlns:a16="http://schemas.microsoft.com/office/drawing/2014/main" val="10006"/>
                  </a:ext>
                </a:extLst>
              </a:tr>
            </a:tbl>
          </a:graphicData>
        </a:graphic>
      </p:graphicFrame>
      <p:pic>
        <p:nvPicPr>
          <p:cNvPr id="43010" name="Picture 2" descr="Jordan Elementar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373301"/>
            <a:ext cx="1657865" cy="12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4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smtClean="0">
                <a:solidFill>
                  <a:srgbClr val="002060"/>
                </a:solidFill>
              </a:rPr>
              <a:t>Jordan Elementary Project</a:t>
            </a:r>
            <a:endParaRPr lang="en-US" sz="3200" dirty="0">
              <a:solidFill>
                <a:srgbClr val="002060"/>
              </a:solidFill>
              <a:latin typeface="Candara" panose="020E0502030303020204" pitchFamily="34" charset="0"/>
              <a:cs typeface="Arial" panose="020B0604020202020204" pitchFamily="34" charset="0"/>
            </a:endParaRPr>
          </a:p>
        </p:txBody>
      </p:sp>
      <p:sp>
        <p:nvSpPr>
          <p:cNvPr id="10" name="TextBox 9"/>
          <p:cNvSpPr txBox="1"/>
          <p:nvPr/>
        </p:nvSpPr>
        <p:spPr>
          <a:xfrm>
            <a:off x="4828534" y="3058862"/>
            <a:ext cx="2495550" cy="369332"/>
          </a:xfrm>
          <a:prstGeom prst="rect">
            <a:avLst/>
          </a:prstGeom>
          <a:noFill/>
        </p:spPr>
        <p:txBody>
          <a:bodyPr wrap="square" rtlCol="0">
            <a:spAutoFit/>
          </a:bodyPr>
          <a:lstStyle/>
          <a:p>
            <a:pPr algn="ctr"/>
            <a:r>
              <a:rPr lang="en-US" dirty="0">
                <a:solidFill>
                  <a:srgbClr val="002060"/>
                </a:solidFill>
              </a:rPr>
              <a:t>Re-Roofing </a:t>
            </a:r>
            <a:r>
              <a:rPr lang="en-US" dirty="0" smtClean="0">
                <a:solidFill>
                  <a:srgbClr val="002060"/>
                </a:solidFill>
              </a:rPr>
              <a:t>Complete</a:t>
            </a:r>
            <a:endParaRPr lang="en-US" dirty="0">
              <a:solidFill>
                <a:srgbClr val="002060"/>
              </a:solidFill>
            </a:endParaRPr>
          </a:p>
        </p:txBody>
      </p:sp>
      <p:sp>
        <p:nvSpPr>
          <p:cNvPr id="11" name="TextBox 10"/>
          <p:cNvSpPr txBox="1"/>
          <p:nvPr/>
        </p:nvSpPr>
        <p:spPr>
          <a:xfrm>
            <a:off x="1285360" y="3040043"/>
            <a:ext cx="2495550" cy="369332"/>
          </a:xfrm>
          <a:prstGeom prst="rect">
            <a:avLst/>
          </a:prstGeom>
          <a:noFill/>
        </p:spPr>
        <p:txBody>
          <a:bodyPr wrap="square" rtlCol="0">
            <a:spAutoFit/>
          </a:bodyPr>
          <a:lstStyle/>
          <a:p>
            <a:pPr algn="ctr"/>
            <a:r>
              <a:rPr lang="en-US" dirty="0" smtClean="0">
                <a:solidFill>
                  <a:srgbClr val="002060"/>
                </a:solidFill>
              </a:rPr>
              <a:t>Re-Roofing In Progress</a:t>
            </a:r>
            <a:endParaRPr lang="en-US" dirty="0">
              <a:solidFill>
                <a:srgbClr val="002060"/>
              </a:solidFill>
            </a:endParaRPr>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219200" y="3600453"/>
            <a:ext cx="2667000" cy="1939925"/>
          </a:xfrm>
          <a:prstGeom prst="rect">
            <a:avLst/>
          </a:prstGeom>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4828534" y="3597250"/>
            <a:ext cx="2707681" cy="1943127"/>
          </a:xfrm>
          <a:prstGeom prst="rect">
            <a:avLst/>
          </a:prstGeom>
        </p:spPr>
      </p:pic>
    </p:spTree>
    <p:extLst>
      <p:ext uri="{BB962C8B-B14F-4D97-AF65-F5344CB8AC3E}">
        <p14:creationId xmlns:p14="http://schemas.microsoft.com/office/powerpoint/2010/main" val="102160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smtClean="0">
                <a:solidFill>
                  <a:srgbClr val="002060"/>
                </a:solidFill>
              </a:rPr>
              <a:t>Jordan Elementary </a:t>
            </a:r>
            <a:r>
              <a:rPr lang="en-US" altLang="en-US" sz="3200" dirty="0">
                <a:solidFill>
                  <a:srgbClr val="002060"/>
                </a:solidFill>
              </a:rPr>
              <a:t>Project</a:t>
            </a:r>
            <a:endParaRPr lang="en-US" sz="3200" dirty="0">
              <a:solidFill>
                <a:srgbClr val="002060"/>
              </a:solidFill>
              <a:latin typeface="Candara" panose="020E0502030303020204" pitchFamily="34" charset="0"/>
              <a:cs typeface="Arial" panose="020B0604020202020204" pitchFamily="34" charset="0"/>
            </a:endParaRPr>
          </a:p>
        </p:txBody>
      </p:sp>
      <p:sp>
        <p:nvSpPr>
          <p:cNvPr id="11" name="TextBox 10"/>
          <p:cNvSpPr txBox="1"/>
          <p:nvPr/>
        </p:nvSpPr>
        <p:spPr>
          <a:xfrm>
            <a:off x="1285360" y="3040043"/>
            <a:ext cx="6410840" cy="369332"/>
          </a:xfrm>
          <a:prstGeom prst="rect">
            <a:avLst/>
          </a:prstGeom>
          <a:noFill/>
        </p:spPr>
        <p:txBody>
          <a:bodyPr wrap="square" rtlCol="0">
            <a:spAutoFit/>
          </a:bodyPr>
          <a:lstStyle/>
          <a:p>
            <a:pPr algn="ctr"/>
            <a:r>
              <a:rPr lang="en-US" dirty="0" smtClean="0">
                <a:solidFill>
                  <a:srgbClr val="002060"/>
                </a:solidFill>
              </a:rPr>
              <a:t>Foundations Formed For New Buildings</a:t>
            </a:r>
            <a:endParaRPr lang="en-US" dirty="0">
              <a:solidFill>
                <a:srgbClr val="002060"/>
              </a:solidFill>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114800"/>
            <a:ext cx="260292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2486" y="3657600"/>
            <a:ext cx="312671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3583781"/>
            <a:ext cx="2140996" cy="289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7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smtClean="0">
                <a:solidFill>
                  <a:srgbClr val="002060"/>
                </a:solidFill>
              </a:rPr>
              <a:t>Jordan Elementary </a:t>
            </a:r>
            <a:r>
              <a:rPr lang="en-US" altLang="en-US" sz="3200" dirty="0">
                <a:solidFill>
                  <a:srgbClr val="002060"/>
                </a:solidFill>
              </a:rPr>
              <a:t>Project</a:t>
            </a:r>
            <a:endParaRPr lang="en-US" sz="3200" dirty="0">
              <a:solidFill>
                <a:srgbClr val="002060"/>
              </a:solidFill>
              <a:latin typeface="Candara" panose="020E0502030303020204" pitchFamily="34" charset="0"/>
              <a:cs typeface="Arial" panose="020B0604020202020204" pitchFamily="34" charset="0"/>
            </a:endParaRPr>
          </a:p>
        </p:txBody>
      </p:sp>
      <p:sp>
        <p:nvSpPr>
          <p:cNvPr id="11" name="TextBox 10"/>
          <p:cNvSpPr txBox="1"/>
          <p:nvPr/>
        </p:nvSpPr>
        <p:spPr>
          <a:xfrm>
            <a:off x="1285360" y="3040043"/>
            <a:ext cx="6410840" cy="369332"/>
          </a:xfrm>
          <a:prstGeom prst="rect">
            <a:avLst/>
          </a:prstGeom>
          <a:noFill/>
        </p:spPr>
        <p:txBody>
          <a:bodyPr wrap="square" rtlCol="0">
            <a:spAutoFit/>
          </a:bodyPr>
          <a:lstStyle/>
          <a:p>
            <a:pPr algn="ctr"/>
            <a:r>
              <a:rPr lang="en-US" dirty="0" smtClean="0">
                <a:solidFill>
                  <a:srgbClr val="002060"/>
                </a:solidFill>
              </a:rPr>
              <a:t>Foundations For New Buildings</a:t>
            </a:r>
            <a:endParaRPr lang="en-US" dirty="0">
              <a:solidFill>
                <a:srgbClr val="00206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909" y="3534907"/>
            <a:ext cx="3429000" cy="126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6413" y="3409375"/>
            <a:ext cx="3252787" cy="151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7" y="4635672"/>
            <a:ext cx="3400425" cy="198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3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64" y="3452527"/>
            <a:ext cx="3114142" cy="285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a:solidFill>
                  <a:srgbClr val="002060"/>
                </a:solidFill>
              </a:rPr>
              <a:t>Jordan Elementary Project</a:t>
            </a:r>
            <a:endParaRPr lang="en-US" sz="3200" dirty="0">
              <a:solidFill>
                <a:srgbClr val="002060"/>
              </a:solidFill>
              <a:latin typeface="Candara" panose="020E0502030303020204" pitchFamily="34" charset="0"/>
              <a:cs typeface="Arial" panose="020B0604020202020204" pitchFamily="34" charset="0"/>
            </a:endParaRPr>
          </a:p>
        </p:txBody>
      </p:sp>
      <p:sp>
        <p:nvSpPr>
          <p:cNvPr id="11" name="TextBox 10"/>
          <p:cNvSpPr txBox="1"/>
          <p:nvPr/>
        </p:nvSpPr>
        <p:spPr>
          <a:xfrm>
            <a:off x="3200400" y="3046480"/>
            <a:ext cx="2495550" cy="369332"/>
          </a:xfrm>
          <a:prstGeom prst="rect">
            <a:avLst/>
          </a:prstGeom>
          <a:noFill/>
        </p:spPr>
        <p:txBody>
          <a:bodyPr wrap="square" rtlCol="0">
            <a:spAutoFit/>
          </a:bodyPr>
          <a:lstStyle/>
          <a:p>
            <a:pPr algn="ctr"/>
            <a:r>
              <a:rPr lang="en-US" dirty="0" smtClean="0">
                <a:solidFill>
                  <a:srgbClr val="002060"/>
                </a:solidFill>
              </a:rPr>
              <a:t>Setting Buildings</a:t>
            </a:r>
            <a:endParaRPr lang="en-US" dirty="0">
              <a:solidFill>
                <a:srgbClr val="002060"/>
              </a:solidFill>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5448" y="3409564"/>
            <a:ext cx="2278636" cy="294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64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smtClean="0">
                <a:solidFill>
                  <a:srgbClr val="002060"/>
                </a:solidFill>
              </a:rPr>
              <a:t>Jordan Elementary Project</a:t>
            </a:r>
            <a:endParaRPr lang="en-US" sz="3200" dirty="0">
              <a:solidFill>
                <a:srgbClr val="002060"/>
              </a:solidFill>
              <a:latin typeface="Candara" panose="020E0502030303020204" pitchFamily="34" charset="0"/>
              <a:cs typeface="Arial" panose="020B0604020202020204" pitchFamily="34" charset="0"/>
            </a:endParaRPr>
          </a:p>
        </p:txBody>
      </p:sp>
      <p:sp>
        <p:nvSpPr>
          <p:cNvPr id="8" name="TextBox 7"/>
          <p:cNvSpPr txBox="1"/>
          <p:nvPr/>
        </p:nvSpPr>
        <p:spPr>
          <a:xfrm>
            <a:off x="152400" y="5644118"/>
            <a:ext cx="3124200" cy="369332"/>
          </a:xfrm>
          <a:prstGeom prst="rect">
            <a:avLst/>
          </a:prstGeom>
          <a:noFill/>
        </p:spPr>
        <p:txBody>
          <a:bodyPr wrap="square" rtlCol="0">
            <a:spAutoFit/>
          </a:bodyPr>
          <a:lstStyle/>
          <a:p>
            <a:pPr algn="ctr"/>
            <a:r>
              <a:rPr lang="en-US" dirty="0" smtClean="0">
                <a:solidFill>
                  <a:srgbClr val="002060"/>
                </a:solidFill>
              </a:rPr>
              <a:t>Administration</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0230" y="3129663"/>
            <a:ext cx="3850369" cy="190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5150372"/>
            <a:ext cx="3581400" cy="17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129664"/>
            <a:ext cx="4076700" cy="193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83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smtClean="0">
                <a:solidFill>
                  <a:srgbClr val="002060"/>
                </a:solidFill>
              </a:rPr>
              <a:t>Jordan Elementary Project</a:t>
            </a:r>
            <a:endParaRPr lang="en-US" sz="3200" dirty="0">
              <a:solidFill>
                <a:srgbClr val="002060"/>
              </a:solidFill>
              <a:latin typeface="Candara" panose="020E0502030303020204" pitchFamily="34" charset="0"/>
              <a:cs typeface="Arial" panose="020B0604020202020204" pitchFamily="34" charset="0"/>
            </a:endParaRPr>
          </a:p>
        </p:txBody>
      </p:sp>
      <p:sp>
        <p:nvSpPr>
          <p:cNvPr id="8" name="TextBox 7"/>
          <p:cNvSpPr txBox="1"/>
          <p:nvPr/>
        </p:nvSpPr>
        <p:spPr>
          <a:xfrm>
            <a:off x="58253" y="4762494"/>
            <a:ext cx="3124200" cy="369332"/>
          </a:xfrm>
          <a:prstGeom prst="rect">
            <a:avLst/>
          </a:prstGeom>
          <a:noFill/>
        </p:spPr>
        <p:txBody>
          <a:bodyPr wrap="square" rtlCol="0">
            <a:spAutoFit/>
          </a:bodyPr>
          <a:lstStyle/>
          <a:p>
            <a:pPr algn="ctr"/>
            <a:r>
              <a:rPr lang="en-US" dirty="0" smtClean="0">
                <a:solidFill>
                  <a:srgbClr val="002060"/>
                </a:solidFill>
              </a:rPr>
              <a:t>Early Learning Natural Light</a:t>
            </a:r>
          </a:p>
        </p:txBody>
      </p:sp>
      <p:sp>
        <p:nvSpPr>
          <p:cNvPr id="7" name="AutoShape 2" descr="https://mail.google.com/mail/u/0?ui=2&amp;ik=047ef4b1a7&amp;attid=0.1.1&amp;permmsgid=msg-f:1702026462875335678&amp;th=179ed00cddffbbfe&amp;view=fimg&amp;sz=s0-l75-ft&amp;attbid=ANGjdJ-cXoo4mQWQkMnVu4CSu8sFENosjaprHJw1-8yUnVTDUgzWA5mAY0PFfz3p3xnaAiBXIbjjxzw87VDdqYdNiBJgy9waQtdgF5s2xj801zlXShZCoYSBxE7DPEE&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mail.google.com/mail/u/0?ui=2&amp;ik=047ef4b1a7&amp;attid=0.1.1&amp;permmsgid=msg-f:1702026462875335678&amp;th=179ed00cddffbbfe&amp;view=fimg&amp;sz=s0-l75-ft&amp;attbid=ANGjdJ-cXoo4mQWQkMnVu4CSu8sFENosjaprHJw1-8yUnVTDUgzWA5mAY0PFfz3p3xnaAiBXIbjjxzw87VDdqYdNiBJgy9waQtdgF5s2xj801zlXShZCoYSBxE7DPEE&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550135" y="3203450"/>
            <a:ext cx="3124200" cy="369332"/>
          </a:xfrm>
          <a:prstGeom prst="rect">
            <a:avLst/>
          </a:prstGeom>
          <a:noFill/>
        </p:spPr>
        <p:txBody>
          <a:bodyPr wrap="square" rtlCol="0">
            <a:spAutoFit/>
          </a:bodyPr>
          <a:lstStyle/>
          <a:p>
            <a:pPr algn="ctr"/>
            <a:r>
              <a:rPr lang="en-US" dirty="0" smtClean="0">
                <a:solidFill>
                  <a:srgbClr val="002060"/>
                </a:solidFill>
              </a:rPr>
              <a:t>Early Learning Restrooms</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610" y="5125087"/>
            <a:ext cx="2760516" cy="162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740040"/>
            <a:ext cx="2690813" cy="167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9462" y="3610030"/>
            <a:ext cx="228127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868" y="3388116"/>
            <a:ext cx="2946000" cy="128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253" y="3002624"/>
            <a:ext cx="3124200" cy="369332"/>
          </a:xfrm>
          <a:prstGeom prst="rect">
            <a:avLst/>
          </a:prstGeom>
          <a:noFill/>
        </p:spPr>
        <p:txBody>
          <a:bodyPr wrap="square" rtlCol="0">
            <a:spAutoFit/>
          </a:bodyPr>
          <a:lstStyle/>
          <a:p>
            <a:pPr algn="ctr"/>
            <a:r>
              <a:rPr lang="en-US" dirty="0" smtClean="0">
                <a:solidFill>
                  <a:srgbClr val="002060"/>
                </a:solidFill>
              </a:rPr>
              <a:t>Early Learning Exterior</a:t>
            </a:r>
          </a:p>
        </p:txBody>
      </p:sp>
    </p:spTree>
    <p:extLst>
      <p:ext uri="{BB962C8B-B14F-4D97-AF65-F5344CB8AC3E}">
        <p14:creationId xmlns:p14="http://schemas.microsoft.com/office/powerpoint/2010/main" val="26738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286000"/>
            <a:ext cx="7620000" cy="3810000"/>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ctr">
              <a:lnSpc>
                <a:spcPct val="90000"/>
              </a:lnSpc>
            </a:pPr>
            <a:r>
              <a:rPr lang="en-US" sz="1600" b="1" dirty="0" smtClean="0">
                <a:solidFill>
                  <a:srgbClr val="002060"/>
                </a:solidFill>
                <a:latin typeface="Candara" panose="020E0502030303020204" pitchFamily="34" charset="0"/>
                <a:cs typeface="Arial"/>
              </a:rPr>
              <a:t>The voters of the Lowell Joint School District authorized Measure LL General Obligation Bonds in the amount of $48,000,000 on November 6, 2018. Funds received from the bonds are to be used to:</a:t>
            </a:r>
          </a:p>
          <a:p>
            <a:pPr>
              <a:lnSpc>
                <a:spcPct val="90000"/>
              </a:lnSpc>
            </a:pPr>
            <a:endParaRPr lang="en-US" sz="1050" dirty="0" smtClean="0">
              <a:solidFill>
                <a:srgbClr val="002060"/>
              </a:solidFill>
              <a:latin typeface="Candara" panose="020E0502030303020204" pitchFamily="34" charset="0"/>
              <a:cs typeface="Arial"/>
            </a:endParaRPr>
          </a:p>
          <a:p>
            <a:pPr marL="342900" indent="-342900">
              <a:lnSpc>
                <a:spcPct val="90000"/>
              </a:lnSpc>
              <a:buFont typeface="Arial" panose="020B0604020202020204" pitchFamily="34" charset="0"/>
              <a:buChar char="•"/>
            </a:pPr>
            <a:r>
              <a:rPr lang="en-US" sz="1600" dirty="0" smtClean="0">
                <a:solidFill>
                  <a:srgbClr val="002060"/>
                </a:solidFill>
              </a:rPr>
              <a:t>Repair </a:t>
            </a:r>
            <a:r>
              <a:rPr lang="en-US" sz="1600" dirty="0">
                <a:solidFill>
                  <a:srgbClr val="002060"/>
                </a:solidFill>
              </a:rPr>
              <a:t>leaky roofs, old rusty plumbing and failing electrical </a:t>
            </a:r>
            <a:r>
              <a:rPr lang="en-US" sz="1600" dirty="0" smtClean="0">
                <a:solidFill>
                  <a:srgbClr val="002060"/>
                </a:solidFill>
              </a:rPr>
              <a:t>systems</a:t>
            </a:r>
          </a:p>
          <a:p>
            <a:pPr marL="342900" indent="-342900">
              <a:lnSpc>
                <a:spcPct val="90000"/>
              </a:lnSpc>
              <a:buFont typeface="Arial" panose="020B0604020202020204" pitchFamily="34" charset="0"/>
              <a:buChar char="•"/>
            </a:pPr>
            <a:r>
              <a:rPr lang="en-US" sz="1600" dirty="0" smtClean="0">
                <a:solidFill>
                  <a:srgbClr val="002060"/>
                </a:solidFill>
              </a:rPr>
              <a:t>Replace </a:t>
            </a:r>
            <a:r>
              <a:rPr lang="en-US" sz="1600" dirty="0">
                <a:solidFill>
                  <a:srgbClr val="002060"/>
                </a:solidFill>
              </a:rPr>
              <a:t>wood and support beams that have extensive termite damage and dry </a:t>
            </a:r>
            <a:r>
              <a:rPr lang="en-US" sz="1600" dirty="0" smtClean="0">
                <a:solidFill>
                  <a:srgbClr val="002060"/>
                </a:solidFill>
              </a:rPr>
              <a:t>rot</a:t>
            </a:r>
          </a:p>
          <a:p>
            <a:pPr marL="342900" indent="-342900">
              <a:lnSpc>
                <a:spcPct val="90000"/>
              </a:lnSpc>
              <a:buFont typeface="Arial" panose="020B0604020202020204" pitchFamily="34" charset="0"/>
              <a:buChar char="•"/>
            </a:pPr>
            <a:r>
              <a:rPr lang="en-US" sz="1600" dirty="0" smtClean="0">
                <a:solidFill>
                  <a:srgbClr val="002060"/>
                </a:solidFill>
              </a:rPr>
              <a:t>Renovate </a:t>
            </a:r>
            <a:r>
              <a:rPr lang="en-US" sz="1600" dirty="0">
                <a:solidFill>
                  <a:srgbClr val="002060"/>
                </a:solidFill>
              </a:rPr>
              <a:t>classroom facilities so they meet current building and safety </a:t>
            </a:r>
            <a:r>
              <a:rPr lang="en-US" sz="1600" dirty="0" smtClean="0">
                <a:solidFill>
                  <a:srgbClr val="002060"/>
                </a:solidFill>
              </a:rPr>
              <a:t>standards</a:t>
            </a:r>
          </a:p>
          <a:p>
            <a:pPr marL="342900" indent="-342900">
              <a:lnSpc>
                <a:spcPct val="90000"/>
              </a:lnSpc>
              <a:buFont typeface="Arial" panose="020B0604020202020204" pitchFamily="34" charset="0"/>
              <a:buChar char="•"/>
            </a:pPr>
            <a:r>
              <a:rPr lang="en-US" sz="1600" dirty="0" smtClean="0">
                <a:solidFill>
                  <a:srgbClr val="002060"/>
                </a:solidFill>
              </a:rPr>
              <a:t>Remove </a:t>
            </a:r>
            <a:r>
              <a:rPr lang="en-US" sz="1600" dirty="0">
                <a:solidFill>
                  <a:srgbClr val="002060"/>
                </a:solidFill>
              </a:rPr>
              <a:t>hazardous materials like asbestos and lead paint from school </a:t>
            </a:r>
            <a:r>
              <a:rPr lang="en-US" sz="1600" dirty="0" smtClean="0">
                <a:solidFill>
                  <a:srgbClr val="002060"/>
                </a:solidFill>
              </a:rPr>
              <a:t>sites</a:t>
            </a:r>
          </a:p>
          <a:p>
            <a:pPr marL="342900" indent="-342900">
              <a:lnSpc>
                <a:spcPct val="90000"/>
              </a:lnSpc>
              <a:buFont typeface="Arial" panose="020B0604020202020204" pitchFamily="34" charset="0"/>
              <a:buChar char="•"/>
            </a:pPr>
            <a:r>
              <a:rPr lang="en-US" sz="1600" dirty="0" smtClean="0">
                <a:solidFill>
                  <a:srgbClr val="002060"/>
                </a:solidFill>
              </a:rPr>
              <a:t>Upgrade </a:t>
            </a:r>
            <a:r>
              <a:rPr lang="en-US" sz="1600" dirty="0">
                <a:solidFill>
                  <a:srgbClr val="002060"/>
                </a:solidFill>
              </a:rPr>
              <a:t>classrooms, school facilities and technology to support </a:t>
            </a:r>
            <a:r>
              <a:rPr lang="en-US" sz="1600" dirty="0" smtClean="0">
                <a:solidFill>
                  <a:srgbClr val="002060"/>
                </a:solidFill>
              </a:rPr>
              <a:t>high-quality instruction </a:t>
            </a:r>
            <a:r>
              <a:rPr lang="en-US" sz="1600" dirty="0">
                <a:solidFill>
                  <a:srgbClr val="002060"/>
                </a:solidFill>
              </a:rPr>
              <a:t>in math, science, technology and the </a:t>
            </a:r>
            <a:r>
              <a:rPr lang="en-US" sz="1600" dirty="0" smtClean="0">
                <a:solidFill>
                  <a:srgbClr val="002060"/>
                </a:solidFill>
              </a:rPr>
              <a:t>arts</a:t>
            </a:r>
          </a:p>
          <a:p>
            <a:pPr marL="342900" indent="-342900">
              <a:lnSpc>
                <a:spcPct val="90000"/>
              </a:lnSpc>
              <a:buFont typeface="Arial" panose="020B0604020202020204" pitchFamily="34" charset="0"/>
              <a:buChar char="•"/>
            </a:pPr>
            <a:r>
              <a:rPr lang="en-US" sz="1600" dirty="0" smtClean="0">
                <a:solidFill>
                  <a:srgbClr val="002060"/>
                </a:solidFill>
              </a:rPr>
              <a:t>Improve </a:t>
            </a:r>
            <a:r>
              <a:rPr lang="en-US" sz="1600" dirty="0">
                <a:solidFill>
                  <a:srgbClr val="002060"/>
                </a:solidFill>
              </a:rPr>
              <a:t>student safety and campus security systems including security fencing, security cameras, emergency communications systems, smoke </a:t>
            </a:r>
            <a:r>
              <a:rPr lang="en-US" sz="1600" dirty="0" smtClean="0">
                <a:solidFill>
                  <a:srgbClr val="002060"/>
                </a:solidFill>
              </a:rPr>
              <a:t>detectors</a:t>
            </a:r>
            <a:br>
              <a:rPr lang="en-US" sz="1600" dirty="0" smtClean="0">
                <a:solidFill>
                  <a:srgbClr val="002060"/>
                </a:solidFill>
              </a:rPr>
            </a:br>
            <a:r>
              <a:rPr lang="en-US" sz="1600" dirty="0" smtClean="0">
                <a:solidFill>
                  <a:srgbClr val="002060"/>
                </a:solidFill>
              </a:rPr>
              <a:t>and </a:t>
            </a:r>
            <a:r>
              <a:rPr lang="en-US" sz="1600" dirty="0">
                <a:solidFill>
                  <a:srgbClr val="002060"/>
                </a:solidFill>
              </a:rPr>
              <a:t>fire </a:t>
            </a:r>
            <a:r>
              <a:rPr lang="en-US" sz="1600" dirty="0" smtClean="0">
                <a:solidFill>
                  <a:srgbClr val="002060"/>
                </a:solidFill>
              </a:rPr>
              <a:t>alarms</a:t>
            </a:r>
          </a:p>
          <a:p>
            <a:pPr marL="342900" indent="-342900">
              <a:lnSpc>
                <a:spcPct val="90000"/>
              </a:lnSpc>
              <a:buFont typeface="Arial" panose="020B0604020202020204" pitchFamily="34" charset="0"/>
              <a:buChar char="•"/>
            </a:pPr>
            <a:r>
              <a:rPr lang="en-US" sz="1600" dirty="0" smtClean="0">
                <a:solidFill>
                  <a:srgbClr val="002060"/>
                </a:solidFill>
              </a:rPr>
              <a:t>Improve </a:t>
            </a:r>
            <a:r>
              <a:rPr lang="en-US" sz="1600" dirty="0">
                <a:solidFill>
                  <a:srgbClr val="002060"/>
                </a:solidFill>
              </a:rPr>
              <a:t>heating, ventilation, air conditioning, insulation and </a:t>
            </a:r>
            <a:r>
              <a:rPr lang="en-US" sz="1600" dirty="0" smtClean="0">
                <a:solidFill>
                  <a:srgbClr val="002060"/>
                </a:solidFill>
              </a:rPr>
              <a:t>doors</a:t>
            </a:r>
            <a:br>
              <a:rPr lang="en-US" sz="1600" dirty="0" smtClean="0">
                <a:solidFill>
                  <a:srgbClr val="002060"/>
                </a:solidFill>
              </a:rPr>
            </a:br>
            <a:r>
              <a:rPr lang="en-US" sz="1600" dirty="0" smtClean="0">
                <a:solidFill>
                  <a:srgbClr val="002060"/>
                </a:solidFill>
              </a:rPr>
              <a:t>to </a:t>
            </a:r>
            <a:r>
              <a:rPr lang="en-US" sz="1600" dirty="0">
                <a:solidFill>
                  <a:srgbClr val="002060"/>
                </a:solidFill>
              </a:rPr>
              <a:t>increase energy </a:t>
            </a:r>
            <a:r>
              <a:rPr lang="en-US" sz="1600" dirty="0" smtClean="0">
                <a:solidFill>
                  <a:srgbClr val="002060"/>
                </a:solidFill>
              </a:rPr>
              <a:t>efficiency</a:t>
            </a:r>
          </a:p>
          <a:p>
            <a:pPr marL="342900" indent="-342900">
              <a:lnSpc>
                <a:spcPct val="90000"/>
              </a:lnSpc>
              <a:buFont typeface="Arial" panose="020B0604020202020204" pitchFamily="34" charset="0"/>
              <a:buChar char="•"/>
            </a:pPr>
            <a:r>
              <a:rPr lang="en-US" sz="1600" dirty="0" smtClean="0">
                <a:solidFill>
                  <a:srgbClr val="002060"/>
                </a:solidFill>
              </a:rPr>
              <a:t>Improve </a:t>
            </a:r>
            <a:r>
              <a:rPr lang="en-US" sz="1600" dirty="0">
                <a:solidFill>
                  <a:srgbClr val="002060"/>
                </a:solidFill>
              </a:rPr>
              <a:t>access to school facilities for students with </a:t>
            </a:r>
            <a:r>
              <a:rPr lang="en-US" sz="1600" dirty="0" smtClean="0">
                <a:solidFill>
                  <a:srgbClr val="002060"/>
                </a:solidFill>
              </a:rPr>
              <a:t>disabilities</a:t>
            </a:r>
            <a:endParaRPr lang="en-US" sz="1600" dirty="0">
              <a:solidFill>
                <a:srgbClr val="002060"/>
              </a:solidFill>
              <a:cs typeface="Aria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3200" dirty="0" smtClean="0">
                <a:solidFill>
                  <a:srgbClr val="002060"/>
                </a:solidFill>
                <a:latin typeface="Candara" panose="020E0502030303020204" pitchFamily="34" charset="0"/>
                <a:cs typeface="Arial" panose="020B0604020202020204" pitchFamily="34" charset="0"/>
              </a:rPr>
              <a:t>Measure LL Program Overview</a:t>
            </a:r>
            <a:endParaRPr lang="en-US" sz="32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97879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6537" y="3522346"/>
            <a:ext cx="2010263" cy="197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569660"/>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a:solidFill>
                  <a:srgbClr val="002060"/>
                </a:solidFill>
              </a:rPr>
              <a:t>Measure LL Project Update</a:t>
            </a:r>
          </a:p>
          <a:p>
            <a:pPr algn="ctr"/>
            <a:r>
              <a:rPr lang="en-US" altLang="en-US" sz="3200" dirty="0" smtClean="0">
                <a:solidFill>
                  <a:srgbClr val="002060"/>
                </a:solidFill>
              </a:rPr>
              <a:t>Jordan Elementary Project</a:t>
            </a:r>
            <a:endParaRPr lang="en-US" sz="3200" dirty="0">
              <a:solidFill>
                <a:srgbClr val="002060"/>
              </a:solidFill>
              <a:latin typeface="Candara" panose="020E0502030303020204" pitchFamily="34" charset="0"/>
              <a:cs typeface="Arial" panose="020B0604020202020204" pitchFamily="34" charset="0"/>
            </a:endParaRPr>
          </a:p>
        </p:txBody>
      </p:sp>
      <p:sp>
        <p:nvSpPr>
          <p:cNvPr id="8" name="TextBox 7"/>
          <p:cNvSpPr txBox="1"/>
          <p:nvPr/>
        </p:nvSpPr>
        <p:spPr>
          <a:xfrm>
            <a:off x="95850" y="3136366"/>
            <a:ext cx="3124200" cy="369332"/>
          </a:xfrm>
          <a:prstGeom prst="rect">
            <a:avLst/>
          </a:prstGeom>
          <a:noFill/>
        </p:spPr>
        <p:txBody>
          <a:bodyPr wrap="square" rtlCol="0">
            <a:spAutoFit/>
          </a:bodyPr>
          <a:lstStyle/>
          <a:p>
            <a:pPr algn="ctr"/>
            <a:r>
              <a:rPr lang="en-US" dirty="0" smtClean="0">
                <a:solidFill>
                  <a:srgbClr val="002060"/>
                </a:solidFill>
              </a:rPr>
              <a:t>Classroom Building</a:t>
            </a:r>
          </a:p>
        </p:txBody>
      </p:sp>
      <p:sp>
        <p:nvSpPr>
          <p:cNvPr id="7" name="AutoShape 2" descr="https://mail.google.com/mail/u/0?ui=2&amp;ik=047ef4b1a7&amp;attid=0.1.1&amp;permmsgid=msg-f:1702026462875335678&amp;th=179ed00cddffbbfe&amp;view=fimg&amp;sz=s0-l75-ft&amp;attbid=ANGjdJ-cXoo4mQWQkMnVu4CSu8sFENosjaprHJw1-8yUnVTDUgzWA5mAY0PFfz3p3xnaAiBXIbjjxzw87VDdqYdNiBJgy9waQtdgF5s2xj801zlXShZCoYSBxE7DPEE&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mail.google.com/mail/u/0?ui=2&amp;ik=047ef4b1a7&amp;attid=0.1.1&amp;permmsgid=msg-f:1702026462875335678&amp;th=179ed00cddffbbfe&amp;view=fimg&amp;sz=s0-l75-ft&amp;attbid=ANGjdJ-cXoo4mQWQkMnVu4CSu8sFENosjaprHJw1-8yUnVTDUgzWA5mAY0PFfz3p3xnaAiBXIbjjxzw87VDdqYdNiBJgy9waQtdgF5s2xj801zlXShZCoYSBxE7DPEE&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3505698"/>
            <a:ext cx="2699950" cy="139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88" y="5071234"/>
            <a:ext cx="2722886" cy="160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505698"/>
            <a:ext cx="3048000" cy="314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974771" y="3088732"/>
            <a:ext cx="3124200" cy="646331"/>
          </a:xfrm>
          <a:prstGeom prst="rect">
            <a:avLst/>
          </a:prstGeom>
          <a:noFill/>
        </p:spPr>
        <p:txBody>
          <a:bodyPr wrap="square" rtlCol="0">
            <a:spAutoFit/>
          </a:bodyPr>
          <a:lstStyle/>
          <a:p>
            <a:pPr algn="ctr"/>
            <a:r>
              <a:rPr lang="en-US" dirty="0" smtClean="0">
                <a:solidFill>
                  <a:srgbClr val="002060"/>
                </a:solidFill>
              </a:rPr>
              <a:t>Classroom Building Cabinetry</a:t>
            </a:r>
          </a:p>
          <a:p>
            <a:pPr algn="ctr"/>
            <a:endParaRPr lang="en-US" dirty="0" smtClean="0">
              <a:solidFill>
                <a:srgbClr val="002060"/>
              </a:solidFill>
            </a:endParaRPr>
          </a:p>
        </p:txBody>
      </p:sp>
    </p:spTree>
    <p:extLst>
      <p:ext uri="{BB962C8B-B14F-4D97-AF65-F5344CB8AC3E}">
        <p14:creationId xmlns:p14="http://schemas.microsoft.com/office/powerpoint/2010/main" val="13825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Future Projects</a:t>
            </a:r>
            <a:endParaRPr lang="en-US" sz="3200" dirty="0">
              <a:solidFill>
                <a:srgbClr val="002060"/>
              </a:solidFill>
              <a:latin typeface="Candara" panose="020E0502030303020204" pitchFamily="34" charset="0"/>
              <a:cs typeface="Arial" panose="020B0604020202020204" pitchFamily="34" charset="0"/>
            </a:endParaRPr>
          </a:p>
        </p:txBody>
      </p:sp>
      <p:pic>
        <p:nvPicPr>
          <p:cNvPr id="2050" name="Picture 2" descr="Image result for construction projects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29538"/>
            <a:ext cx="52959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09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Future Projects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3764191"/>
              </p:ext>
            </p:extLst>
          </p:nvPr>
        </p:nvGraphicFramePr>
        <p:xfrm>
          <a:off x="1676400" y="2667000"/>
          <a:ext cx="6096000" cy="2225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Meadow Green Elementary (Est. Project Start June, 2022)</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New Fire Alarm</a:t>
                      </a:r>
                      <a:endParaRPr lang="en-US"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New Sewer</a:t>
                      </a:r>
                      <a:r>
                        <a:rPr lang="en-US" baseline="0" dirty="0" smtClean="0"/>
                        <a:t> Line</a:t>
                      </a:r>
                      <a:endParaRPr lang="en-US" dirty="0"/>
                    </a:p>
                  </a:txBody>
                  <a:tcPr/>
                </a:tc>
                <a:extLst>
                  <a:ext uri="{0D108BD9-81ED-4DB2-BD59-A6C34878D82A}">
                    <a16:rowId xmlns:a16="http://schemas.microsoft.com/office/drawing/2014/main" val="10005"/>
                  </a:ext>
                </a:extLst>
              </a:tr>
            </a:tbl>
          </a:graphicData>
        </a:graphic>
      </p:graphicFrame>
      <p:pic>
        <p:nvPicPr>
          <p:cNvPr id="39942" name="Picture 6" descr="Meadow Green Element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149035"/>
            <a:ext cx="2250347" cy="1477962"/>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a:xfrm>
            <a:off x="4114800" y="5149035"/>
            <a:ext cx="3048000" cy="1327965"/>
          </a:xfrm>
          <a:prstGeom prst="horizontalScroll">
            <a:avLst/>
          </a:prstGeom>
          <a:noFill/>
          <a:ln>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Currently at DSA</a:t>
            </a:r>
            <a:endParaRPr lang="en-US" b="1" dirty="0">
              <a:solidFill>
                <a:srgbClr val="FF0000"/>
              </a:solidFill>
            </a:endParaRPr>
          </a:p>
        </p:txBody>
      </p:sp>
    </p:spTree>
    <p:extLst>
      <p:ext uri="{BB962C8B-B14F-4D97-AF65-F5344CB8AC3E}">
        <p14:creationId xmlns:p14="http://schemas.microsoft.com/office/powerpoint/2010/main" val="3499407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Future Projects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94929817"/>
              </p:ext>
            </p:extLst>
          </p:nvPr>
        </p:nvGraphicFramePr>
        <p:xfrm>
          <a:off x="1752600" y="2667000"/>
          <a:ext cx="6096000" cy="2225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Rancho Starbuck Intermediate (Est. Project Start June, 2023)</a:t>
                      </a:r>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New Fire Alarm</a:t>
                      </a:r>
                      <a:endParaRPr lang="en-US"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New Sewer</a:t>
                      </a:r>
                      <a:r>
                        <a:rPr lang="en-US" baseline="0" dirty="0" smtClean="0"/>
                        <a:t> Line</a:t>
                      </a:r>
                      <a:endParaRPr lang="en-US" dirty="0"/>
                    </a:p>
                  </a:txBody>
                  <a:tcPr/>
                </a:tc>
                <a:extLst>
                  <a:ext uri="{0D108BD9-81ED-4DB2-BD59-A6C34878D82A}">
                    <a16:rowId xmlns:a16="http://schemas.microsoft.com/office/drawing/2014/main" val="10005"/>
                  </a:ext>
                </a:extLst>
              </a:tr>
            </a:tbl>
          </a:graphicData>
        </a:graphic>
      </p:graphicFrame>
      <p:pic>
        <p:nvPicPr>
          <p:cNvPr id="46082" name="Picture 2" descr="Rancho Starbuck Junior Hig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077" y="5155440"/>
            <a:ext cx="2117124" cy="136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86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2062103"/>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sz="3200" dirty="0">
                <a:solidFill>
                  <a:srgbClr val="002060"/>
                </a:solidFill>
                <a:latin typeface="Candara" panose="020E0502030303020204" pitchFamily="34" charset="0"/>
                <a:cs typeface="Arial" panose="020B0604020202020204" pitchFamily="34" charset="0"/>
              </a:rPr>
              <a:t>Measure LL </a:t>
            </a:r>
          </a:p>
          <a:p>
            <a:pPr algn="ctr"/>
            <a:r>
              <a:rPr lang="en-US" sz="3200" dirty="0">
                <a:solidFill>
                  <a:srgbClr val="002060"/>
                </a:solidFill>
                <a:latin typeface="Candara" panose="020E0502030303020204" pitchFamily="34" charset="0"/>
                <a:cs typeface="Arial" panose="020B0604020202020204" pitchFamily="34" charset="0"/>
              </a:rPr>
              <a:t>Citizen’s Bond Oversight Committee</a:t>
            </a:r>
          </a:p>
          <a:p>
            <a:pPr algn="ctr"/>
            <a:r>
              <a:rPr lang="en-US" sz="3200" dirty="0" smtClean="0">
                <a:solidFill>
                  <a:srgbClr val="002060"/>
                </a:solidFill>
                <a:latin typeface="Candara" panose="020E0502030303020204" pitchFamily="34" charset="0"/>
                <a:cs typeface="Arial" panose="020B0604020202020204" pitchFamily="34" charset="0"/>
              </a:rPr>
              <a:t>Audit Findings</a:t>
            </a:r>
            <a:endParaRPr lang="en-US" sz="3200" dirty="0">
              <a:solidFill>
                <a:srgbClr val="002060"/>
              </a:solidFill>
              <a:latin typeface="Candara" panose="020E0502030303020204" pitchFamily="34" charset="0"/>
              <a:cs typeface="Arial" panose="020B0604020202020204" pitchFamily="34" charset="0"/>
            </a:endParaRPr>
          </a:p>
        </p:txBody>
      </p:sp>
      <p:sp>
        <p:nvSpPr>
          <p:cNvPr id="2" name="Rectangle 1"/>
          <p:cNvSpPr/>
          <p:nvPr/>
        </p:nvSpPr>
        <p:spPr>
          <a:xfrm>
            <a:off x="1600200" y="3352800"/>
            <a:ext cx="6324600" cy="1476045"/>
          </a:xfrm>
          <a:prstGeom prst="rect">
            <a:avLst/>
          </a:prstGeom>
        </p:spPr>
        <p:txBody>
          <a:bodyPr wrap="square">
            <a:spAutoFit/>
          </a:bodyPr>
          <a:lstStyle/>
          <a:p>
            <a:pPr marL="228600" marR="0" algn="ctr">
              <a:lnSpc>
                <a:spcPct val="115000"/>
              </a:lnSpc>
              <a:spcBef>
                <a:spcPts val="0"/>
              </a:spcBef>
              <a:spcAft>
                <a:spcPts val="1000"/>
              </a:spcAft>
            </a:pPr>
            <a:endParaRPr lang="en-US" b="1" i="1" dirty="0" smtClean="0">
              <a:solidFill>
                <a:srgbClr val="002060"/>
              </a:solidFill>
              <a:ea typeface="Calibri" panose="020F0502020204030204" pitchFamily="34" charset="0"/>
              <a:cs typeface="Times New Roman" panose="02020603050405020304" pitchFamily="18" charset="0"/>
            </a:endParaRPr>
          </a:p>
          <a:p>
            <a:pPr marL="228600" marR="0" algn="ctr">
              <a:lnSpc>
                <a:spcPct val="115000"/>
              </a:lnSpc>
              <a:spcBef>
                <a:spcPts val="0"/>
              </a:spcBef>
              <a:spcAft>
                <a:spcPts val="1000"/>
              </a:spcAft>
            </a:pPr>
            <a:r>
              <a:rPr lang="en-US" i="1" dirty="0" smtClean="0">
                <a:solidFill>
                  <a:srgbClr val="002060"/>
                </a:solidFill>
                <a:ea typeface="Calibri" panose="020F0502020204030204" pitchFamily="34" charset="0"/>
                <a:cs typeface="Times New Roman" panose="02020603050405020304" pitchFamily="18" charset="0"/>
              </a:rPr>
              <a:t>The </a:t>
            </a:r>
            <a:r>
              <a:rPr lang="en-US" i="1" dirty="0">
                <a:solidFill>
                  <a:srgbClr val="002060"/>
                </a:solidFill>
                <a:ea typeface="Calibri" panose="020F0502020204030204" pitchFamily="34" charset="0"/>
                <a:cs typeface="Times New Roman" panose="02020603050405020304" pitchFamily="18" charset="0"/>
              </a:rPr>
              <a:t>2019-20 annual Lowell Joint School District Building Fund (Measure LL) Financial and Performance Audits had no findings. </a:t>
            </a:r>
          </a:p>
        </p:txBody>
      </p:sp>
    </p:spTree>
    <p:extLst>
      <p:ext uri="{BB962C8B-B14F-4D97-AF65-F5344CB8AC3E}">
        <p14:creationId xmlns:p14="http://schemas.microsoft.com/office/powerpoint/2010/main" val="229309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2062103"/>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sz="3200" dirty="0">
                <a:solidFill>
                  <a:srgbClr val="002060"/>
                </a:solidFill>
                <a:latin typeface="Candara" panose="020E0502030303020204" pitchFamily="34" charset="0"/>
                <a:cs typeface="Arial" panose="020B0604020202020204" pitchFamily="34" charset="0"/>
              </a:rPr>
              <a:t>Measure LL </a:t>
            </a:r>
          </a:p>
          <a:p>
            <a:pPr algn="ctr"/>
            <a:r>
              <a:rPr lang="en-US" sz="3200" dirty="0">
                <a:solidFill>
                  <a:srgbClr val="002060"/>
                </a:solidFill>
                <a:latin typeface="Candara" panose="020E0502030303020204" pitchFamily="34" charset="0"/>
                <a:cs typeface="Arial" panose="020B0604020202020204" pitchFamily="34" charset="0"/>
              </a:rPr>
              <a:t>Citizen’s Bond Oversight Committee</a:t>
            </a:r>
          </a:p>
          <a:p>
            <a:pPr algn="ctr"/>
            <a:r>
              <a:rPr lang="en-US" altLang="en-US" sz="3200" dirty="0" smtClean="0">
                <a:solidFill>
                  <a:srgbClr val="002060"/>
                </a:solidFill>
              </a:rPr>
              <a:t>Conclusion</a:t>
            </a:r>
            <a:endParaRPr lang="en-US" sz="3200" dirty="0">
              <a:solidFill>
                <a:srgbClr val="002060"/>
              </a:solidFill>
              <a:latin typeface="Candara" panose="020E0502030303020204" pitchFamily="34" charset="0"/>
              <a:cs typeface="Arial" panose="020B0604020202020204" pitchFamily="34" charset="0"/>
            </a:endParaRPr>
          </a:p>
        </p:txBody>
      </p:sp>
      <p:sp>
        <p:nvSpPr>
          <p:cNvPr id="2" name="Rectangle 1"/>
          <p:cNvSpPr/>
          <p:nvPr/>
        </p:nvSpPr>
        <p:spPr>
          <a:xfrm>
            <a:off x="1600200" y="3262577"/>
            <a:ext cx="6324600" cy="2442720"/>
          </a:xfrm>
          <a:prstGeom prst="rect">
            <a:avLst/>
          </a:prstGeom>
        </p:spPr>
        <p:txBody>
          <a:bodyPr wrap="square">
            <a:spAutoFit/>
          </a:bodyPr>
          <a:lstStyle/>
          <a:p>
            <a:pPr marL="228600" marR="0" algn="ctr">
              <a:lnSpc>
                <a:spcPct val="115000"/>
              </a:lnSpc>
              <a:spcBef>
                <a:spcPts val="0"/>
              </a:spcBef>
              <a:spcAft>
                <a:spcPts val="1000"/>
              </a:spcAft>
            </a:pPr>
            <a:endParaRPr lang="en-US" sz="1600" b="1" i="1" dirty="0" smtClean="0">
              <a:solidFill>
                <a:srgbClr val="002060"/>
              </a:solidFill>
              <a:ea typeface="Calibri" panose="020F0502020204030204" pitchFamily="34" charset="0"/>
              <a:cs typeface="Times New Roman" panose="02020603050405020304" pitchFamily="18" charset="0"/>
            </a:endParaRPr>
          </a:p>
          <a:p>
            <a:pPr algn="ctr"/>
            <a:r>
              <a:rPr lang="en-US" dirty="0">
                <a:solidFill>
                  <a:srgbClr val="002060"/>
                </a:solidFill>
              </a:rPr>
              <a:t>Based upon the listed </a:t>
            </a:r>
            <a:r>
              <a:rPr lang="en-US" dirty="0" smtClean="0">
                <a:solidFill>
                  <a:srgbClr val="002060"/>
                </a:solidFill>
              </a:rPr>
              <a:t>activities, </a:t>
            </a:r>
            <a:r>
              <a:rPr lang="en-US" b="1" dirty="0" smtClean="0">
                <a:solidFill>
                  <a:srgbClr val="002060"/>
                </a:solidFill>
              </a:rPr>
              <a:t>the </a:t>
            </a:r>
            <a:r>
              <a:rPr lang="en-US" b="1" dirty="0">
                <a:solidFill>
                  <a:srgbClr val="002060"/>
                </a:solidFill>
              </a:rPr>
              <a:t>Committee advises the public that the District is in </a:t>
            </a:r>
            <a:r>
              <a:rPr lang="en-US" b="1" dirty="0" smtClean="0">
                <a:solidFill>
                  <a:srgbClr val="002060"/>
                </a:solidFill>
              </a:rPr>
              <a:t>compliance </a:t>
            </a:r>
            <a:r>
              <a:rPr lang="en-US" dirty="0" smtClean="0">
                <a:solidFill>
                  <a:srgbClr val="002060"/>
                </a:solidFill>
              </a:rPr>
              <a:t>with </a:t>
            </a:r>
            <a:r>
              <a:rPr lang="en-US" dirty="0">
                <a:solidFill>
                  <a:srgbClr val="002060"/>
                </a:solidFill>
              </a:rPr>
              <a:t>Article XIIIA, Section 1(b)(3) of the California Constitution: </a:t>
            </a:r>
            <a:r>
              <a:rPr lang="en-US" b="1" dirty="0">
                <a:solidFill>
                  <a:srgbClr val="002060"/>
                </a:solidFill>
              </a:rPr>
              <a:t>Bond proceeds have been expended on projects set forth in the ballot measure.</a:t>
            </a:r>
            <a:r>
              <a:rPr lang="en-US" dirty="0">
                <a:solidFill>
                  <a:srgbClr val="002060"/>
                </a:solidFill>
              </a:rPr>
              <a:t> No bond proceeds have been used for teacher or administrative salaries or other school operating expenditures; and audits have been performed as prescribed bylaw.</a:t>
            </a:r>
          </a:p>
        </p:txBody>
      </p:sp>
    </p:spTree>
    <p:extLst>
      <p:ext uri="{BB962C8B-B14F-4D97-AF65-F5344CB8AC3E}">
        <p14:creationId xmlns:p14="http://schemas.microsoft.com/office/powerpoint/2010/main" val="33000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2062103"/>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sz="3200" dirty="0">
                <a:solidFill>
                  <a:srgbClr val="002060"/>
                </a:solidFill>
                <a:latin typeface="Candara" panose="020E0502030303020204" pitchFamily="34" charset="0"/>
                <a:cs typeface="Arial" panose="020B0604020202020204" pitchFamily="34" charset="0"/>
              </a:rPr>
              <a:t>Measure LL </a:t>
            </a:r>
          </a:p>
          <a:p>
            <a:pPr algn="ctr"/>
            <a:r>
              <a:rPr lang="en-US" sz="3200" dirty="0">
                <a:solidFill>
                  <a:srgbClr val="002060"/>
                </a:solidFill>
                <a:latin typeface="Candara" panose="020E0502030303020204" pitchFamily="34" charset="0"/>
                <a:cs typeface="Arial" panose="020B0604020202020204" pitchFamily="34" charset="0"/>
              </a:rPr>
              <a:t>Citizen’s Bond Oversight Committee</a:t>
            </a:r>
          </a:p>
          <a:p>
            <a:pPr algn="ctr"/>
            <a:r>
              <a:rPr lang="en-US" altLang="en-US" sz="3200" dirty="0" smtClean="0">
                <a:solidFill>
                  <a:srgbClr val="002060"/>
                </a:solidFill>
              </a:rPr>
              <a:t>Additional Information</a:t>
            </a:r>
            <a:endParaRPr lang="en-US" sz="3200" dirty="0">
              <a:solidFill>
                <a:srgbClr val="002060"/>
              </a:solidFill>
              <a:latin typeface="Candara" panose="020E0502030303020204" pitchFamily="34" charset="0"/>
              <a:cs typeface="Arial" panose="020B0604020202020204" pitchFamily="34" charset="0"/>
            </a:endParaRPr>
          </a:p>
        </p:txBody>
      </p:sp>
      <p:sp>
        <p:nvSpPr>
          <p:cNvPr id="2" name="Rectangle 1"/>
          <p:cNvSpPr/>
          <p:nvPr/>
        </p:nvSpPr>
        <p:spPr>
          <a:xfrm>
            <a:off x="1600200" y="3262577"/>
            <a:ext cx="6324600" cy="1924116"/>
          </a:xfrm>
          <a:prstGeom prst="rect">
            <a:avLst/>
          </a:prstGeom>
        </p:spPr>
        <p:txBody>
          <a:bodyPr wrap="square">
            <a:spAutoFit/>
          </a:bodyPr>
          <a:lstStyle/>
          <a:p>
            <a:pPr marL="228600" marR="0" algn="ctr">
              <a:lnSpc>
                <a:spcPct val="115000"/>
              </a:lnSpc>
              <a:spcBef>
                <a:spcPts val="0"/>
              </a:spcBef>
              <a:spcAft>
                <a:spcPts val="1000"/>
              </a:spcAft>
            </a:pPr>
            <a:endParaRPr lang="en-US" b="1" i="1" dirty="0" smtClean="0">
              <a:solidFill>
                <a:srgbClr val="002060"/>
              </a:solidFill>
              <a:ea typeface="Calibri" panose="020F0502020204030204" pitchFamily="34" charset="0"/>
              <a:cs typeface="Times New Roman" panose="02020603050405020304" pitchFamily="18" charset="0"/>
            </a:endParaRPr>
          </a:p>
          <a:p>
            <a:pPr algn="ctr"/>
            <a:r>
              <a:rPr lang="en-US" b="1" dirty="0">
                <a:solidFill>
                  <a:srgbClr val="002060"/>
                </a:solidFill>
              </a:rPr>
              <a:t>Meeting minutes, audits, and various other documents are available on the District website: </a:t>
            </a:r>
            <a:endParaRPr lang="en-US" b="1" dirty="0" smtClean="0">
              <a:solidFill>
                <a:srgbClr val="002060"/>
              </a:solidFill>
            </a:endParaRPr>
          </a:p>
          <a:p>
            <a:pPr algn="ctr"/>
            <a:endParaRPr lang="en-US" dirty="0">
              <a:solidFill>
                <a:srgbClr val="002060"/>
              </a:solidFill>
            </a:endParaRPr>
          </a:p>
          <a:p>
            <a:pPr algn="ctr"/>
            <a:r>
              <a:rPr lang="en-US" dirty="0" smtClean="0">
                <a:solidFill>
                  <a:srgbClr val="002060"/>
                </a:solidFill>
              </a:rPr>
              <a:t>https</a:t>
            </a:r>
            <a:r>
              <a:rPr lang="en-US" dirty="0">
                <a:solidFill>
                  <a:srgbClr val="002060"/>
                </a:solidFill>
              </a:rPr>
              <a:t>://www.ljsd.org/Departments/Citizens-Bond-Oversight-Committee/CBOC-Board-Agendas-and-Minutes/index.html.</a:t>
            </a:r>
          </a:p>
        </p:txBody>
      </p:sp>
    </p:spTree>
    <p:extLst>
      <p:ext uri="{BB962C8B-B14F-4D97-AF65-F5344CB8AC3E}">
        <p14:creationId xmlns:p14="http://schemas.microsoft.com/office/powerpoint/2010/main" val="21036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923330"/>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584775"/>
          </a:xfrm>
          <a:prstGeom prst="rect">
            <a:avLst/>
          </a:prstGeom>
          <a:noFill/>
        </p:spPr>
        <p:txBody>
          <a:bodyPr wrap="square" rtlCol="0">
            <a:spAutoFit/>
          </a:bodyPr>
          <a:lstStyle/>
          <a:p>
            <a:pPr algn="ctr"/>
            <a:r>
              <a:rPr lang="en-US" altLang="en-US" sz="3200" dirty="0" smtClean="0">
                <a:solidFill>
                  <a:srgbClr val="002060"/>
                </a:solidFill>
              </a:rPr>
              <a:t>Questions</a:t>
            </a:r>
            <a:endParaRPr lang="en-US" sz="3200" dirty="0">
              <a:solidFill>
                <a:srgbClr val="002060"/>
              </a:solidFill>
              <a:latin typeface="Candara" panose="020E0502030303020204" pitchFamily="34" charset="0"/>
              <a:cs typeface="Arial" panose="020B060402020202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0" y="2209800"/>
            <a:ext cx="4267200" cy="346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096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just">
              <a:lnSpc>
                <a:spcPct val="90000"/>
              </a:lnSpc>
            </a:pPr>
            <a:r>
              <a:rPr lang="en-US" sz="1800" dirty="0">
                <a:solidFill>
                  <a:srgbClr val="002060"/>
                </a:solidFill>
              </a:rPr>
              <a:t>The purposes of the Committee are set forth in Proposition 39, and the Committee Bylaws were developed and approved subject to the applicable provisions of Proposition 39. The Committee is subject to the Ralph M. Brown Public Meetings Act (“Brown Act”) of the State of California and meetings are conducted in accordance with the provisions thereof. The District provides necessary administrative support to the Committee consistent with the Committee’s purposes, as set forth in Proposition 39.</a:t>
            </a: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endParaRPr lang="en-US" sz="28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Purpose</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54656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ctr"/>
            <a:r>
              <a:rPr lang="en-US" sz="1800" b="1" dirty="0">
                <a:solidFill>
                  <a:srgbClr val="002060"/>
                </a:solidFill>
              </a:rPr>
              <a:t>The current Committee consists of seven members and includes representatives from the organizations required under Proposition 39:</a:t>
            </a:r>
          </a:p>
          <a:p>
            <a:pPr marL="285750" lvl="0" indent="-285750">
              <a:buFont typeface="Arial" panose="020B0604020202020204" pitchFamily="34" charset="0"/>
              <a:buChar char="•"/>
            </a:pPr>
            <a:r>
              <a:rPr lang="en-US" sz="1800" dirty="0">
                <a:solidFill>
                  <a:srgbClr val="002060"/>
                </a:solidFill>
              </a:rPr>
              <a:t>Parent or guardian of a child enrolled in the District (one representatives)</a:t>
            </a:r>
          </a:p>
          <a:p>
            <a:pPr marL="285750" lvl="0" indent="-285750">
              <a:buFont typeface="Arial" panose="020B0604020202020204" pitchFamily="34" charset="0"/>
              <a:buChar char="•"/>
            </a:pPr>
            <a:r>
              <a:rPr lang="en-US" sz="1800" dirty="0" smtClean="0">
                <a:solidFill>
                  <a:srgbClr val="002060"/>
                </a:solidFill>
              </a:rPr>
              <a:t>Parent </a:t>
            </a:r>
            <a:r>
              <a:rPr lang="en-US" sz="1800" dirty="0">
                <a:solidFill>
                  <a:srgbClr val="002060"/>
                </a:solidFill>
              </a:rPr>
              <a:t>Teacher Association or a school site council (one representatives)</a:t>
            </a:r>
          </a:p>
          <a:p>
            <a:pPr marL="285750" lvl="0" indent="-285750">
              <a:buFont typeface="Arial" panose="020B0604020202020204" pitchFamily="34" charset="0"/>
              <a:buChar char="•"/>
            </a:pPr>
            <a:r>
              <a:rPr lang="en-US" sz="1800" dirty="0" smtClean="0">
                <a:solidFill>
                  <a:srgbClr val="002060"/>
                </a:solidFill>
              </a:rPr>
              <a:t>Business Community Representative within </a:t>
            </a:r>
            <a:r>
              <a:rPr lang="en-US" sz="1800" dirty="0">
                <a:solidFill>
                  <a:srgbClr val="002060"/>
                </a:solidFill>
              </a:rPr>
              <a:t>the District (one representative)</a:t>
            </a:r>
          </a:p>
          <a:p>
            <a:pPr marL="285750" lvl="0" indent="-285750">
              <a:buFont typeface="Arial" panose="020B0604020202020204" pitchFamily="34" charset="0"/>
              <a:buChar char="•"/>
            </a:pPr>
            <a:r>
              <a:rPr lang="en-US" sz="1800" dirty="0">
                <a:solidFill>
                  <a:srgbClr val="002060"/>
                </a:solidFill>
              </a:rPr>
              <a:t>Active in a senior citizen’s organization (one representative)</a:t>
            </a:r>
          </a:p>
          <a:p>
            <a:pPr marL="285750" lvl="0" indent="-285750">
              <a:buFont typeface="Arial" panose="020B0604020202020204" pitchFamily="34" charset="0"/>
              <a:buChar char="•"/>
            </a:pPr>
            <a:r>
              <a:rPr lang="en-US" sz="1800" dirty="0">
                <a:solidFill>
                  <a:srgbClr val="002060"/>
                </a:solidFill>
              </a:rPr>
              <a:t>Active in a bona-fide taxpayers association (one representative)</a:t>
            </a:r>
          </a:p>
          <a:p>
            <a:pPr marL="285750" lvl="0" indent="-285750">
              <a:buFont typeface="Arial" panose="020B0604020202020204" pitchFamily="34" charset="0"/>
              <a:buChar char="•"/>
            </a:pPr>
            <a:r>
              <a:rPr lang="en-US" sz="1800" dirty="0">
                <a:solidFill>
                  <a:srgbClr val="002060"/>
                </a:solidFill>
              </a:rPr>
              <a:t>Members of the community at-large (two representatives</a:t>
            </a:r>
            <a:r>
              <a:rPr lang="en-US" sz="1800" dirty="0" smtClean="0">
                <a:solidFill>
                  <a:srgbClr val="002060"/>
                </a:solidFill>
              </a:rPr>
              <a:t>)</a:t>
            </a:r>
            <a:endParaRPr lang="en-US" sz="1800" dirty="0">
              <a:solidFill>
                <a:srgbClr val="002060"/>
              </a:solidFil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endParaRPr lang="en-US" sz="28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Membership</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15917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endParaRPr lang="en-US" sz="28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Members</a:t>
            </a:r>
            <a:endParaRPr lang="en-US" sz="2800" dirty="0">
              <a:solidFill>
                <a:srgbClr val="002060"/>
              </a:solidFill>
              <a:latin typeface="Candara" panose="020E0502030303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4078748"/>
              </p:ext>
            </p:extLst>
          </p:nvPr>
        </p:nvGraphicFramePr>
        <p:xfrm>
          <a:off x="1221658" y="2978100"/>
          <a:ext cx="6108290" cy="3638600"/>
        </p:xfrm>
        <a:graphic>
          <a:graphicData uri="http://schemas.openxmlformats.org/drawingml/2006/table">
            <a:tbl>
              <a:tblPr firstRow="1" firstCol="1" bandRow="1">
                <a:tableStyleId>{5C22544A-7EE6-4342-B048-85BDC9FD1C3A}</a:tableStyleId>
              </a:tblPr>
              <a:tblGrid>
                <a:gridCol w="2027481">
                  <a:extLst>
                    <a:ext uri="{9D8B030D-6E8A-4147-A177-3AD203B41FA5}">
                      <a16:colId xmlns:a16="http://schemas.microsoft.com/office/drawing/2014/main" val="2919696031"/>
                    </a:ext>
                  </a:extLst>
                </a:gridCol>
                <a:gridCol w="2055980">
                  <a:extLst>
                    <a:ext uri="{9D8B030D-6E8A-4147-A177-3AD203B41FA5}">
                      <a16:colId xmlns:a16="http://schemas.microsoft.com/office/drawing/2014/main" val="838513688"/>
                    </a:ext>
                  </a:extLst>
                </a:gridCol>
                <a:gridCol w="2024829">
                  <a:extLst>
                    <a:ext uri="{9D8B030D-6E8A-4147-A177-3AD203B41FA5}">
                      <a16:colId xmlns:a16="http://schemas.microsoft.com/office/drawing/2014/main" val="1178944945"/>
                    </a:ext>
                  </a:extLst>
                </a:gridCol>
              </a:tblGrid>
              <a:tr h="280564">
                <a:tc>
                  <a:txBody>
                    <a:bodyPr/>
                    <a:lstStyle/>
                    <a:p>
                      <a:pPr marL="0" marR="0" algn="ctr">
                        <a:lnSpc>
                          <a:spcPct val="115000"/>
                        </a:lnSpc>
                        <a:spcBef>
                          <a:spcPts val="0"/>
                        </a:spcBef>
                        <a:spcAft>
                          <a:spcPts val="0"/>
                        </a:spcAft>
                      </a:pPr>
                      <a:r>
                        <a:rPr lang="en-US" sz="14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tc>
                <a:tc>
                  <a:txBody>
                    <a:bodyPr/>
                    <a:lstStyle/>
                    <a:p>
                      <a:pPr marL="0" marR="0" algn="ctr">
                        <a:lnSpc>
                          <a:spcPct val="115000"/>
                        </a:lnSpc>
                        <a:spcBef>
                          <a:spcPts val="0"/>
                        </a:spcBef>
                        <a:spcAft>
                          <a:spcPts val="0"/>
                        </a:spcAft>
                      </a:pPr>
                      <a:r>
                        <a:rPr lang="en-US" sz="1400">
                          <a:effectLst/>
                        </a:rPr>
                        <a:t>Representative Group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tc>
                <a:tc>
                  <a:txBody>
                    <a:bodyPr/>
                    <a:lstStyle/>
                    <a:p>
                      <a:pPr marL="0" marR="0" algn="ctr">
                        <a:lnSpc>
                          <a:spcPct val="115000"/>
                        </a:lnSpc>
                        <a:spcBef>
                          <a:spcPts val="0"/>
                        </a:spcBef>
                        <a:spcAft>
                          <a:spcPts val="0"/>
                        </a:spcAft>
                      </a:pPr>
                      <a:r>
                        <a:rPr lang="en-US" sz="1400">
                          <a:effectLst/>
                        </a:rPr>
                        <a:t>Current Term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3748677981"/>
                  </a:ext>
                </a:extLst>
              </a:tr>
              <a:tr h="448903">
                <a:tc>
                  <a:txBody>
                    <a:bodyPr/>
                    <a:lstStyle/>
                    <a:p>
                      <a:pPr marL="0" marR="0">
                        <a:lnSpc>
                          <a:spcPct val="115000"/>
                        </a:lnSpc>
                        <a:spcBef>
                          <a:spcPts val="0"/>
                        </a:spcBef>
                        <a:spcAft>
                          <a:spcPts val="0"/>
                        </a:spcAft>
                      </a:pPr>
                      <a:r>
                        <a:rPr lang="en-US" sz="1400" dirty="0">
                          <a:effectLst/>
                        </a:rPr>
                        <a:t>Jan </a:t>
                      </a:r>
                      <a:r>
                        <a:rPr lang="en-US" sz="1400" dirty="0" err="1">
                          <a:effectLst/>
                        </a:rPr>
                        <a:t>Averil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Tax Payer Organization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Dec. 2019 – Dec. 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721781420"/>
                  </a:ext>
                </a:extLst>
              </a:tr>
              <a:tr h="520808">
                <a:tc>
                  <a:txBody>
                    <a:bodyPr/>
                    <a:lstStyle/>
                    <a:p>
                      <a:pPr marL="0" marR="0">
                        <a:lnSpc>
                          <a:spcPct val="115000"/>
                        </a:lnSpc>
                        <a:spcBef>
                          <a:spcPts val="0"/>
                        </a:spcBef>
                        <a:spcAft>
                          <a:spcPts val="0"/>
                        </a:spcAft>
                      </a:pPr>
                      <a:r>
                        <a:rPr lang="en-US" sz="1400" dirty="0">
                          <a:effectLst/>
                        </a:rPr>
                        <a:t>Stuart </a:t>
                      </a:r>
                      <a:r>
                        <a:rPr lang="en-US" sz="1400" dirty="0" err="1">
                          <a:effectLst/>
                        </a:rPr>
                        <a:t>Gothold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Active Senior Citizens Group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Dec. 2020 – Dec. 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1059058179"/>
                  </a:ext>
                </a:extLst>
              </a:tr>
              <a:tr h="448903">
                <a:tc>
                  <a:txBody>
                    <a:bodyPr/>
                    <a:lstStyle/>
                    <a:p>
                      <a:pPr marL="0" marR="0">
                        <a:lnSpc>
                          <a:spcPct val="115000"/>
                        </a:lnSpc>
                        <a:spcBef>
                          <a:spcPts val="0"/>
                        </a:spcBef>
                        <a:spcAft>
                          <a:spcPts val="0"/>
                        </a:spcAft>
                      </a:pPr>
                      <a:r>
                        <a:rPr lang="en-US" sz="1400" dirty="0" err="1">
                          <a:effectLst/>
                        </a:rPr>
                        <a:t>Taffi</a:t>
                      </a:r>
                      <a:r>
                        <a:rPr lang="en-US" sz="1400" dirty="0">
                          <a:effectLst/>
                        </a:rPr>
                        <a:t> Graham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At-Large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Dec. 2019 – Dec. 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200079547"/>
                  </a:ext>
                </a:extLst>
              </a:tr>
              <a:tr h="520808">
                <a:tc>
                  <a:txBody>
                    <a:bodyPr/>
                    <a:lstStyle/>
                    <a:p>
                      <a:pPr marL="0" marR="0">
                        <a:lnSpc>
                          <a:spcPct val="115000"/>
                        </a:lnSpc>
                        <a:spcBef>
                          <a:spcPts val="0"/>
                        </a:spcBef>
                        <a:spcAft>
                          <a:spcPts val="0"/>
                        </a:spcAft>
                      </a:pPr>
                      <a:r>
                        <a:rPr lang="en-US" sz="1400">
                          <a:effectLst/>
                        </a:rPr>
                        <a:t>Kim Johnson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Active PTA/Site Community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Dec. 2019 – Dec. 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697768031"/>
                  </a:ext>
                </a:extLst>
              </a:tr>
              <a:tr h="448903">
                <a:tc>
                  <a:txBody>
                    <a:bodyPr/>
                    <a:lstStyle/>
                    <a:p>
                      <a:pPr marL="0" marR="0">
                        <a:lnSpc>
                          <a:spcPct val="115000"/>
                        </a:lnSpc>
                        <a:spcBef>
                          <a:spcPts val="0"/>
                        </a:spcBef>
                        <a:spcAft>
                          <a:spcPts val="0"/>
                        </a:spcAft>
                      </a:pPr>
                      <a:r>
                        <a:rPr lang="en-US" sz="1400">
                          <a:effectLst/>
                        </a:rPr>
                        <a:t>Richard Jones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At-Large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2020 – Dec.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661553223"/>
                  </a:ext>
                </a:extLst>
              </a:tr>
              <a:tr h="448903">
                <a:tc>
                  <a:txBody>
                    <a:bodyPr/>
                    <a:lstStyle/>
                    <a:p>
                      <a:pPr marL="0" marR="0">
                        <a:lnSpc>
                          <a:spcPct val="115000"/>
                        </a:lnSpc>
                        <a:spcBef>
                          <a:spcPts val="0"/>
                        </a:spcBef>
                        <a:spcAft>
                          <a:spcPts val="0"/>
                        </a:spcAft>
                      </a:pPr>
                      <a:r>
                        <a:rPr lang="en-US" sz="1400">
                          <a:effectLst/>
                        </a:rPr>
                        <a:t>Casey Powers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Business Representative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2020 – Dec.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3508615751"/>
                  </a:ext>
                </a:extLst>
              </a:tr>
              <a:tr h="520808">
                <a:tc>
                  <a:txBody>
                    <a:bodyPr/>
                    <a:lstStyle/>
                    <a:p>
                      <a:pPr marL="0" marR="0">
                        <a:lnSpc>
                          <a:spcPct val="115000"/>
                        </a:lnSpc>
                        <a:spcBef>
                          <a:spcPts val="0"/>
                        </a:spcBef>
                        <a:spcAft>
                          <a:spcPts val="0"/>
                        </a:spcAft>
                      </a:pPr>
                      <a:r>
                        <a:rPr lang="en-US" sz="1400">
                          <a:effectLst/>
                        </a:rPr>
                        <a:t>Martin Tourville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Parent/Guardian Enrolled Student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2019 – Dec.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742400303"/>
                  </a:ext>
                </a:extLst>
              </a:tr>
            </a:tbl>
          </a:graphicData>
        </a:graphic>
      </p:graphicFrame>
    </p:spTree>
    <p:extLst>
      <p:ext uri="{BB962C8B-B14F-4D97-AF65-F5344CB8AC3E}">
        <p14:creationId xmlns:p14="http://schemas.microsoft.com/office/powerpoint/2010/main" val="152454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ctr"/>
            <a:r>
              <a:rPr lang="en-US" sz="1600" b="1" dirty="0">
                <a:solidFill>
                  <a:srgbClr val="002060"/>
                </a:solidFill>
              </a:rPr>
              <a:t>In order to perform the duties as set forth within the Bylaws, the Committee engaged in the following authorized activities (where applicable):</a:t>
            </a:r>
          </a:p>
          <a:p>
            <a:pPr marL="342900" lvl="0" indent="-342900">
              <a:buFont typeface="+mj-lt"/>
              <a:buAutoNum type="arabicPeriod"/>
            </a:pPr>
            <a:r>
              <a:rPr lang="en-US" sz="1600" dirty="0">
                <a:solidFill>
                  <a:srgbClr val="002060"/>
                </a:solidFill>
              </a:rPr>
              <a:t>District staff presented financial reports and regular updates on past, current, and future projects</a:t>
            </a:r>
          </a:p>
          <a:p>
            <a:pPr marL="342900" lvl="0" indent="-342900">
              <a:buFont typeface="+mj-lt"/>
              <a:buAutoNum type="arabicPeriod"/>
            </a:pPr>
            <a:r>
              <a:rPr lang="en-US" sz="1600" dirty="0">
                <a:solidFill>
                  <a:srgbClr val="002060"/>
                </a:solidFill>
              </a:rPr>
              <a:t>Posted copies of the 2019-20 annual Lowell Joint School District Building Fund (Measure LL) Financial and Performance Audits (“Audits”) required by Prop 39 (Article XIIIA of the California Constitution)</a:t>
            </a:r>
          </a:p>
          <a:p>
            <a:pPr marL="342900" lvl="0" indent="-342900">
              <a:buFont typeface="+mj-lt"/>
              <a:buAutoNum type="arabicPeriod"/>
            </a:pPr>
            <a:r>
              <a:rPr lang="en-US" sz="1600" dirty="0">
                <a:solidFill>
                  <a:srgbClr val="002060"/>
                </a:solidFill>
              </a:rPr>
              <a:t>Inspected District facilities and grounds for which bond proceeds have been or will be expended</a:t>
            </a:r>
          </a:p>
          <a:p>
            <a:pPr marL="342900" lvl="0" indent="-342900">
              <a:buFont typeface="+mj-lt"/>
              <a:buAutoNum type="arabicPeriod"/>
            </a:pPr>
            <a:r>
              <a:rPr lang="en-US" sz="1600" dirty="0">
                <a:solidFill>
                  <a:srgbClr val="002060"/>
                </a:solidFill>
              </a:rPr>
              <a:t>Reviewed efforts by the District to maximize bond proceeds </a:t>
            </a:r>
            <a:r>
              <a:rPr lang="en-US" sz="1600" dirty="0" smtClean="0">
                <a:solidFill>
                  <a:srgbClr val="002060"/>
                </a:solidFill>
              </a:rPr>
              <a:t>by</a:t>
            </a:r>
          </a:p>
          <a:p>
            <a:pPr lvl="0"/>
            <a:r>
              <a:rPr lang="en-US" sz="1600" dirty="0">
                <a:solidFill>
                  <a:srgbClr val="002060"/>
                </a:solidFill>
              </a:rPr>
              <a:t> </a:t>
            </a:r>
            <a:r>
              <a:rPr lang="en-US" sz="1600" dirty="0" smtClean="0">
                <a:solidFill>
                  <a:srgbClr val="002060"/>
                </a:solidFill>
              </a:rPr>
              <a:t>        implementing </a:t>
            </a:r>
            <a:r>
              <a:rPr lang="en-US" sz="1600" dirty="0">
                <a:solidFill>
                  <a:srgbClr val="002060"/>
                </a:solidFill>
              </a:rPr>
              <a:t>various cost saving measures</a:t>
            </a: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877437"/>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endParaRPr lang="en-US" sz="28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a:t>
            </a:r>
          </a:p>
          <a:p>
            <a:pPr algn="ctr"/>
            <a:r>
              <a:rPr lang="en-US" sz="2800" dirty="0" smtClean="0">
                <a:solidFill>
                  <a:srgbClr val="002060"/>
                </a:solidFill>
                <a:latin typeface="Candara" panose="020E0502030303020204" pitchFamily="34" charset="0"/>
                <a:cs typeface="Arial" panose="020B0604020202020204" pitchFamily="34" charset="0"/>
              </a:rPr>
              <a:t>Community Activities</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243545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r>
              <a:rPr lang="en-US" sz="1400" b="1" i="0" dirty="0">
                <a:solidFill>
                  <a:srgbClr val="002060"/>
                </a:solidFill>
              </a:rPr>
              <a:t>The District provided the Committee with the following technical and administrative assistance:</a:t>
            </a:r>
          </a:p>
          <a:p>
            <a:pPr marL="285750" lvl="0" indent="-285750">
              <a:buFont typeface="Arial" panose="020B0604020202020204" pitchFamily="34" charset="0"/>
              <a:buChar char="•"/>
            </a:pPr>
            <a:r>
              <a:rPr lang="en-US" sz="1600" dirty="0">
                <a:solidFill>
                  <a:srgbClr val="002060"/>
                </a:solidFill>
              </a:rPr>
              <a:t>Prepared and posted public notices, as required by the Brown Act. </a:t>
            </a:r>
          </a:p>
          <a:p>
            <a:pPr marL="285750" lvl="0" indent="-285750">
              <a:buFont typeface="Arial" panose="020B0604020202020204" pitchFamily="34" charset="0"/>
              <a:buChar char="•"/>
            </a:pPr>
            <a:r>
              <a:rPr lang="en-US" sz="1600" dirty="0">
                <a:solidFill>
                  <a:srgbClr val="002060"/>
                </a:solidFill>
              </a:rPr>
              <a:t>Provided meeting rooms with audio/visual equipment</a:t>
            </a:r>
          </a:p>
          <a:p>
            <a:pPr marL="285750" lvl="0" indent="-285750">
              <a:buFont typeface="Arial" panose="020B0604020202020204" pitchFamily="34" charset="0"/>
              <a:buChar char="•"/>
            </a:pPr>
            <a:r>
              <a:rPr lang="en-US" sz="1600" dirty="0">
                <a:solidFill>
                  <a:srgbClr val="002060"/>
                </a:solidFill>
              </a:rPr>
              <a:t>Prepared and distributed copies of meeting materials, such as agendas and reports</a:t>
            </a:r>
          </a:p>
          <a:p>
            <a:pPr marL="285750" lvl="0" indent="-285750">
              <a:buFont typeface="Arial" panose="020B0604020202020204" pitchFamily="34" charset="0"/>
              <a:buChar char="•"/>
            </a:pPr>
            <a:r>
              <a:rPr lang="en-US" sz="1600" dirty="0">
                <a:solidFill>
                  <a:srgbClr val="002060"/>
                </a:solidFill>
              </a:rPr>
              <a:t>Retained all Committee records and provided public access to the District website</a:t>
            </a:r>
          </a:p>
          <a:p>
            <a:pPr marL="285750" lvl="0" indent="-285750">
              <a:buFont typeface="Arial" panose="020B0604020202020204" pitchFamily="34" charset="0"/>
              <a:buChar char="•"/>
            </a:pPr>
            <a:r>
              <a:rPr lang="en-US" sz="1600" dirty="0">
                <a:solidFill>
                  <a:srgbClr val="002060"/>
                </a:solidFill>
              </a:rPr>
              <a:t>Attended Committee proceedings and reported on the status of projects and expenditures of Bond proceeds. The following District staff provided administrative support</a:t>
            </a:r>
            <a:r>
              <a:rPr lang="en-US" sz="1600" dirty="0" smtClean="0">
                <a:solidFill>
                  <a:srgbClr val="002060"/>
                </a:solidFill>
              </a:rPr>
              <a:t>:</a:t>
            </a:r>
          </a:p>
          <a:p>
            <a:pPr marL="285750" lvl="0" indent="-285750">
              <a:buFont typeface="Arial" panose="020B0604020202020204" pitchFamily="34" charset="0"/>
              <a:buChar char="•"/>
            </a:pPr>
            <a:endParaRPr lang="en-US" sz="1600" dirty="0">
              <a:solidFill>
                <a:srgbClr val="002060"/>
              </a:solidFill>
            </a:endParaRPr>
          </a:p>
          <a:p>
            <a:pPr marL="628650" lvl="1" indent="-171450" algn="l">
              <a:buFont typeface="Arial" panose="020B0604020202020204" pitchFamily="34" charset="0"/>
              <a:buChar char="•"/>
            </a:pPr>
            <a:r>
              <a:rPr lang="en-US" sz="1200" dirty="0" smtClean="0">
                <a:solidFill>
                  <a:srgbClr val="002060"/>
                </a:solidFill>
              </a:rPr>
              <a:t>Andrea </a:t>
            </a:r>
            <a:r>
              <a:rPr lang="en-US" sz="1200" dirty="0">
                <a:solidFill>
                  <a:srgbClr val="002060"/>
                </a:solidFill>
              </a:rPr>
              <a:t>Reynolds, Assistant Superintendent, Administrative Services</a:t>
            </a:r>
          </a:p>
          <a:p>
            <a:pPr marL="628650" lvl="1" indent="-171450" algn="l">
              <a:buFont typeface="Arial" panose="020B0604020202020204" pitchFamily="34" charset="0"/>
              <a:buChar char="•"/>
            </a:pPr>
            <a:r>
              <a:rPr lang="en-US" sz="1200" dirty="0">
                <a:solidFill>
                  <a:srgbClr val="002060"/>
                </a:solidFill>
              </a:rPr>
              <a:t>Cathy </a:t>
            </a:r>
            <a:r>
              <a:rPr lang="en-US" sz="1200" dirty="0" err="1">
                <a:solidFill>
                  <a:srgbClr val="002060"/>
                </a:solidFill>
              </a:rPr>
              <a:t>Weissman</a:t>
            </a:r>
            <a:r>
              <a:rPr lang="en-US" sz="1200" dirty="0">
                <a:solidFill>
                  <a:srgbClr val="002060"/>
                </a:solidFill>
              </a:rPr>
              <a:t>, Bond Contracts &amp; Accounting Compliance Manager</a:t>
            </a:r>
          </a:p>
          <a:p>
            <a:pPr marL="628650" lvl="1" indent="-171450" algn="l">
              <a:buFont typeface="Arial" panose="020B0604020202020204" pitchFamily="34" charset="0"/>
              <a:buChar char="•"/>
            </a:pPr>
            <a:r>
              <a:rPr lang="en-US" sz="1200" dirty="0">
                <a:solidFill>
                  <a:srgbClr val="002060"/>
                </a:solidFill>
              </a:rPr>
              <a:t>Denise Soto, Secretary Technician, Facilities &amp; Operations</a:t>
            </a: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877437"/>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a:t>
            </a:r>
          </a:p>
          <a:p>
            <a:pPr algn="ctr"/>
            <a:r>
              <a:rPr lang="en-US" sz="2800" dirty="0" smtClean="0">
                <a:solidFill>
                  <a:srgbClr val="002060"/>
                </a:solidFill>
                <a:latin typeface="Candara" panose="020E0502030303020204" pitchFamily="34" charset="0"/>
                <a:cs typeface="Arial" panose="020B0604020202020204" pitchFamily="34" charset="0"/>
              </a:rPr>
              <a:t>District Support</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894691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100" b="1" dirty="0" smtClean="0">
              <a:solidFill>
                <a:srgbClr val="002060"/>
              </a:solidFill>
              <a:latin typeface="Candara" panose="020E0502030303020204" pitchFamily="34" charset="0"/>
              <a:cs typeface="Arial"/>
            </a:endParaRPr>
          </a:p>
          <a:p>
            <a:pPr algn="ctr"/>
            <a:r>
              <a:rPr lang="en-US" sz="1400" b="1" dirty="0">
                <a:solidFill>
                  <a:srgbClr val="002060"/>
                </a:solidFill>
              </a:rPr>
              <a:t>During the 2020-21 year, the Committee met four (4) times. Meetings were held at the District Office as well as through Zoom during the pandemic</a:t>
            </a:r>
            <a:r>
              <a:rPr lang="en-US" sz="1400" b="1" dirty="0" smtClean="0">
                <a:solidFill>
                  <a:srgbClr val="002060"/>
                </a:solidFill>
              </a:rPr>
              <a:t>.</a:t>
            </a:r>
          </a:p>
          <a:p>
            <a:pPr algn="ctr"/>
            <a:endParaRPr lang="en-US" sz="1400" dirty="0">
              <a:solidFill>
                <a:srgbClr val="002060"/>
              </a:solidFill>
            </a:endParaRPr>
          </a:p>
          <a:p>
            <a:pPr algn="ctr"/>
            <a:r>
              <a:rPr lang="en-US" sz="1400" b="1" u="sng" dirty="0">
                <a:solidFill>
                  <a:srgbClr val="002060"/>
                </a:solidFill>
              </a:rPr>
              <a:t>2020/2021 Meetings</a:t>
            </a:r>
            <a:endParaRPr lang="en-US" sz="1400" dirty="0">
              <a:solidFill>
                <a:srgbClr val="002060"/>
              </a:solidFill>
            </a:endParaRPr>
          </a:p>
          <a:p>
            <a:pPr lvl="0" algn="ctr"/>
            <a:r>
              <a:rPr lang="en-US" sz="1400" dirty="0">
                <a:solidFill>
                  <a:srgbClr val="002060"/>
                </a:solidFill>
              </a:rPr>
              <a:t>September 8, 2020 (Location: Virtual through Zoom)</a:t>
            </a:r>
          </a:p>
          <a:p>
            <a:pPr lvl="0" algn="ctr"/>
            <a:r>
              <a:rPr lang="en-US" sz="1400" dirty="0">
                <a:solidFill>
                  <a:srgbClr val="002060"/>
                </a:solidFill>
              </a:rPr>
              <a:t>December 8, 2020 (Location: Virtual through Zoom)</a:t>
            </a:r>
          </a:p>
          <a:p>
            <a:pPr lvl="0" algn="ctr"/>
            <a:r>
              <a:rPr lang="en-US" sz="1400" dirty="0">
                <a:solidFill>
                  <a:srgbClr val="002060"/>
                </a:solidFill>
              </a:rPr>
              <a:t>March 9, 2021 (Location: Virtual through Zoom)</a:t>
            </a:r>
          </a:p>
          <a:p>
            <a:pPr lvl="0" algn="ctr"/>
            <a:r>
              <a:rPr lang="en-US" sz="1400" dirty="0">
                <a:solidFill>
                  <a:srgbClr val="002060"/>
                </a:solidFill>
              </a:rPr>
              <a:t>June 8, 2021 (Location: Rancho Starbuck Intermediate School)</a:t>
            </a:r>
          </a:p>
          <a:p>
            <a:pPr algn="ctr"/>
            <a:r>
              <a:rPr lang="en-US" sz="1400" b="1" dirty="0">
                <a:solidFill>
                  <a:srgbClr val="002060"/>
                </a:solidFill>
              </a:rPr>
              <a:t> </a:t>
            </a:r>
            <a:endParaRPr lang="en-US" sz="1400" dirty="0">
              <a:solidFill>
                <a:srgbClr val="002060"/>
              </a:solidFill>
            </a:endParaRPr>
          </a:p>
          <a:p>
            <a:pPr algn="ctr"/>
            <a:r>
              <a:rPr lang="en-US" sz="1400" b="1" u="sng" dirty="0">
                <a:solidFill>
                  <a:srgbClr val="002060"/>
                </a:solidFill>
              </a:rPr>
              <a:t>2021/2022 Meetings</a:t>
            </a:r>
            <a:endParaRPr lang="en-US" sz="1400" dirty="0">
              <a:solidFill>
                <a:srgbClr val="002060"/>
              </a:solidFill>
            </a:endParaRPr>
          </a:p>
          <a:p>
            <a:pPr lvl="0" algn="ctr"/>
            <a:r>
              <a:rPr lang="en-US" sz="1400" dirty="0">
                <a:solidFill>
                  <a:srgbClr val="002060"/>
                </a:solidFill>
              </a:rPr>
              <a:t>September 14, 2021 (Location: District Office)</a:t>
            </a:r>
          </a:p>
          <a:p>
            <a:pPr lvl="0" algn="ctr"/>
            <a:r>
              <a:rPr lang="en-US" sz="1400" dirty="0">
                <a:solidFill>
                  <a:srgbClr val="002060"/>
                </a:solidFill>
              </a:rPr>
              <a:t>December 14, 2021 (Location: District Office)</a:t>
            </a:r>
          </a:p>
          <a:p>
            <a:pPr lvl="0" algn="ctr"/>
            <a:r>
              <a:rPr lang="en-US" sz="1400" dirty="0">
                <a:solidFill>
                  <a:srgbClr val="002060"/>
                </a:solidFill>
              </a:rPr>
              <a:t>March 8, 2022 (Location: District Office)</a:t>
            </a:r>
          </a:p>
          <a:p>
            <a:pPr algn="ctr"/>
            <a:r>
              <a:rPr lang="en-US" sz="1400" dirty="0">
                <a:solidFill>
                  <a:srgbClr val="002060"/>
                </a:solidFill>
              </a:rPr>
              <a:t>June 7, 2022 (Location: District Office)</a:t>
            </a:r>
            <a:endParaRPr lang="en-US" altLang="en-US" sz="80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endParaRPr lang="en-US" sz="28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Meetings</a:t>
            </a:r>
          </a:p>
        </p:txBody>
      </p:sp>
    </p:spTree>
    <p:extLst>
      <p:ext uri="{BB962C8B-B14F-4D97-AF65-F5344CB8AC3E}">
        <p14:creationId xmlns:p14="http://schemas.microsoft.com/office/powerpoint/2010/main" val="22488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612569"/>
              </p:ext>
            </p:extLst>
          </p:nvPr>
        </p:nvGraphicFramePr>
        <p:xfrm>
          <a:off x="1562100" y="27432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err="1" smtClean="0"/>
                        <a:t>Maybrook</a:t>
                      </a:r>
                      <a:r>
                        <a:rPr lang="en-US" dirty="0" smtClean="0"/>
                        <a:t> Elementary – Interim Housing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Addition of Portable Classrooms and Restrooms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Lighting Upgrades</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Site Work</a:t>
                      </a:r>
                      <a:endParaRPr lang="en-US" dirty="0"/>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624886"/>
            <a:ext cx="2895600" cy="1905000"/>
          </a:xfrm>
          <a:prstGeom prst="rect">
            <a:avLst/>
          </a:prstGeom>
        </p:spPr>
      </p:pic>
    </p:spTree>
    <p:extLst>
      <p:ext uri="{BB962C8B-B14F-4D97-AF65-F5344CB8AC3E}">
        <p14:creationId xmlns:p14="http://schemas.microsoft.com/office/powerpoint/2010/main" val="381761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25620</TotalTime>
  <Words>1564</Words>
  <Application>Microsoft Office PowerPoint</Application>
  <PresentationFormat>On-screen Show (4:3)</PresentationFormat>
  <Paragraphs>291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Candara</vt:lpstr>
      <vt:lpstr>Times New Roman</vt:lpstr>
      <vt:lpstr>Tradeshow</vt:lpstr>
      <vt:lpstr>2018 general obligation bond authorization  Measure 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CONSTRUCTION DSA CERTIFICATION PROJECTS</dc:title>
  <dc:creator>M and V var</dc:creator>
  <cp:lastModifiedBy>Teacher</cp:lastModifiedBy>
  <cp:revision>228</cp:revision>
  <cp:lastPrinted>2020-03-09T16:42:06Z</cp:lastPrinted>
  <dcterms:created xsi:type="dcterms:W3CDTF">2017-08-09T18:44:16Z</dcterms:created>
  <dcterms:modified xsi:type="dcterms:W3CDTF">2021-12-30T06:41:39Z</dcterms:modified>
</cp:coreProperties>
</file>