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396" r:id="rId4"/>
    <p:sldId id="397" r:id="rId5"/>
    <p:sldId id="398" r:id="rId6"/>
    <p:sldId id="399" r:id="rId7"/>
    <p:sldId id="400" r:id="rId8"/>
    <p:sldId id="401" r:id="rId9"/>
    <p:sldId id="384" r:id="rId10"/>
    <p:sldId id="377" r:id="rId11"/>
    <p:sldId id="385" r:id="rId12"/>
    <p:sldId id="389" r:id="rId13"/>
    <p:sldId id="362" r:id="rId14"/>
    <p:sldId id="405" r:id="rId15"/>
    <p:sldId id="325" r:id="rId16"/>
    <p:sldId id="364" r:id="rId17"/>
    <p:sldId id="404" r:id="rId18"/>
    <p:sldId id="358" r:id="rId19"/>
    <p:sldId id="402" r:id="rId20"/>
    <p:sldId id="403" r:id="rId21"/>
    <p:sldId id="321"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5" autoAdjust="0"/>
    <p:restoredTop sz="99314" autoAdjust="0"/>
  </p:normalViewPr>
  <p:slideViewPr>
    <p:cSldViewPr>
      <p:cViewPr varScale="1">
        <p:scale>
          <a:sx n="101" d="100"/>
          <a:sy n="101" d="100"/>
        </p:scale>
        <p:origin x="145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6E1D0CF-974C-41CF-BD20-C28330B9D30E}" type="datetimeFigureOut">
              <a:rPr lang="en-US" smtClean="0"/>
              <a:pPr/>
              <a:t>3/27/2023</a:t>
            </a:fld>
            <a:endParaRPr lang="en-US"/>
          </a:p>
        </p:txBody>
      </p:sp>
      <p:sp>
        <p:nvSpPr>
          <p:cNvPr id="8" name="Slide Number Placeholder 7"/>
          <p:cNvSpPr>
            <a:spLocks noGrp="1"/>
          </p:cNvSpPr>
          <p:nvPr>
            <p:ph type="sldNum" sz="quarter" idx="11"/>
          </p:nvPr>
        </p:nvSpPr>
        <p:spPr/>
        <p:txBody>
          <a:bodyPr/>
          <a:lstStyle/>
          <a:p>
            <a:fld id="{73B7B764-FBC6-4D00-9ACF-57C46A51EAA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1D0CF-974C-41CF-BD20-C28330B9D30E}"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B764-FBC6-4D00-9ACF-57C46A51EA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E1D0CF-974C-41CF-BD20-C28330B9D30E}" type="datetimeFigureOut">
              <a:rPr lang="en-US" smtClean="0"/>
              <a:pPr/>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B764-FBC6-4D00-9ACF-57C46A51EA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66E1D0CF-974C-41CF-BD20-C28330B9D30E}" type="datetimeFigureOut">
              <a:rPr lang="en-US" smtClean="0"/>
              <a:pPr/>
              <a:t>3/27/2023</a:t>
            </a:fld>
            <a:endParaRPr lang="en-US"/>
          </a:p>
        </p:txBody>
      </p:sp>
      <p:sp>
        <p:nvSpPr>
          <p:cNvPr id="10" name="Slide Number Placeholder 9"/>
          <p:cNvSpPr>
            <a:spLocks noGrp="1"/>
          </p:cNvSpPr>
          <p:nvPr>
            <p:ph type="sldNum" sz="quarter" idx="15"/>
          </p:nvPr>
        </p:nvSpPr>
        <p:spPr/>
        <p:txBody>
          <a:bodyPr/>
          <a:lstStyle/>
          <a:p>
            <a:fld id="{73B7B764-FBC6-4D00-9ACF-57C46A51EAAA}" type="slidenum">
              <a:rPr lang="en-US" smtClean="0"/>
              <a:pPr/>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6E1D0CF-974C-41CF-BD20-C28330B9D30E}" type="datetimeFigureOut">
              <a:rPr lang="en-US" smtClean="0"/>
              <a:pPr/>
              <a:t>3/27/2023</a:t>
            </a:fld>
            <a:endParaRPr lang="en-US"/>
          </a:p>
        </p:txBody>
      </p:sp>
      <p:sp>
        <p:nvSpPr>
          <p:cNvPr id="8" name="Slide Number Placeholder 7"/>
          <p:cNvSpPr>
            <a:spLocks noGrp="1"/>
          </p:cNvSpPr>
          <p:nvPr>
            <p:ph type="sldNum" sz="quarter" idx="11"/>
          </p:nvPr>
        </p:nvSpPr>
        <p:spPr/>
        <p:txBody>
          <a:bodyPr/>
          <a:lstStyle/>
          <a:p>
            <a:fld id="{73B7B764-FBC6-4D00-9ACF-57C46A51EAA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66E1D0CF-974C-41CF-BD20-C28330B9D30E}" type="datetimeFigureOut">
              <a:rPr lang="en-US" smtClean="0"/>
              <a:pPr/>
              <a:t>3/27/2023</a:t>
            </a:fld>
            <a:endParaRPr lang="en-US"/>
          </a:p>
        </p:txBody>
      </p:sp>
      <p:sp>
        <p:nvSpPr>
          <p:cNvPr id="10" name="Slide Number Placeholder 9"/>
          <p:cNvSpPr>
            <a:spLocks noGrp="1"/>
          </p:cNvSpPr>
          <p:nvPr>
            <p:ph type="sldNum" sz="quarter" idx="11"/>
          </p:nvPr>
        </p:nvSpPr>
        <p:spPr/>
        <p:txBody>
          <a:bodyPr/>
          <a:lstStyle/>
          <a:p>
            <a:fld id="{73B7B764-FBC6-4D00-9ACF-57C46A51EAAA}" type="slidenum">
              <a:rPr lang="en-US" smtClean="0"/>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66E1D0CF-974C-41CF-BD20-C28330B9D30E}" type="datetimeFigureOut">
              <a:rPr lang="en-US" smtClean="0"/>
              <a:pPr/>
              <a:t>3/27/2023</a:t>
            </a:fld>
            <a:endParaRPr lang="en-US"/>
          </a:p>
        </p:txBody>
      </p:sp>
      <p:sp>
        <p:nvSpPr>
          <p:cNvPr id="11" name="Slide Number Placeholder 10"/>
          <p:cNvSpPr>
            <a:spLocks noGrp="1"/>
          </p:cNvSpPr>
          <p:nvPr>
            <p:ph type="sldNum" sz="quarter" idx="11"/>
          </p:nvPr>
        </p:nvSpPr>
        <p:spPr/>
        <p:txBody>
          <a:bodyPr/>
          <a:lstStyle/>
          <a:p>
            <a:fld id="{73B7B764-FBC6-4D00-9ACF-57C46A51EAAA}" type="slidenum">
              <a:rPr lang="en-US" smtClean="0"/>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66E1D0CF-974C-41CF-BD20-C28330B9D30E}" type="datetimeFigureOut">
              <a:rPr lang="en-US" smtClean="0"/>
              <a:pPr/>
              <a:t>3/27/2023</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3B7B764-FBC6-4D00-9ACF-57C46A51EAAA}" type="slidenum">
              <a:rPr lang="en-US" smtClean="0"/>
              <a:pPr/>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1D0CF-974C-41CF-BD20-C28330B9D30E}" type="datetimeFigureOut">
              <a:rPr lang="en-US" smtClean="0"/>
              <a:pPr/>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7B764-FBC6-4D00-9ACF-57C46A51EAA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E1D0CF-974C-41CF-BD20-C28330B9D30E}" type="datetimeFigureOut">
              <a:rPr lang="en-US" smtClean="0"/>
              <a:pPr/>
              <a:t>3/27/2023</a:t>
            </a:fld>
            <a:endParaRPr lang="en-US"/>
          </a:p>
        </p:txBody>
      </p:sp>
      <p:sp>
        <p:nvSpPr>
          <p:cNvPr id="9" name="Slide Number Placeholder 8"/>
          <p:cNvSpPr>
            <a:spLocks noGrp="1"/>
          </p:cNvSpPr>
          <p:nvPr>
            <p:ph type="sldNum" sz="quarter" idx="11"/>
          </p:nvPr>
        </p:nvSpPr>
        <p:spPr/>
        <p:txBody>
          <a:bodyPr/>
          <a:lstStyle/>
          <a:p>
            <a:fld id="{73B7B764-FBC6-4D00-9ACF-57C46A51EAAA}"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E1D0CF-974C-41CF-BD20-C28330B9D30E}" type="datetimeFigureOut">
              <a:rPr lang="en-US" smtClean="0"/>
              <a:pPr/>
              <a:t>3/27/2023</a:t>
            </a:fld>
            <a:endParaRPr lang="en-US"/>
          </a:p>
        </p:txBody>
      </p:sp>
      <p:sp>
        <p:nvSpPr>
          <p:cNvPr id="9" name="Slide Number Placeholder 8"/>
          <p:cNvSpPr>
            <a:spLocks noGrp="1"/>
          </p:cNvSpPr>
          <p:nvPr>
            <p:ph type="sldNum" sz="quarter" idx="11"/>
          </p:nvPr>
        </p:nvSpPr>
        <p:spPr/>
        <p:txBody>
          <a:bodyPr/>
          <a:lstStyle/>
          <a:p>
            <a:fld id="{73B7B764-FBC6-4D00-9ACF-57C46A51EAAA}" type="slidenum">
              <a:rPr lang="en-US" smtClean="0"/>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66E1D0CF-974C-41CF-BD20-C28330B9D30E}" type="datetimeFigureOut">
              <a:rPr lang="en-US" smtClean="0"/>
              <a:pPr/>
              <a:t>3/27/2023</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3B7B764-FBC6-4D00-9ACF-57C46A51EAA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599"/>
            <a:ext cx="7772400" cy="1143001"/>
          </a:xfrm>
        </p:spPr>
        <p:txBody>
          <a:bodyPr>
            <a:normAutofit fontScale="90000"/>
          </a:bodyPr>
          <a:lstStyle/>
          <a:p>
            <a:pPr algn="ctr"/>
            <a:r>
              <a:rPr lang="en-US" sz="4000" b="1" dirty="0" smtClean="0">
                <a:solidFill>
                  <a:srgbClr val="002060"/>
                </a:solidFill>
                <a:latin typeface="+mn-lt"/>
              </a:rPr>
              <a:t>2018	general obligation bond authorization</a:t>
            </a:r>
            <a:r>
              <a:rPr lang="en-US" sz="2700" b="1" dirty="0" smtClean="0">
                <a:solidFill>
                  <a:srgbClr val="002060"/>
                </a:solidFill>
                <a:latin typeface="+mn-lt"/>
              </a:rPr>
              <a:t/>
            </a:r>
            <a:br>
              <a:rPr lang="en-US" sz="2700" b="1" dirty="0" smtClean="0">
                <a:solidFill>
                  <a:srgbClr val="002060"/>
                </a:solidFill>
                <a:latin typeface="+mn-lt"/>
              </a:rPr>
            </a:br>
            <a:r>
              <a:rPr lang="en-US" sz="2700" b="1" dirty="0" smtClean="0">
                <a:solidFill>
                  <a:srgbClr val="002060"/>
                </a:solidFill>
                <a:latin typeface="+mn-lt"/>
              </a:rPr>
              <a:t/>
            </a:r>
            <a:br>
              <a:rPr lang="en-US" sz="2700" b="1" dirty="0" smtClean="0">
                <a:solidFill>
                  <a:srgbClr val="002060"/>
                </a:solidFill>
                <a:latin typeface="+mn-lt"/>
              </a:rPr>
            </a:br>
            <a:r>
              <a:rPr lang="en-US" sz="2700" b="1" dirty="0" smtClean="0">
                <a:solidFill>
                  <a:srgbClr val="002060"/>
                </a:solidFill>
                <a:latin typeface="+mn-lt"/>
              </a:rPr>
              <a:t>Measure LL</a:t>
            </a:r>
            <a:r>
              <a:rPr lang="en-US" sz="3200" b="1" dirty="0" smtClean="0">
                <a:solidFill>
                  <a:srgbClr val="002060"/>
                </a:solidFill>
              </a:rPr>
              <a:t/>
            </a:r>
            <a:br>
              <a:rPr lang="en-US" sz="3200" b="1" dirty="0" smtClean="0">
                <a:solidFill>
                  <a:srgbClr val="002060"/>
                </a:solidFill>
              </a:rPr>
            </a:br>
            <a:endParaRPr lang="en-US" sz="1800" b="1"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smtClean="0">
                <a:solidFill>
                  <a:srgbClr val="FF0000"/>
                </a:solidFill>
              </a:rPr>
              <a:t>“Home of Scholars and Champions”</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48432" y="3913524"/>
            <a:ext cx="3721893" cy="1477328"/>
          </a:xfrm>
          <a:prstGeom prst="rect">
            <a:avLst/>
          </a:prstGeom>
          <a:noFill/>
        </p:spPr>
        <p:txBody>
          <a:bodyPr wrap="square" rtlCol="0">
            <a:spAutoFit/>
          </a:bodyPr>
          <a:lstStyle/>
          <a:p>
            <a:pPr algn="r"/>
            <a:endParaRPr lang="en-US" b="1" dirty="0" smtClean="0">
              <a:solidFill>
                <a:srgbClr val="002060"/>
              </a:solidFill>
            </a:endParaRPr>
          </a:p>
          <a:p>
            <a:pPr algn="r"/>
            <a:r>
              <a:rPr lang="en-US" b="1" dirty="0" smtClean="0">
                <a:solidFill>
                  <a:srgbClr val="002060"/>
                </a:solidFill>
              </a:rPr>
              <a:t>Citizens’ Bond Oversight Committee</a:t>
            </a:r>
          </a:p>
          <a:p>
            <a:pPr algn="r"/>
            <a:r>
              <a:rPr lang="en-US" b="1" dirty="0" smtClean="0">
                <a:solidFill>
                  <a:srgbClr val="002060"/>
                </a:solidFill>
              </a:rPr>
              <a:t>Annual Report </a:t>
            </a:r>
            <a:r>
              <a:rPr lang="en-US" b="1" dirty="0" smtClean="0">
                <a:solidFill>
                  <a:srgbClr val="002060"/>
                </a:solidFill>
              </a:rPr>
              <a:t>2021-22</a:t>
            </a:r>
            <a:r>
              <a:rPr lang="en-US" b="1" dirty="0" smtClean="0">
                <a:solidFill>
                  <a:srgbClr val="002060"/>
                </a:solidFill>
              </a:rPr>
              <a:t/>
            </a:r>
            <a:br>
              <a:rPr lang="en-US" b="1" dirty="0" smtClean="0">
                <a:solidFill>
                  <a:srgbClr val="002060"/>
                </a:solidFill>
              </a:rPr>
            </a:br>
            <a:endParaRPr lang="en-US" b="1" dirty="0" smtClean="0">
              <a:solidFill>
                <a:srgbClr val="002060"/>
              </a:solidFill>
            </a:endParaRPr>
          </a:p>
          <a:p>
            <a:pPr algn="r"/>
            <a:r>
              <a:rPr lang="en-US" b="1" dirty="0" smtClean="0">
                <a:solidFill>
                  <a:srgbClr val="002060"/>
                </a:solidFill>
              </a:rPr>
              <a:t>April 3, 2023</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8390"/>
            <a:ext cx="3657600" cy="176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89509133"/>
              </p:ext>
            </p:extLst>
          </p:nvPr>
        </p:nvGraphicFramePr>
        <p:xfrm>
          <a:off x="1562100" y="2667000"/>
          <a:ext cx="6096000" cy="111252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El Portal Elementary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New Fire Alarm System</a:t>
                      </a:r>
                      <a:endParaRPr lang="en-US" dirty="0"/>
                    </a:p>
                  </a:txBody>
                  <a:tcPr/>
                </a:tc>
                <a:extLst>
                  <a:ext uri="{0D108BD9-81ED-4DB2-BD59-A6C34878D82A}">
                    <a16:rowId xmlns:a16="http://schemas.microsoft.com/office/drawing/2014/main" val="10002"/>
                  </a:ext>
                </a:extLst>
              </a:tr>
            </a:tbl>
          </a:graphicData>
        </a:graphic>
      </p:graphicFrame>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463291"/>
            <a:ext cx="2747962" cy="189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91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3582970"/>
              </p:ext>
            </p:extLst>
          </p:nvPr>
        </p:nvGraphicFramePr>
        <p:xfrm>
          <a:off x="1562100" y="27432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err="1" smtClean="0"/>
                        <a:t>Olita</a:t>
                      </a:r>
                      <a:r>
                        <a:rPr lang="en-US" dirty="0" smtClean="0"/>
                        <a:t> Elementary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bl>
          </a:graphicData>
        </a:graphic>
      </p:graphicFrame>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953000"/>
            <a:ext cx="4303136" cy="14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645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4477198"/>
              </p:ext>
            </p:extLst>
          </p:nvPr>
        </p:nvGraphicFramePr>
        <p:xfrm>
          <a:off x="1562100" y="2743200"/>
          <a:ext cx="6096000" cy="259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Macy Elementary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Fire Alarm</a:t>
                      </a:r>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Sewer</a:t>
                      </a:r>
                      <a:r>
                        <a:rPr lang="en-US" baseline="0" dirty="0" smtClean="0"/>
                        <a:t> Repairs</a:t>
                      </a:r>
                      <a:endParaRPr lang="en-US" dirty="0" smtClean="0"/>
                    </a:p>
                  </a:txBody>
                  <a:tcPr/>
                </a:tc>
                <a:extLst>
                  <a:ext uri="{0D108BD9-81ED-4DB2-BD59-A6C34878D82A}">
                    <a16:rowId xmlns:a16="http://schemas.microsoft.com/office/drawing/2014/main" val="10005"/>
                  </a:ext>
                </a:extLst>
              </a:tr>
              <a:tr h="370840">
                <a:tc>
                  <a:txBody>
                    <a:bodyPr/>
                    <a:lstStyle/>
                    <a:p>
                      <a:pPr marL="285750" indent="-285750">
                        <a:buFont typeface="Arial" panose="020B0604020202020204" pitchFamily="34" charset="0"/>
                        <a:buChar char="•"/>
                      </a:pPr>
                      <a:r>
                        <a:rPr lang="en-US" dirty="0" smtClean="0"/>
                        <a:t>Limited Storm-Water Repair</a:t>
                      </a:r>
                    </a:p>
                  </a:txBody>
                  <a:tcPr/>
                </a:tc>
                <a:extLst>
                  <a:ext uri="{0D108BD9-81ED-4DB2-BD59-A6C34878D82A}">
                    <a16:rowId xmlns:a16="http://schemas.microsoft.com/office/drawing/2014/main" val="10006"/>
                  </a:ext>
                </a:extLst>
              </a:tr>
            </a:tbl>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389" y="5447270"/>
            <a:ext cx="2752725" cy="127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5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37515677"/>
              </p:ext>
            </p:extLst>
          </p:nvPr>
        </p:nvGraphicFramePr>
        <p:xfrm>
          <a:off x="1828800" y="2667000"/>
          <a:ext cx="6096000" cy="259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Jordan</a:t>
                      </a:r>
                      <a:r>
                        <a:rPr lang="en-US" baseline="0" dirty="0" smtClean="0"/>
                        <a:t> Elementary </a:t>
                      </a:r>
                      <a:r>
                        <a:rPr lang="en-US" dirty="0" smtClean="0"/>
                        <a:t>–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Portable Replacement</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New Fire Alarm</a:t>
                      </a:r>
                      <a:endParaRPr lang="en-US" dirty="0"/>
                    </a:p>
                  </a:txBody>
                  <a:tcPr/>
                </a:tc>
                <a:extLst>
                  <a:ext uri="{0D108BD9-81ED-4DB2-BD59-A6C34878D82A}">
                    <a16:rowId xmlns:a16="http://schemas.microsoft.com/office/drawing/2014/main" val="10005"/>
                  </a:ext>
                </a:extLst>
              </a:tr>
              <a:tr h="370840">
                <a:tc>
                  <a:txBody>
                    <a:bodyPr/>
                    <a:lstStyle/>
                    <a:p>
                      <a:pPr marL="285750" indent="-285750">
                        <a:buFont typeface="Arial" panose="020B0604020202020204" pitchFamily="34" charset="0"/>
                        <a:buChar char="•"/>
                      </a:pPr>
                      <a:r>
                        <a:rPr lang="en-US" dirty="0" smtClean="0"/>
                        <a:t>New Sewer Line</a:t>
                      </a:r>
                      <a:endParaRPr lang="en-US" dirty="0"/>
                    </a:p>
                  </a:txBody>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4"/>
          <a:stretch>
            <a:fillRect/>
          </a:stretch>
        </p:blipFill>
        <p:spPr>
          <a:xfrm>
            <a:off x="876300" y="5414736"/>
            <a:ext cx="1905000" cy="1201964"/>
          </a:xfrm>
          <a:prstGeom prst="rect">
            <a:avLst/>
          </a:prstGeom>
        </p:spPr>
      </p:pic>
    </p:spTree>
    <p:extLst>
      <p:ext uri="{BB962C8B-B14F-4D97-AF65-F5344CB8AC3E}">
        <p14:creationId xmlns:p14="http://schemas.microsoft.com/office/powerpoint/2010/main" val="367104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4852831"/>
              </p:ext>
            </p:extLst>
          </p:nvPr>
        </p:nvGraphicFramePr>
        <p:xfrm>
          <a:off x="1562100" y="2743200"/>
          <a:ext cx="6096000" cy="2595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smtClean="0"/>
                        <a:t>Meadow Green Elementary – In Progress</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Fire Alarm</a:t>
                      </a:r>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Sewer</a:t>
                      </a:r>
                      <a:r>
                        <a:rPr lang="en-US" baseline="0" dirty="0" smtClean="0"/>
                        <a:t> Repairs</a:t>
                      </a:r>
                      <a:endParaRPr lang="en-US" dirty="0" smtClean="0"/>
                    </a:p>
                  </a:txBody>
                  <a:tcPr/>
                </a:tc>
                <a:extLst>
                  <a:ext uri="{0D108BD9-81ED-4DB2-BD59-A6C34878D82A}">
                    <a16:rowId xmlns:a16="http://schemas.microsoft.com/office/drawing/2014/main" val="10005"/>
                  </a:ext>
                </a:extLst>
              </a:tr>
              <a:tr h="370840">
                <a:tc>
                  <a:txBody>
                    <a:bodyPr/>
                    <a:lstStyle/>
                    <a:p>
                      <a:pPr marL="285750" indent="-285750">
                        <a:buFont typeface="Arial" panose="020B0604020202020204" pitchFamily="34" charset="0"/>
                        <a:buChar char="•"/>
                      </a:pPr>
                      <a:r>
                        <a:rPr lang="en-US" dirty="0" smtClean="0"/>
                        <a:t>Storm Drain</a:t>
                      </a:r>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4"/>
          <a:stretch>
            <a:fillRect/>
          </a:stretch>
        </p:blipFill>
        <p:spPr>
          <a:xfrm>
            <a:off x="762000" y="5553630"/>
            <a:ext cx="3505200" cy="1067226"/>
          </a:xfrm>
          <a:prstGeom prst="rect">
            <a:avLst/>
          </a:prstGeom>
        </p:spPr>
      </p:pic>
    </p:spTree>
    <p:extLst>
      <p:ext uri="{BB962C8B-B14F-4D97-AF65-F5344CB8AC3E}">
        <p14:creationId xmlns:p14="http://schemas.microsoft.com/office/powerpoint/2010/main" val="155566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Future Projects</a:t>
            </a:r>
            <a:endParaRPr lang="en-US" sz="3200" dirty="0">
              <a:solidFill>
                <a:srgbClr val="002060"/>
              </a:solidFill>
              <a:latin typeface="Candara" panose="020E0502030303020204" pitchFamily="34" charset="0"/>
              <a:cs typeface="Arial" panose="020B0604020202020204" pitchFamily="34" charset="0"/>
            </a:endParaRPr>
          </a:p>
        </p:txBody>
      </p:sp>
      <p:pic>
        <p:nvPicPr>
          <p:cNvPr id="2050" name="Picture 2" descr="Image result for construction projects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829538"/>
            <a:ext cx="52959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409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Future Projects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4016144"/>
              </p:ext>
            </p:extLst>
          </p:nvPr>
        </p:nvGraphicFramePr>
        <p:xfrm>
          <a:off x="1562100" y="27432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err="1" smtClean="0"/>
                        <a:t>Maybrook</a:t>
                      </a:r>
                      <a:r>
                        <a:rPr lang="en-US" dirty="0" smtClean="0"/>
                        <a:t> Interim</a:t>
                      </a:r>
                      <a:r>
                        <a:rPr lang="en-US" baseline="0" dirty="0" smtClean="0"/>
                        <a:t> Housing (Rancho Starbuck)</a:t>
                      </a:r>
                      <a:r>
                        <a:rPr lang="en-US" dirty="0" smtClean="0"/>
                        <a:t> – April 4, 2023</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Addition of Portables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Addition of Portable</a:t>
                      </a:r>
                      <a:r>
                        <a:rPr lang="en-US" baseline="0" dirty="0" smtClean="0"/>
                        <a:t> Restroom</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Fire Alarm</a:t>
                      </a:r>
                      <a:endParaRPr lang="en-US" dirty="0"/>
                    </a:p>
                  </a:txBody>
                  <a:tcPr/>
                </a:tc>
                <a:extLst>
                  <a:ext uri="{0D108BD9-81ED-4DB2-BD59-A6C34878D82A}">
                    <a16:rowId xmlns:a16="http://schemas.microsoft.com/office/drawing/2014/main" val="10003"/>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825412"/>
            <a:ext cx="2590800" cy="1704474"/>
          </a:xfrm>
          <a:prstGeom prst="rect">
            <a:avLst/>
          </a:prstGeom>
        </p:spPr>
      </p:pic>
    </p:spTree>
    <p:extLst>
      <p:ext uri="{BB962C8B-B14F-4D97-AF65-F5344CB8AC3E}">
        <p14:creationId xmlns:p14="http://schemas.microsoft.com/office/powerpoint/2010/main" val="349940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Future Projects</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06979936"/>
              </p:ext>
            </p:extLst>
          </p:nvPr>
        </p:nvGraphicFramePr>
        <p:xfrm>
          <a:off x="1752600" y="2667000"/>
          <a:ext cx="6096000" cy="2225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Rancho Starbuck Intermediate (Est. Project Start July, 2023)</a:t>
                      </a:r>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Re-Roofing of Permanent Buildings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HVAC Replacement</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Electrical Upgrades</a:t>
                      </a:r>
                      <a:endParaRPr lang="en-US" dirty="0"/>
                    </a:p>
                  </a:txBody>
                  <a:tcPr/>
                </a:tc>
                <a:extLst>
                  <a:ext uri="{0D108BD9-81ED-4DB2-BD59-A6C34878D82A}">
                    <a16:rowId xmlns:a16="http://schemas.microsoft.com/office/drawing/2014/main" val="10003"/>
                  </a:ext>
                </a:extLst>
              </a:tr>
              <a:tr h="370840">
                <a:tc>
                  <a:txBody>
                    <a:bodyPr/>
                    <a:lstStyle/>
                    <a:p>
                      <a:pPr marL="285750" indent="-285750">
                        <a:buFont typeface="Arial" panose="020B0604020202020204" pitchFamily="34" charset="0"/>
                        <a:buChar char="•"/>
                      </a:pPr>
                      <a:r>
                        <a:rPr lang="en-US" dirty="0" smtClean="0"/>
                        <a:t>New Fire Alarm</a:t>
                      </a:r>
                      <a:endParaRPr lang="en-US" dirty="0"/>
                    </a:p>
                  </a:txBody>
                  <a:tcPr/>
                </a:tc>
                <a:extLst>
                  <a:ext uri="{0D108BD9-81ED-4DB2-BD59-A6C34878D82A}">
                    <a16:rowId xmlns:a16="http://schemas.microsoft.com/office/drawing/2014/main" val="10004"/>
                  </a:ext>
                </a:extLst>
              </a:tr>
              <a:tr h="370840">
                <a:tc>
                  <a:txBody>
                    <a:bodyPr/>
                    <a:lstStyle/>
                    <a:p>
                      <a:pPr marL="285750" indent="-285750">
                        <a:buFont typeface="Arial" panose="020B0604020202020204" pitchFamily="34" charset="0"/>
                        <a:buChar char="•"/>
                      </a:pPr>
                      <a:r>
                        <a:rPr lang="en-US" dirty="0" smtClean="0"/>
                        <a:t>New Sewer</a:t>
                      </a:r>
                      <a:r>
                        <a:rPr lang="en-US" baseline="0" dirty="0" smtClean="0"/>
                        <a:t> Line</a:t>
                      </a:r>
                      <a:endParaRPr lang="en-US" dirty="0"/>
                    </a:p>
                  </a:txBody>
                  <a:tcPr/>
                </a:tc>
                <a:extLst>
                  <a:ext uri="{0D108BD9-81ED-4DB2-BD59-A6C34878D82A}">
                    <a16:rowId xmlns:a16="http://schemas.microsoft.com/office/drawing/2014/main" val="10005"/>
                  </a:ext>
                </a:extLst>
              </a:tr>
            </a:tbl>
          </a:graphicData>
        </a:graphic>
      </p:graphicFrame>
      <p:pic>
        <p:nvPicPr>
          <p:cNvPr id="46082" name="Picture 2" descr="Rancho Starbuck Junior High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077" y="5155440"/>
            <a:ext cx="2117124" cy="136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622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2062103"/>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sz="3200" dirty="0">
                <a:solidFill>
                  <a:srgbClr val="002060"/>
                </a:solidFill>
                <a:latin typeface="Candara" panose="020E0502030303020204" pitchFamily="34" charset="0"/>
                <a:cs typeface="Arial" panose="020B0604020202020204" pitchFamily="34" charset="0"/>
              </a:rPr>
              <a:t>Measure LL </a:t>
            </a:r>
          </a:p>
          <a:p>
            <a:pPr algn="ctr"/>
            <a:r>
              <a:rPr lang="en-US" sz="3200" dirty="0">
                <a:solidFill>
                  <a:srgbClr val="002060"/>
                </a:solidFill>
                <a:latin typeface="Candara" panose="020E0502030303020204" pitchFamily="34" charset="0"/>
                <a:cs typeface="Arial" panose="020B0604020202020204" pitchFamily="34" charset="0"/>
              </a:rPr>
              <a:t>Citizen’s Bond Oversight Committee</a:t>
            </a:r>
          </a:p>
          <a:p>
            <a:pPr algn="ctr"/>
            <a:r>
              <a:rPr lang="en-US" sz="3200" dirty="0" smtClean="0">
                <a:solidFill>
                  <a:srgbClr val="002060"/>
                </a:solidFill>
                <a:latin typeface="Candara" panose="020E0502030303020204" pitchFamily="34" charset="0"/>
                <a:cs typeface="Arial" panose="020B0604020202020204" pitchFamily="34" charset="0"/>
              </a:rPr>
              <a:t>Audit Findings</a:t>
            </a:r>
            <a:endParaRPr lang="en-US" sz="3200" dirty="0">
              <a:solidFill>
                <a:srgbClr val="002060"/>
              </a:solidFill>
              <a:latin typeface="Candara" panose="020E0502030303020204" pitchFamily="34" charset="0"/>
              <a:cs typeface="Arial" panose="020B0604020202020204" pitchFamily="34" charset="0"/>
            </a:endParaRPr>
          </a:p>
        </p:txBody>
      </p:sp>
      <p:sp>
        <p:nvSpPr>
          <p:cNvPr id="2" name="Rectangle 1"/>
          <p:cNvSpPr/>
          <p:nvPr/>
        </p:nvSpPr>
        <p:spPr>
          <a:xfrm>
            <a:off x="1600200" y="3352800"/>
            <a:ext cx="6324600" cy="1494768"/>
          </a:xfrm>
          <a:prstGeom prst="rect">
            <a:avLst/>
          </a:prstGeom>
        </p:spPr>
        <p:txBody>
          <a:bodyPr wrap="square">
            <a:spAutoFit/>
          </a:bodyPr>
          <a:lstStyle/>
          <a:p>
            <a:pPr marL="228600" marR="0" algn="ctr">
              <a:lnSpc>
                <a:spcPct val="115000"/>
              </a:lnSpc>
              <a:spcBef>
                <a:spcPts val="0"/>
              </a:spcBef>
              <a:spcAft>
                <a:spcPts val="1000"/>
              </a:spcAft>
            </a:pPr>
            <a:endParaRPr lang="en-US" b="1" i="1" dirty="0" smtClean="0">
              <a:solidFill>
                <a:srgbClr val="002060"/>
              </a:solidFill>
              <a:ea typeface="Calibri" panose="020F0502020204030204" pitchFamily="34" charset="0"/>
              <a:cs typeface="Times New Roman" panose="02020603050405020304" pitchFamily="18" charset="0"/>
            </a:endParaRPr>
          </a:p>
          <a:p>
            <a:pPr marL="228600" marR="0" algn="ctr">
              <a:lnSpc>
                <a:spcPct val="115000"/>
              </a:lnSpc>
              <a:spcBef>
                <a:spcPts val="0"/>
              </a:spcBef>
              <a:spcAft>
                <a:spcPts val="1000"/>
              </a:spcAft>
            </a:pPr>
            <a:r>
              <a:rPr lang="en-US" i="1" dirty="0" smtClean="0">
                <a:solidFill>
                  <a:srgbClr val="002060"/>
                </a:solidFill>
                <a:ea typeface="Calibri" panose="020F0502020204030204" pitchFamily="34" charset="0"/>
                <a:cs typeface="Times New Roman" panose="02020603050405020304" pitchFamily="18" charset="0"/>
              </a:rPr>
              <a:t>The 2020-21 </a:t>
            </a:r>
            <a:r>
              <a:rPr lang="en-US" i="1" dirty="0">
                <a:solidFill>
                  <a:srgbClr val="002060"/>
                </a:solidFill>
                <a:ea typeface="Calibri" panose="020F0502020204030204" pitchFamily="34" charset="0"/>
                <a:cs typeface="Times New Roman" panose="02020603050405020304" pitchFamily="18" charset="0"/>
              </a:rPr>
              <a:t>annual Lowell Joint School District Building Fund (Measure LL) Financial and Performance Audits had no findings. </a:t>
            </a:r>
          </a:p>
        </p:txBody>
      </p:sp>
    </p:spTree>
    <p:extLst>
      <p:ext uri="{BB962C8B-B14F-4D97-AF65-F5344CB8AC3E}">
        <p14:creationId xmlns:p14="http://schemas.microsoft.com/office/powerpoint/2010/main" val="229309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2062103"/>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sz="3200" dirty="0">
                <a:solidFill>
                  <a:srgbClr val="002060"/>
                </a:solidFill>
                <a:latin typeface="Candara" panose="020E0502030303020204" pitchFamily="34" charset="0"/>
                <a:cs typeface="Arial" panose="020B0604020202020204" pitchFamily="34" charset="0"/>
              </a:rPr>
              <a:t>Measure LL </a:t>
            </a:r>
          </a:p>
          <a:p>
            <a:pPr algn="ctr"/>
            <a:r>
              <a:rPr lang="en-US" sz="3200" dirty="0">
                <a:solidFill>
                  <a:srgbClr val="002060"/>
                </a:solidFill>
                <a:latin typeface="Candara" panose="020E0502030303020204" pitchFamily="34" charset="0"/>
                <a:cs typeface="Arial" panose="020B0604020202020204" pitchFamily="34" charset="0"/>
              </a:rPr>
              <a:t>Citizen’s Bond Oversight Committee</a:t>
            </a:r>
          </a:p>
          <a:p>
            <a:pPr algn="ctr"/>
            <a:r>
              <a:rPr lang="en-US" altLang="en-US" sz="3200" dirty="0" smtClean="0">
                <a:solidFill>
                  <a:srgbClr val="002060"/>
                </a:solidFill>
              </a:rPr>
              <a:t>Conclusion</a:t>
            </a:r>
            <a:endParaRPr lang="en-US" sz="3200" dirty="0">
              <a:solidFill>
                <a:srgbClr val="002060"/>
              </a:solidFill>
              <a:latin typeface="Candara" panose="020E0502030303020204" pitchFamily="34" charset="0"/>
              <a:cs typeface="Arial" panose="020B0604020202020204" pitchFamily="34" charset="0"/>
            </a:endParaRPr>
          </a:p>
        </p:txBody>
      </p:sp>
      <p:sp>
        <p:nvSpPr>
          <p:cNvPr id="2" name="Rectangle 1"/>
          <p:cNvSpPr/>
          <p:nvPr/>
        </p:nvSpPr>
        <p:spPr>
          <a:xfrm>
            <a:off x="1600200" y="3262577"/>
            <a:ext cx="6324600" cy="2442720"/>
          </a:xfrm>
          <a:prstGeom prst="rect">
            <a:avLst/>
          </a:prstGeom>
        </p:spPr>
        <p:txBody>
          <a:bodyPr wrap="square">
            <a:spAutoFit/>
          </a:bodyPr>
          <a:lstStyle/>
          <a:p>
            <a:pPr marL="228600" marR="0" algn="ctr">
              <a:lnSpc>
                <a:spcPct val="115000"/>
              </a:lnSpc>
              <a:spcBef>
                <a:spcPts val="0"/>
              </a:spcBef>
              <a:spcAft>
                <a:spcPts val="1000"/>
              </a:spcAft>
            </a:pPr>
            <a:endParaRPr lang="en-US" sz="1600" b="1" i="1" dirty="0" smtClean="0">
              <a:solidFill>
                <a:srgbClr val="002060"/>
              </a:solidFill>
              <a:ea typeface="Calibri" panose="020F0502020204030204" pitchFamily="34" charset="0"/>
              <a:cs typeface="Times New Roman" panose="02020603050405020304" pitchFamily="18" charset="0"/>
            </a:endParaRPr>
          </a:p>
          <a:p>
            <a:pPr algn="ctr"/>
            <a:r>
              <a:rPr lang="en-US" dirty="0">
                <a:solidFill>
                  <a:srgbClr val="002060"/>
                </a:solidFill>
              </a:rPr>
              <a:t>Based upon the listed </a:t>
            </a:r>
            <a:r>
              <a:rPr lang="en-US" dirty="0" smtClean="0">
                <a:solidFill>
                  <a:srgbClr val="002060"/>
                </a:solidFill>
              </a:rPr>
              <a:t>activities, </a:t>
            </a:r>
            <a:r>
              <a:rPr lang="en-US" b="1" dirty="0" smtClean="0">
                <a:solidFill>
                  <a:srgbClr val="002060"/>
                </a:solidFill>
              </a:rPr>
              <a:t>the </a:t>
            </a:r>
            <a:r>
              <a:rPr lang="en-US" b="1" dirty="0">
                <a:solidFill>
                  <a:srgbClr val="002060"/>
                </a:solidFill>
              </a:rPr>
              <a:t>Committee advises the public that the District is in </a:t>
            </a:r>
            <a:r>
              <a:rPr lang="en-US" b="1" dirty="0" smtClean="0">
                <a:solidFill>
                  <a:srgbClr val="002060"/>
                </a:solidFill>
              </a:rPr>
              <a:t>compliance </a:t>
            </a:r>
            <a:r>
              <a:rPr lang="en-US" dirty="0" smtClean="0">
                <a:solidFill>
                  <a:srgbClr val="002060"/>
                </a:solidFill>
              </a:rPr>
              <a:t>with </a:t>
            </a:r>
            <a:r>
              <a:rPr lang="en-US" dirty="0">
                <a:solidFill>
                  <a:srgbClr val="002060"/>
                </a:solidFill>
              </a:rPr>
              <a:t>Article XIIIA, Section 1(b)(3) of the California Constitution: </a:t>
            </a:r>
            <a:r>
              <a:rPr lang="en-US" b="1" dirty="0">
                <a:solidFill>
                  <a:srgbClr val="002060"/>
                </a:solidFill>
              </a:rPr>
              <a:t>Bond proceeds have been expended on projects set forth in the ballot measure.</a:t>
            </a:r>
            <a:r>
              <a:rPr lang="en-US" dirty="0">
                <a:solidFill>
                  <a:srgbClr val="002060"/>
                </a:solidFill>
              </a:rPr>
              <a:t> No bond proceeds have been used for teacher or administrative salaries or other school operating expenditures; and audits have been performed as prescribed bylaw.</a:t>
            </a:r>
          </a:p>
        </p:txBody>
      </p:sp>
    </p:spTree>
    <p:extLst>
      <p:ext uri="{BB962C8B-B14F-4D97-AF65-F5344CB8AC3E}">
        <p14:creationId xmlns:p14="http://schemas.microsoft.com/office/powerpoint/2010/main" val="330009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286000"/>
            <a:ext cx="7620000" cy="3810000"/>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ctr">
              <a:lnSpc>
                <a:spcPct val="90000"/>
              </a:lnSpc>
            </a:pPr>
            <a:r>
              <a:rPr lang="en-US" sz="1600" b="1" dirty="0" smtClean="0">
                <a:solidFill>
                  <a:srgbClr val="002060"/>
                </a:solidFill>
                <a:latin typeface="Candara" panose="020E0502030303020204" pitchFamily="34" charset="0"/>
                <a:cs typeface="Arial"/>
              </a:rPr>
              <a:t>The voters of the Lowell Joint School District authorized Measure LL General Obligation Bonds in the amount of $48,000,000 on November 6, 2018. Funds received from the bonds are to be used to:</a:t>
            </a:r>
          </a:p>
          <a:p>
            <a:pPr>
              <a:lnSpc>
                <a:spcPct val="90000"/>
              </a:lnSpc>
            </a:pPr>
            <a:endParaRPr lang="en-US" sz="1050" dirty="0" smtClean="0">
              <a:solidFill>
                <a:srgbClr val="002060"/>
              </a:solidFill>
              <a:latin typeface="Candara" panose="020E0502030303020204" pitchFamily="34" charset="0"/>
              <a:cs typeface="Arial"/>
            </a:endParaRPr>
          </a:p>
          <a:p>
            <a:pPr marL="342900" indent="-342900">
              <a:lnSpc>
                <a:spcPct val="90000"/>
              </a:lnSpc>
              <a:buFont typeface="Arial" panose="020B0604020202020204" pitchFamily="34" charset="0"/>
              <a:buChar char="•"/>
            </a:pPr>
            <a:r>
              <a:rPr lang="en-US" sz="1600" dirty="0" smtClean="0">
                <a:solidFill>
                  <a:srgbClr val="002060"/>
                </a:solidFill>
              </a:rPr>
              <a:t>Repair </a:t>
            </a:r>
            <a:r>
              <a:rPr lang="en-US" sz="1600" dirty="0">
                <a:solidFill>
                  <a:srgbClr val="002060"/>
                </a:solidFill>
              </a:rPr>
              <a:t>leaky roofs, old rusty plumbing and failing electrical </a:t>
            </a:r>
            <a:r>
              <a:rPr lang="en-US" sz="1600" dirty="0" smtClean="0">
                <a:solidFill>
                  <a:srgbClr val="002060"/>
                </a:solidFill>
              </a:rPr>
              <a:t>systems</a:t>
            </a:r>
          </a:p>
          <a:p>
            <a:pPr marL="342900" indent="-342900">
              <a:lnSpc>
                <a:spcPct val="90000"/>
              </a:lnSpc>
              <a:buFont typeface="Arial" panose="020B0604020202020204" pitchFamily="34" charset="0"/>
              <a:buChar char="•"/>
            </a:pPr>
            <a:r>
              <a:rPr lang="en-US" sz="1600" dirty="0" smtClean="0">
                <a:solidFill>
                  <a:srgbClr val="002060"/>
                </a:solidFill>
              </a:rPr>
              <a:t>Replace </a:t>
            </a:r>
            <a:r>
              <a:rPr lang="en-US" sz="1600" dirty="0">
                <a:solidFill>
                  <a:srgbClr val="002060"/>
                </a:solidFill>
              </a:rPr>
              <a:t>wood and support beams that have extensive termite damage and dry </a:t>
            </a:r>
            <a:r>
              <a:rPr lang="en-US" sz="1600" dirty="0" smtClean="0">
                <a:solidFill>
                  <a:srgbClr val="002060"/>
                </a:solidFill>
              </a:rPr>
              <a:t>rot</a:t>
            </a:r>
          </a:p>
          <a:p>
            <a:pPr marL="342900" indent="-342900">
              <a:lnSpc>
                <a:spcPct val="90000"/>
              </a:lnSpc>
              <a:buFont typeface="Arial" panose="020B0604020202020204" pitchFamily="34" charset="0"/>
              <a:buChar char="•"/>
            </a:pPr>
            <a:r>
              <a:rPr lang="en-US" sz="1600" dirty="0" smtClean="0">
                <a:solidFill>
                  <a:srgbClr val="002060"/>
                </a:solidFill>
              </a:rPr>
              <a:t>Renovate </a:t>
            </a:r>
            <a:r>
              <a:rPr lang="en-US" sz="1600" dirty="0">
                <a:solidFill>
                  <a:srgbClr val="002060"/>
                </a:solidFill>
              </a:rPr>
              <a:t>classroom facilities so they meet current building and safety </a:t>
            </a:r>
            <a:r>
              <a:rPr lang="en-US" sz="1600" dirty="0" smtClean="0">
                <a:solidFill>
                  <a:srgbClr val="002060"/>
                </a:solidFill>
              </a:rPr>
              <a:t>standards</a:t>
            </a:r>
          </a:p>
          <a:p>
            <a:pPr marL="342900" indent="-342900">
              <a:lnSpc>
                <a:spcPct val="90000"/>
              </a:lnSpc>
              <a:buFont typeface="Arial" panose="020B0604020202020204" pitchFamily="34" charset="0"/>
              <a:buChar char="•"/>
            </a:pPr>
            <a:r>
              <a:rPr lang="en-US" sz="1600" dirty="0" smtClean="0">
                <a:solidFill>
                  <a:srgbClr val="002060"/>
                </a:solidFill>
              </a:rPr>
              <a:t>Remove </a:t>
            </a:r>
            <a:r>
              <a:rPr lang="en-US" sz="1600" dirty="0">
                <a:solidFill>
                  <a:srgbClr val="002060"/>
                </a:solidFill>
              </a:rPr>
              <a:t>hazardous materials like asbestos and lead paint from school </a:t>
            </a:r>
            <a:r>
              <a:rPr lang="en-US" sz="1600" dirty="0" smtClean="0">
                <a:solidFill>
                  <a:srgbClr val="002060"/>
                </a:solidFill>
              </a:rPr>
              <a:t>sites</a:t>
            </a:r>
          </a:p>
          <a:p>
            <a:pPr marL="342900" indent="-342900">
              <a:lnSpc>
                <a:spcPct val="90000"/>
              </a:lnSpc>
              <a:buFont typeface="Arial" panose="020B0604020202020204" pitchFamily="34" charset="0"/>
              <a:buChar char="•"/>
            </a:pPr>
            <a:r>
              <a:rPr lang="en-US" sz="1600" dirty="0" smtClean="0">
                <a:solidFill>
                  <a:srgbClr val="002060"/>
                </a:solidFill>
              </a:rPr>
              <a:t>Upgrade </a:t>
            </a:r>
            <a:r>
              <a:rPr lang="en-US" sz="1600" dirty="0">
                <a:solidFill>
                  <a:srgbClr val="002060"/>
                </a:solidFill>
              </a:rPr>
              <a:t>classrooms, school facilities and technology to support </a:t>
            </a:r>
            <a:r>
              <a:rPr lang="en-US" sz="1600" dirty="0" smtClean="0">
                <a:solidFill>
                  <a:srgbClr val="002060"/>
                </a:solidFill>
              </a:rPr>
              <a:t>high-quality instruction </a:t>
            </a:r>
            <a:r>
              <a:rPr lang="en-US" sz="1600" dirty="0">
                <a:solidFill>
                  <a:srgbClr val="002060"/>
                </a:solidFill>
              </a:rPr>
              <a:t>in math, science, technology and the </a:t>
            </a:r>
            <a:r>
              <a:rPr lang="en-US" sz="1600" dirty="0" smtClean="0">
                <a:solidFill>
                  <a:srgbClr val="002060"/>
                </a:solidFill>
              </a:rPr>
              <a:t>arts</a:t>
            </a:r>
          </a:p>
          <a:p>
            <a:pPr marL="342900" indent="-342900">
              <a:lnSpc>
                <a:spcPct val="90000"/>
              </a:lnSpc>
              <a:buFont typeface="Arial" panose="020B0604020202020204" pitchFamily="34" charset="0"/>
              <a:buChar char="•"/>
            </a:pPr>
            <a:r>
              <a:rPr lang="en-US" sz="1600" dirty="0" smtClean="0">
                <a:solidFill>
                  <a:srgbClr val="002060"/>
                </a:solidFill>
              </a:rPr>
              <a:t>Improve </a:t>
            </a:r>
            <a:r>
              <a:rPr lang="en-US" sz="1600" dirty="0">
                <a:solidFill>
                  <a:srgbClr val="002060"/>
                </a:solidFill>
              </a:rPr>
              <a:t>student safety and campus security systems including security fencing, security cameras, emergency communications systems, smoke </a:t>
            </a:r>
            <a:r>
              <a:rPr lang="en-US" sz="1600" dirty="0" smtClean="0">
                <a:solidFill>
                  <a:srgbClr val="002060"/>
                </a:solidFill>
              </a:rPr>
              <a:t>detectors</a:t>
            </a:r>
            <a:br>
              <a:rPr lang="en-US" sz="1600" dirty="0" smtClean="0">
                <a:solidFill>
                  <a:srgbClr val="002060"/>
                </a:solidFill>
              </a:rPr>
            </a:br>
            <a:r>
              <a:rPr lang="en-US" sz="1600" dirty="0" smtClean="0">
                <a:solidFill>
                  <a:srgbClr val="002060"/>
                </a:solidFill>
              </a:rPr>
              <a:t>and </a:t>
            </a:r>
            <a:r>
              <a:rPr lang="en-US" sz="1600" dirty="0">
                <a:solidFill>
                  <a:srgbClr val="002060"/>
                </a:solidFill>
              </a:rPr>
              <a:t>fire </a:t>
            </a:r>
            <a:r>
              <a:rPr lang="en-US" sz="1600" dirty="0" smtClean="0">
                <a:solidFill>
                  <a:srgbClr val="002060"/>
                </a:solidFill>
              </a:rPr>
              <a:t>alarms</a:t>
            </a:r>
          </a:p>
          <a:p>
            <a:pPr marL="342900" indent="-342900">
              <a:lnSpc>
                <a:spcPct val="90000"/>
              </a:lnSpc>
              <a:buFont typeface="Arial" panose="020B0604020202020204" pitchFamily="34" charset="0"/>
              <a:buChar char="•"/>
            </a:pPr>
            <a:r>
              <a:rPr lang="en-US" sz="1600" dirty="0" smtClean="0">
                <a:solidFill>
                  <a:srgbClr val="002060"/>
                </a:solidFill>
              </a:rPr>
              <a:t>Improve </a:t>
            </a:r>
            <a:r>
              <a:rPr lang="en-US" sz="1600" dirty="0">
                <a:solidFill>
                  <a:srgbClr val="002060"/>
                </a:solidFill>
              </a:rPr>
              <a:t>heating, ventilation, air conditioning, insulation and </a:t>
            </a:r>
            <a:r>
              <a:rPr lang="en-US" sz="1600" dirty="0" smtClean="0">
                <a:solidFill>
                  <a:srgbClr val="002060"/>
                </a:solidFill>
              </a:rPr>
              <a:t>doors</a:t>
            </a:r>
            <a:br>
              <a:rPr lang="en-US" sz="1600" dirty="0" smtClean="0">
                <a:solidFill>
                  <a:srgbClr val="002060"/>
                </a:solidFill>
              </a:rPr>
            </a:br>
            <a:r>
              <a:rPr lang="en-US" sz="1600" dirty="0" smtClean="0">
                <a:solidFill>
                  <a:srgbClr val="002060"/>
                </a:solidFill>
              </a:rPr>
              <a:t>to </a:t>
            </a:r>
            <a:r>
              <a:rPr lang="en-US" sz="1600" dirty="0">
                <a:solidFill>
                  <a:srgbClr val="002060"/>
                </a:solidFill>
              </a:rPr>
              <a:t>increase energy </a:t>
            </a:r>
            <a:r>
              <a:rPr lang="en-US" sz="1600" dirty="0" smtClean="0">
                <a:solidFill>
                  <a:srgbClr val="002060"/>
                </a:solidFill>
              </a:rPr>
              <a:t>efficiency</a:t>
            </a:r>
          </a:p>
          <a:p>
            <a:pPr marL="342900" indent="-342900">
              <a:lnSpc>
                <a:spcPct val="90000"/>
              </a:lnSpc>
              <a:buFont typeface="Arial" panose="020B0604020202020204" pitchFamily="34" charset="0"/>
              <a:buChar char="•"/>
            </a:pPr>
            <a:r>
              <a:rPr lang="en-US" sz="1600" dirty="0" smtClean="0">
                <a:solidFill>
                  <a:srgbClr val="002060"/>
                </a:solidFill>
              </a:rPr>
              <a:t>Improve </a:t>
            </a:r>
            <a:r>
              <a:rPr lang="en-US" sz="1600" dirty="0">
                <a:solidFill>
                  <a:srgbClr val="002060"/>
                </a:solidFill>
              </a:rPr>
              <a:t>access to school facilities for students with </a:t>
            </a:r>
            <a:r>
              <a:rPr lang="en-US" sz="1600" dirty="0" smtClean="0">
                <a:solidFill>
                  <a:srgbClr val="002060"/>
                </a:solidFill>
              </a:rPr>
              <a:t>disabilities</a:t>
            </a:r>
            <a:endParaRPr lang="en-US" sz="1600" dirty="0">
              <a:solidFill>
                <a:srgbClr val="002060"/>
              </a:solidFill>
              <a:cs typeface="Aria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3200" dirty="0" smtClean="0">
                <a:solidFill>
                  <a:srgbClr val="002060"/>
                </a:solidFill>
                <a:latin typeface="Candara" panose="020E0502030303020204" pitchFamily="34" charset="0"/>
                <a:cs typeface="Arial" panose="020B0604020202020204" pitchFamily="34" charset="0"/>
              </a:rPr>
              <a:t>Measure LL Program Overview</a:t>
            </a:r>
            <a:endParaRPr lang="en-US" sz="32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978792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2062103"/>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sz="3200" dirty="0">
                <a:solidFill>
                  <a:srgbClr val="002060"/>
                </a:solidFill>
                <a:latin typeface="Candara" panose="020E0502030303020204" pitchFamily="34" charset="0"/>
                <a:cs typeface="Arial" panose="020B0604020202020204" pitchFamily="34" charset="0"/>
              </a:rPr>
              <a:t>Measure LL </a:t>
            </a:r>
          </a:p>
          <a:p>
            <a:pPr algn="ctr"/>
            <a:r>
              <a:rPr lang="en-US" sz="3200" dirty="0">
                <a:solidFill>
                  <a:srgbClr val="002060"/>
                </a:solidFill>
                <a:latin typeface="Candara" panose="020E0502030303020204" pitchFamily="34" charset="0"/>
                <a:cs typeface="Arial" panose="020B0604020202020204" pitchFamily="34" charset="0"/>
              </a:rPr>
              <a:t>Citizen’s Bond Oversight Committee</a:t>
            </a:r>
          </a:p>
          <a:p>
            <a:pPr algn="ctr"/>
            <a:r>
              <a:rPr lang="en-US" altLang="en-US" sz="3200" dirty="0" smtClean="0">
                <a:solidFill>
                  <a:srgbClr val="002060"/>
                </a:solidFill>
              </a:rPr>
              <a:t>Additional Information</a:t>
            </a:r>
            <a:endParaRPr lang="en-US" sz="3200" dirty="0">
              <a:solidFill>
                <a:srgbClr val="002060"/>
              </a:solidFill>
              <a:latin typeface="Candara" panose="020E0502030303020204" pitchFamily="34" charset="0"/>
              <a:cs typeface="Arial" panose="020B0604020202020204" pitchFamily="34" charset="0"/>
            </a:endParaRPr>
          </a:p>
        </p:txBody>
      </p:sp>
      <p:sp>
        <p:nvSpPr>
          <p:cNvPr id="2" name="Rectangle 1"/>
          <p:cNvSpPr/>
          <p:nvPr/>
        </p:nvSpPr>
        <p:spPr>
          <a:xfrm>
            <a:off x="1600200" y="3262577"/>
            <a:ext cx="6324600" cy="1924116"/>
          </a:xfrm>
          <a:prstGeom prst="rect">
            <a:avLst/>
          </a:prstGeom>
        </p:spPr>
        <p:txBody>
          <a:bodyPr wrap="square">
            <a:spAutoFit/>
          </a:bodyPr>
          <a:lstStyle/>
          <a:p>
            <a:pPr marL="228600" marR="0" algn="ctr">
              <a:lnSpc>
                <a:spcPct val="115000"/>
              </a:lnSpc>
              <a:spcBef>
                <a:spcPts val="0"/>
              </a:spcBef>
              <a:spcAft>
                <a:spcPts val="1000"/>
              </a:spcAft>
            </a:pPr>
            <a:endParaRPr lang="en-US" b="1" i="1" dirty="0" smtClean="0">
              <a:solidFill>
                <a:srgbClr val="002060"/>
              </a:solidFill>
              <a:ea typeface="Calibri" panose="020F0502020204030204" pitchFamily="34" charset="0"/>
              <a:cs typeface="Times New Roman" panose="02020603050405020304" pitchFamily="18" charset="0"/>
            </a:endParaRPr>
          </a:p>
          <a:p>
            <a:pPr algn="ctr"/>
            <a:r>
              <a:rPr lang="en-US" b="1" dirty="0">
                <a:solidFill>
                  <a:srgbClr val="002060"/>
                </a:solidFill>
              </a:rPr>
              <a:t>Meeting minutes, audits, and various other documents are available on the District website: </a:t>
            </a:r>
            <a:endParaRPr lang="en-US" b="1" dirty="0" smtClean="0">
              <a:solidFill>
                <a:srgbClr val="002060"/>
              </a:solidFill>
            </a:endParaRPr>
          </a:p>
          <a:p>
            <a:pPr algn="ctr"/>
            <a:endParaRPr lang="en-US" dirty="0">
              <a:solidFill>
                <a:srgbClr val="002060"/>
              </a:solidFill>
            </a:endParaRPr>
          </a:p>
          <a:p>
            <a:pPr algn="ctr"/>
            <a:r>
              <a:rPr lang="en-US" dirty="0" smtClean="0">
                <a:solidFill>
                  <a:srgbClr val="002060"/>
                </a:solidFill>
              </a:rPr>
              <a:t>https</a:t>
            </a:r>
            <a:r>
              <a:rPr lang="en-US" dirty="0">
                <a:solidFill>
                  <a:srgbClr val="002060"/>
                </a:solidFill>
              </a:rPr>
              <a:t>://www.ljsd.org/Departments/Citizens-Bond-Oversight-Committee/CBOC-Board-Agendas-and-Minutes/index.html.</a:t>
            </a:r>
          </a:p>
        </p:txBody>
      </p:sp>
    </p:spTree>
    <p:extLst>
      <p:ext uri="{BB962C8B-B14F-4D97-AF65-F5344CB8AC3E}">
        <p14:creationId xmlns:p14="http://schemas.microsoft.com/office/powerpoint/2010/main" val="210365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923330"/>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584775"/>
          </a:xfrm>
          <a:prstGeom prst="rect">
            <a:avLst/>
          </a:prstGeom>
          <a:noFill/>
        </p:spPr>
        <p:txBody>
          <a:bodyPr wrap="square" rtlCol="0">
            <a:spAutoFit/>
          </a:bodyPr>
          <a:lstStyle/>
          <a:p>
            <a:pPr algn="ctr"/>
            <a:r>
              <a:rPr lang="en-US" altLang="en-US" sz="3200" dirty="0" smtClean="0">
                <a:solidFill>
                  <a:srgbClr val="002060"/>
                </a:solidFill>
              </a:rPr>
              <a:t>Questions</a:t>
            </a:r>
            <a:endParaRPr lang="en-US" sz="3200" dirty="0">
              <a:solidFill>
                <a:srgbClr val="002060"/>
              </a:solidFill>
              <a:latin typeface="Candara" panose="020E0502030303020204" pitchFamily="34" charset="0"/>
              <a:cs typeface="Arial" panose="020B060402020202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6500" y="2209800"/>
            <a:ext cx="4267200" cy="346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096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just">
              <a:lnSpc>
                <a:spcPct val="90000"/>
              </a:lnSpc>
            </a:pPr>
            <a:r>
              <a:rPr lang="en-US" sz="1800" dirty="0">
                <a:solidFill>
                  <a:srgbClr val="002060"/>
                </a:solidFill>
              </a:rPr>
              <a:t>The purposes of the Committee are set forth in Proposition 39, and the Committee Bylaws were developed and approved subject to the applicable provisions of Proposition 39. The Committee is subject to the Ralph M. Brown Public Meetings Act (“Brown Act”) of the State of California and meetings are conducted in accordance with the provisions thereof. The District provides necessary administrative support to the Committee consistent with the Committee’s purposes, as set forth in Proposition 39.</a:t>
            </a: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Purpose</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546567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r>
              <a:rPr lang="en-US" sz="1800" b="1" dirty="0" smtClean="0">
                <a:solidFill>
                  <a:srgbClr val="002060"/>
                </a:solidFill>
              </a:rPr>
              <a:t>The </a:t>
            </a:r>
            <a:r>
              <a:rPr lang="en-US" sz="1800" b="1" dirty="0">
                <a:solidFill>
                  <a:srgbClr val="002060"/>
                </a:solidFill>
              </a:rPr>
              <a:t>current Committee consists of seven members and includes representatives from the organizations required under Proposition 39</a:t>
            </a:r>
            <a:r>
              <a:rPr lang="en-US" sz="1800" b="1" dirty="0" smtClean="0">
                <a:solidFill>
                  <a:srgbClr val="002060"/>
                </a:solidFill>
              </a:rPr>
              <a:t>:</a:t>
            </a:r>
          </a:p>
          <a:p>
            <a:endParaRPr lang="en-US" sz="1800" b="1" dirty="0">
              <a:solidFill>
                <a:srgbClr val="002060"/>
              </a:solidFill>
            </a:endParaRPr>
          </a:p>
          <a:p>
            <a:pPr marL="285750" lvl="0" indent="-285750">
              <a:buFont typeface="Arial" panose="020B0604020202020204" pitchFamily="34" charset="0"/>
              <a:buChar char="•"/>
            </a:pPr>
            <a:r>
              <a:rPr lang="en-US" sz="1800" dirty="0">
                <a:solidFill>
                  <a:srgbClr val="002060"/>
                </a:solidFill>
              </a:rPr>
              <a:t>Parent or guardian of a child enrolled in the District (one representatives)</a:t>
            </a:r>
          </a:p>
          <a:p>
            <a:pPr marL="285750" lvl="0" indent="-285750">
              <a:buFont typeface="Arial" panose="020B0604020202020204" pitchFamily="34" charset="0"/>
              <a:buChar char="•"/>
            </a:pPr>
            <a:r>
              <a:rPr lang="en-US" sz="1800" dirty="0" smtClean="0">
                <a:solidFill>
                  <a:srgbClr val="002060"/>
                </a:solidFill>
              </a:rPr>
              <a:t>Parent </a:t>
            </a:r>
            <a:r>
              <a:rPr lang="en-US" sz="1800" dirty="0">
                <a:solidFill>
                  <a:srgbClr val="002060"/>
                </a:solidFill>
              </a:rPr>
              <a:t>Teacher Association or a school site council (one representatives)</a:t>
            </a:r>
          </a:p>
          <a:p>
            <a:pPr marL="285750" lvl="0" indent="-285750">
              <a:buFont typeface="Arial" panose="020B0604020202020204" pitchFamily="34" charset="0"/>
              <a:buChar char="•"/>
            </a:pPr>
            <a:r>
              <a:rPr lang="en-US" sz="1800" dirty="0" smtClean="0">
                <a:solidFill>
                  <a:srgbClr val="002060"/>
                </a:solidFill>
              </a:rPr>
              <a:t>Business Community Representative within </a:t>
            </a:r>
            <a:r>
              <a:rPr lang="en-US" sz="1800" dirty="0">
                <a:solidFill>
                  <a:srgbClr val="002060"/>
                </a:solidFill>
              </a:rPr>
              <a:t>the District (one representative)</a:t>
            </a:r>
          </a:p>
          <a:p>
            <a:pPr marL="285750" lvl="0" indent="-285750">
              <a:buFont typeface="Arial" panose="020B0604020202020204" pitchFamily="34" charset="0"/>
              <a:buChar char="•"/>
            </a:pPr>
            <a:r>
              <a:rPr lang="en-US" sz="1800" dirty="0">
                <a:solidFill>
                  <a:srgbClr val="002060"/>
                </a:solidFill>
              </a:rPr>
              <a:t>Active in a senior citizen’s organization (one representative)</a:t>
            </a:r>
          </a:p>
          <a:p>
            <a:pPr marL="285750" lvl="0" indent="-285750">
              <a:buFont typeface="Arial" panose="020B0604020202020204" pitchFamily="34" charset="0"/>
              <a:buChar char="•"/>
            </a:pPr>
            <a:r>
              <a:rPr lang="en-US" sz="1800" dirty="0">
                <a:solidFill>
                  <a:srgbClr val="002060"/>
                </a:solidFill>
              </a:rPr>
              <a:t>Active in a bona-fide taxpayers association (one representative)</a:t>
            </a:r>
          </a:p>
          <a:p>
            <a:pPr marL="285750" lvl="0" indent="-285750">
              <a:buFont typeface="Arial" panose="020B0604020202020204" pitchFamily="34" charset="0"/>
              <a:buChar char="•"/>
            </a:pPr>
            <a:r>
              <a:rPr lang="en-US" sz="1800" dirty="0">
                <a:solidFill>
                  <a:srgbClr val="002060"/>
                </a:solidFill>
              </a:rPr>
              <a:t>Members of the community at-large (two representatives</a:t>
            </a:r>
            <a:r>
              <a:rPr lang="en-US" sz="1800" dirty="0" smtClean="0">
                <a:solidFill>
                  <a:srgbClr val="002060"/>
                </a:solidFill>
              </a:rPr>
              <a:t>)</a:t>
            </a:r>
            <a:endParaRPr lang="en-US" sz="1800" dirty="0">
              <a:solidFill>
                <a:srgbClr val="002060"/>
              </a:solidFil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Membership</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15917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Members</a:t>
            </a:r>
            <a:endParaRPr lang="en-US" sz="2800" dirty="0">
              <a:solidFill>
                <a:srgbClr val="002060"/>
              </a:solidFill>
              <a:latin typeface="Candara" panose="020E0502030303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914416"/>
              </p:ext>
            </p:extLst>
          </p:nvPr>
        </p:nvGraphicFramePr>
        <p:xfrm>
          <a:off x="1221658" y="2978100"/>
          <a:ext cx="6108290" cy="3722250"/>
        </p:xfrm>
        <a:graphic>
          <a:graphicData uri="http://schemas.openxmlformats.org/drawingml/2006/table">
            <a:tbl>
              <a:tblPr firstRow="1" firstCol="1" bandRow="1">
                <a:tableStyleId>{5C22544A-7EE6-4342-B048-85BDC9FD1C3A}</a:tableStyleId>
              </a:tblPr>
              <a:tblGrid>
                <a:gridCol w="2027481">
                  <a:extLst>
                    <a:ext uri="{9D8B030D-6E8A-4147-A177-3AD203B41FA5}">
                      <a16:colId xmlns:a16="http://schemas.microsoft.com/office/drawing/2014/main" val="2919696031"/>
                    </a:ext>
                  </a:extLst>
                </a:gridCol>
                <a:gridCol w="2055980">
                  <a:extLst>
                    <a:ext uri="{9D8B030D-6E8A-4147-A177-3AD203B41FA5}">
                      <a16:colId xmlns:a16="http://schemas.microsoft.com/office/drawing/2014/main" val="838513688"/>
                    </a:ext>
                  </a:extLst>
                </a:gridCol>
                <a:gridCol w="2024829">
                  <a:extLst>
                    <a:ext uri="{9D8B030D-6E8A-4147-A177-3AD203B41FA5}">
                      <a16:colId xmlns:a16="http://schemas.microsoft.com/office/drawing/2014/main" val="1178944945"/>
                    </a:ext>
                  </a:extLst>
                </a:gridCol>
              </a:tblGrid>
              <a:tr h="280564">
                <a:tc>
                  <a:txBody>
                    <a:bodyPr/>
                    <a:lstStyle/>
                    <a:p>
                      <a:pPr marL="0" marR="0" algn="ctr">
                        <a:lnSpc>
                          <a:spcPct val="115000"/>
                        </a:lnSpc>
                        <a:spcBef>
                          <a:spcPts val="0"/>
                        </a:spcBef>
                        <a:spcAft>
                          <a:spcPts val="0"/>
                        </a:spcAft>
                      </a:pPr>
                      <a:r>
                        <a:rPr lang="en-US" sz="1400" dirty="0">
                          <a:effectLst/>
                        </a:rPr>
                        <a:t>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tc>
                <a:tc>
                  <a:txBody>
                    <a:bodyPr/>
                    <a:lstStyle/>
                    <a:p>
                      <a:pPr marL="0" marR="0" algn="ctr">
                        <a:lnSpc>
                          <a:spcPct val="115000"/>
                        </a:lnSpc>
                        <a:spcBef>
                          <a:spcPts val="0"/>
                        </a:spcBef>
                        <a:spcAft>
                          <a:spcPts val="0"/>
                        </a:spcAft>
                      </a:pPr>
                      <a:r>
                        <a:rPr lang="en-US" sz="1400">
                          <a:effectLst/>
                        </a:rPr>
                        <a:t>Representative Group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tc>
                <a:tc>
                  <a:txBody>
                    <a:bodyPr/>
                    <a:lstStyle/>
                    <a:p>
                      <a:pPr marL="0" marR="0" algn="ctr">
                        <a:lnSpc>
                          <a:spcPct val="115000"/>
                        </a:lnSpc>
                        <a:spcBef>
                          <a:spcPts val="0"/>
                        </a:spcBef>
                        <a:spcAft>
                          <a:spcPts val="0"/>
                        </a:spcAft>
                      </a:pPr>
                      <a:r>
                        <a:rPr lang="en-US" sz="1400">
                          <a:effectLst/>
                        </a:rPr>
                        <a:t>Current Term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tc>
                <a:extLst>
                  <a:ext uri="{0D108BD9-81ED-4DB2-BD59-A6C34878D82A}">
                    <a16:rowId xmlns:a16="http://schemas.microsoft.com/office/drawing/2014/main" val="3748677981"/>
                  </a:ext>
                </a:extLst>
              </a:tr>
              <a:tr h="448903">
                <a:tc>
                  <a:txBody>
                    <a:bodyPr/>
                    <a:lstStyle/>
                    <a:p>
                      <a:pPr marL="0" marR="0">
                        <a:lnSpc>
                          <a:spcPct val="115000"/>
                        </a:lnSpc>
                        <a:spcBef>
                          <a:spcPts val="0"/>
                        </a:spcBef>
                        <a:spcAft>
                          <a:spcPts val="0"/>
                        </a:spcAft>
                      </a:pPr>
                      <a:r>
                        <a:rPr lang="en-US" sz="1400" dirty="0">
                          <a:effectLst/>
                        </a:rPr>
                        <a:t>Jan </a:t>
                      </a:r>
                      <a:r>
                        <a:rPr lang="en-US" sz="1400" dirty="0" err="1">
                          <a:effectLst/>
                        </a:rPr>
                        <a:t>Averil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a:effectLst/>
                        </a:rPr>
                        <a:t>Tax Payer Organization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721781420"/>
                  </a:ext>
                </a:extLst>
              </a:tr>
              <a:tr h="520808">
                <a:tc>
                  <a:txBody>
                    <a:bodyPr/>
                    <a:lstStyle/>
                    <a:p>
                      <a:pPr marL="0" marR="0">
                        <a:lnSpc>
                          <a:spcPct val="115000"/>
                        </a:lnSpc>
                        <a:spcBef>
                          <a:spcPts val="0"/>
                        </a:spcBef>
                        <a:spcAft>
                          <a:spcPts val="0"/>
                        </a:spcAft>
                      </a:pPr>
                      <a:r>
                        <a:rPr lang="en-US" sz="1400" dirty="0" smtClean="0">
                          <a:effectLst/>
                        </a:rPr>
                        <a:t>Paul </a:t>
                      </a:r>
                      <a:r>
                        <a:rPr lang="en-US" sz="1400" dirty="0" err="1" smtClean="0">
                          <a:effectLst/>
                        </a:rPr>
                        <a:t>Caffrey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Active PTA/Site Community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1059058179"/>
                  </a:ext>
                </a:extLst>
              </a:tr>
              <a:tr h="448903">
                <a:tc>
                  <a:txBody>
                    <a:bodyPr/>
                    <a:lstStyle/>
                    <a:p>
                      <a:pPr marL="0" marR="0">
                        <a:lnSpc>
                          <a:spcPct val="115000"/>
                        </a:lnSpc>
                        <a:spcBef>
                          <a:spcPts val="0"/>
                        </a:spcBef>
                        <a:spcAft>
                          <a:spcPts val="0"/>
                        </a:spcAft>
                      </a:pPr>
                      <a:r>
                        <a:rPr lang="en-US" sz="1400" dirty="0">
                          <a:effectLst/>
                        </a:rPr>
                        <a:t>Stuart </a:t>
                      </a:r>
                      <a:r>
                        <a:rPr lang="en-US" sz="1400" dirty="0" err="1">
                          <a:effectLst/>
                        </a:rPr>
                        <a:t>Gothold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Active Senior Citizens Group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200079547"/>
                  </a:ext>
                </a:extLst>
              </a:tr>
              <a:tr h="520808">
                <a:tc>
                  <a:txBody>
                    <a:bodyPr/>
                    <a:lstStyle/>
                    <a:p>
                      <a:pPr marL="0" marR="0">
                        <a:lnSpc>
                          <a:spcPct val="115000"/>
                        </a:lnSpc>
                        <a:spcBef>
                          <a:spcPts val="0"/>
                        </a:spcBef>
                        <a:spcAft>
                          <a:spcPts val="0"/>
                        </a:spcAft>
                      </a:pPr>
                      <a:r>
                        <a:rPr lang="en-US" sz="1400" dirty="0" err="1">
                          <a:effectLst/>
                        </a:rPr>
                        <a:t>Taffi</a:t>
                      </a:r>
                      <a:r>
                        <a:rPr lang="en-US" sz="1400" dirty="0">
                          <a:effectLst/>
                        </a:rPr>
                        <a:t> Graham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At-Large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697768031"/>
                  </a:ext>
                </a:extLst>
              </a:tr>
              <a:tr h="448903">
                <a:tc>
                  <a:txBody>
                    <a:bodyPr/>
                    <a:lstStyle/>
                    <a:p>
                      <a:pPr marL="0" marR="0">
                        <a:lnSpc>
                          <a:spcPct val="115000"/>
                        </a:lnSpc>
                        <a:spcBef>
                          <a:spcPts val="0"/>
                        </a:spcBef>
                        <a:spcAft>
                          <a:spcPts val="0"/>
                        </a:spcAft>
                      </a:pPr>
                      <a:r>
                        <a:rPr lang="en-US" sz="1400">
                          <a:effectLst/>
                        </a:rPr>
                        <a:t>Richard Jones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At-Large Community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2661553223"/>
                  </a:ext>
                </a:extLst>
              </a:tr>
              <a:tr h="448903">
                <a:tc>
                  <a:txBody>
                    <a:bodyPr/>
                    <a:lstStyle/>
                    <a:p>
                      <a:pPr marL="0" marR="0">
                        <a:lnSpc>
                          <a:spcPct val="115000"/>
                        </a:lnSpc>
                        <a:spcBef>
                          <a:spcPts val="0"/>
                        </a:spcBef>
                        <a:spcAft>
                          <a:spcPts val="0"/>
                        </a:spcAft>
                      </a:pPr>
                      <a:r>
                        <a:rPr lang="en-US" sz="1400">
                          <a:effectLst/>
                        </a:rPr>
                        <a:t>Casey Powers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smtClean="0">
                          <a:effectLst/>
                        </a:rPr>
                        <a:t>Parent/Guardian Enrolled Student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extLst>
                  <a:ext uri="{0D108BD9-81ED-4DB2-BD59-A6C34878D82A}">
                    <a16:rowId xmlns:a16="http://schemas.microsoft.com/office/drawing/2014/main" val="3508615751"/>
                  </a:ext>
                </a:extLst>
              </a:tr>
              <a:tr h="520808">
                <a:tc>
                  <a:txBody>
                    <a:bodyPr/>
                    <a:lstStyle/>
                    <a:p>
                      <a:pPr marL="0" marR="0">
                        <a:lnSpc>
                          <a:spcPct val="115000"/>
                        </a:lnSpc>
                        <a:spcBef>
                          <a:spcPts val="0"/>
                        </a:spcBef>
                        <a:spcAft>
                          <a:spcPts val="0"/>
                        </a:spcAft>
                      </a:pPr>
                      <a:r>
                        <a:rPr lang="en-US" sz="1400" dirty="0">
                          <a:effectLst/>
                        </a:rPr>
                        <a:t>Martin </a:t>
                      </a:r>
                      <a:r>
                        <a:rPr lang="en-US" sz="1400" dirty="0" err="1">
                          <a:effectLst/>
                        </a:rPr>
                        <a:t>Tourville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smtClean="0">
                          <a:effectLst/>
                        </a:rPr>
                        <a:t>Business Representative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85" marR="49485" marT="0" marB="0" anchor="ctr"/>
                </a:tc>
                <a:tc>
                  <a:txBody>
                    <a:bodyPr/>
                    <a:lstStyle/>
                    <a:p>
                      <a:pPr marL="0" marR="0">
                        <a:lnSpc>
                          <a:spcPct val="115000"/>
                        </a:lnSpc>
                        <a:spcBef>
                          <a:spcPts val="0"/>
                        </a:spcBef>
                        <a:spcAft>
                          <a:spcPts val="0"/>
                        </a:spcAft>
                      </a:pPr>
                      <a:r>
                        <a:rPr lang="en-US" sz="1400" dirty="0">
                          <a:effectLst/>
                        </a:rPr>
                        <a:t>Dec. </a:t>
                      </a:r>
                      <a:r>
                        <a:rPr lang="en-US" sz="1400" dirty="0" smtClean="0">
                          <a:effectLst/>
                        </a:rPr>
                        <a:t>2021 </a:t>
                      </a:r>
                      <a:r>
                        <a:rPr lang="en-US" sz="1400" dirty="0">
                          <a:effectLst/>
                        </a:rPr>
                        <a:t>– </a:t>
                      </a:r>
                      <a:r>
                        <a:rPr lang="en-US" sz="1400" dirty="0" smtClean="0">
                          <a:effectLst/>
                        </a:rPr>
                        <a:t>June, 2023</a:t>
                      </a:r>
                    </a:p>
                  </a:txBody>
                  <a:tcPr marL="49485" marR="49485" marT="0" marB="0" anchor="ctr"/>
                </a:tc>
                <a:extLst>
                  <a:ext uri="{0D108BD9-81ED-4DB2-BD59-A6C34878D82A}">
                    <a16:rowId xmlns:a16="http://schemas.microsoft.com/office/drawing/2014/main" val="2742400303"/>
                  </a:ext>
                </a:extLst>
              </a:tr>
            </a:tbl>
          </a:graphicData>
        </a:graphic>
      </p:graphicFrame>
    </p:spTree>
    <p:extLst>
      <p:ext uri="{BB962C8B-B14F-4D97-AF65-F5344CB8AC3E}">
        <p14:creationId xmlns:p14="http://schemas.microsoft.com/office/powerpoint/2010/main" val="152454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pPr algn="ctr"/>
            <a:r>
              <a:rPr lang="en-US" sz="1600" b="1" dirty="0">
                <a:solidFill>
                  <a:srgbClr val="002060"/>
                </a:solidFill>
              </a:rPr>
              <a:t>In order to perform the duties as set forth within the Bylaws, the Committee engaged in the following authorized activities (where applicable):</a:t>
            </a:r>
          </a:p>
          <a:p>
            <a:pPr marL="342900" lvl="0" indent="-342900">
              <a:buFont typeface="+mj-lt"/>
              <a:buAutoNum type="arabicPeriod"/>
            </a:pPr>
            <a:r>
              <a:rPr lang="en-US" sz="1600" dirty="0">
                <a:solidFill>
                  <a:srgbClr val="002060"/>
                </a:solidFill>
              </a:rPr>
              <a:t>District staff presented financial reports and regular updates on past, current, and future projects</a:t>
            </a:r>
          </a:p>
          <a:p>
            <a:pPr marL="342900" lvl="0" indent="-342900">
              <a:buFont typeface="+mj-lt"/>
              <a:buAutoNum type="arabicPeriod"/>
            </a:pPr>
            <a:r>
              <a:rPr lang="en-US" sz="1600" dirty="0">
                <a:solidFill>
                  <a:srgbClr val="002060"/>
                </a:solidFill>
              </a:rPr>
              <a:t>Posted copies of the </a:t>
            </a:r>
            <a:r>
              <a:rPr lang="en-US" sz="1600" dirty="0" smtClean="0">
                <a:solidFill>
                  <a:srgbClr val="002060"/>
                </a:solidFill>
              </a:rPr>
              <a:t>2020-21 </a:t>
            </a:r>
            <a:r>
              <a:rPr lang="en-US" sz="1600" dirty="0">
                <a:solidFill>
                  <a:srgbClr val="002060"/>
                </a:solidFill>
              </a:rPr>
              <a:t>annual Lowell Joint School District Building Fund (Measure LL) Financial and Performance Audits (“Audits”) required by Prop 39 (Article XIIIA of the California Constitution)</a:t>
            </a:r>
          </a:p>
          <a:p>
            <a:pPr marL="342900" lvl="0" indent="-342900">
              <a:buFont typeface="+mj-lt"/>
              <a:buAutoNum type="arabicPeriod"/>
            </a:pPr>
            <a:r>
              <a:rPr lang="en-US" sz="1600" dirty="0">
                <a:solidFill>
                  <a:srgbClr val="002060"/>
                </a:solidFill>
              </a:rPr>
              <a:t>Inspected District facilities and grounds for which bond proceeds have been or will be expended</a:t>
            </a:r>
          </a:p>
          <a:p>
            <a:pPr marL="342900" lvl="0" indent="-342900">
              <a:buFont typeface="+mj-lt"/>
              <a:buAutoNum type="arabicPeriod"/>
            </a:pPr>
            <a:r>
              <a:rPr lang="en-US" sz="1600" dirty="0">
                <a:solidFill>
                  <a:srgbClr val="002060"/>
                </a:solidFill>
              </a:rPr>
              <a:t>Reviewed efforts by the District to maximize bond proceeds </a:t>
            </a:r>
            <a:r>
              <a:rPr lang="en-US" sz="1600" dirty="0" smtClean="0">
                <a:solidFill>
                  <a:srgbClr val="002060"/>
                </a:solidFill>
              </a:rPr>
              <a:t>by</a:t>
            </a:r>
          </a:p>
          <a:p>
            <a:pPr lvl="0"/>
            <a:r>
              <a:rPr lang="en-US" sz="1600" dirty="0">
                <a:solidFill>
                  <a:srgbClr val="002060"/>
                </a:solidFill>
              </a:rPr>
              <a:t> </a:t>
            </a:r>
            <a:r>
              <a:rPr lang="en-US" sz="1600" dirty="0" smtClean="0">
                <a:solidFill>
                  <a:srgbClr val="002060"/>
                </a:solidFill>
              </a:rPr>
              <a:t>        implementing </a:t>
            </a:r>
            <a:r>
              <a:rPr lang="en-US" sz="1600" dirty="0">
                <a:solidFill>
                  <a:srgbClr val="002060"/>
                </a:solidFill>
              </a:rPr>
              <a:t>various cost saving measures</a:t>
            </a: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877437"/>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a:t>
            </a:r>
          </a:p>
          <a:p>
            <a:pPr algn="ctr"/>
            <a:r>
              <a:rPr lang="en-US" sz="2800" dirty="0" smtClean="0">
                <a:solidFill>
                  <a:srgbClr val="002060"/>
                </a:solidFill>
                <a:latin typeface="Candara" panose="020E0502030303020204" pitchFamily="34" charset="0"/>
                <a:cs typeface="Arial" panose="020B0604020202020204" pitchFamily="34" charset="0"/>
              </a:rPr>
              <a:t>Community Activities</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2435451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lnSpc>
                <a:spcPct val="90000"/>
              </a:lnSpc>
            </a:pPr>
            <a:endParaRPr lang="en-US" sz="1600" b="1" dirty="0" smtClean="0">
              <a:solidFill>
                <a:srgbClr val="002060"/>
              </a:solidFill>
              <a:latin typeface="Candara" panose="020E0502030303020204" pitchFamily="34" charset="0"/>
              <a:cs typeface="Arial"/>
            </a:endParaRPr>
          </a:p>
          <a:p>
            <a:r>
              <a:rPr lang="en-US" sz="1400" b="1" i="0" dirty="0">
                <a:solidFill>
                  <a:srgbClr val="002060"/>
                </a:solidFill>
              </a:rPr>
              <a:t>The District provided the Committee with the following technical and administrative assistance:</a:t>
            </a:r>
          </a:p>
          <a:p>
            <a:pPr marL="285750" lvl="0" indent="-285750">
              <a:buFont typeface="Arial" panose="020B0604020202020204" pitchFamily="34" charset="0"/>
              <a:buChar char="•"/>
            </a:pPr>
            <a:r>
              <a:rPr lang="en-US" sz="1600" dirty="0">
                <a:solidFill>
                  <a:srgbClr val="002060"/>
                </a:solidFill>
              </a:rPr>
              <a:t>Prepared and posted public notices, as required by the Brown Act. </a:t>
            </a:r>
          </a:p>
          <a:p>
            <a:pPr marL="285750" lvl="0" indent="-285750">
              <a:buFont typeface="Arial" panose="020B0604020202020204" pitchFamily="34" charset="0"/>
              <a:buChar char="•"/>
            </a:pPr>
            <a:r>
              <a:rPr lang="en-US" sz="1600" dirty="0">
                <a:solidFill>
                  <a:srgbClr val="002060"/>
                </a:solidFill>
              </a:rPr>
              <a:t>Provided meeting rooms with audio/visual equipment</a:t>
            </a:r>
          </a:p>
          <a:p>
            <a:pPr marL="285750" lvl="0" indent="-285750">
              <a:buFont typeface="Arial" panose="020B0604020202020204" pitchFamily="34" charset="0"/>
              <a:buChar char="•"/>
            </a:pPr>
            <a:r>
              <a:rPr lang="en-US" sz="1600" dirty="0">
                <a:solidFill>
                  <a:srgbClr val="002060"/>
                </a:solidFill>
              </a:rPr>
              <a:t>Prepared and distributed copies of meeting materials, such as agendas and reports</a:t>
            </a:r>
          </a:p>
          <a:p>
            <a:pPr marL="285750" lvl="0" indent="-285750">
              <a:buFont typeface="Arial" panose="020B0604020202020204" pitchFamily="34" charset="0"/>
              <a:buChar char="•"/>
            </a:pPr>
            <a:r>
              <a:rPr lang="en-US" sz="1600" dirty="0">
                <a:solidFill>
                  <a:srgbClr val="002060"/>
                </a:solidFill>
              </a:rPr>
              <a:t>Retained all Committee records and provided public access to the District website</a:t>
            </a:r>
          </a:p>
          <a:p>
            <a:pPr marL="285750" lvl="0" indent="-285750">
              <a:buFont typeface="Arial" panose="020B0604020202020204" pitchFamily="34" charset="0"/>
              <a:buChar char="•"/>
            </a:pPr>
            <a:r>
              <a:rPr lang="en-US" sz="1600" dirty="0">
                <a:solidFill>
                  <a:srgbClr val="002060"/>
                </a:solidFill>
              </a:rPr>
              <a:t>Attended Committee proceedings and reported on the status of projects and expenditures of Bond proceeds. The following District staff provided administrative support</a:t>
            </a:r>
            <a:r>
              <a:rPr lang="en-US" sz="1600" dirty="0" smtClean="0">
                <a:solidFill>
                  <a:srgbClr val="002060"/>
                </a:solidFill>
              </a:rPr>
              <a:t>:</a:t>
            </a:r>
          </a:p>
          <a:p>
            <a:pPr marL="285750" lvl="0" indent="-285750">
              <a:buFont typeface="Arial" panose="020B0604020202020204" pitchFamily="34" charset="0"/>
              <a:buChar char="•"/>
            </a:pPr>
            <a:endParaRPr lang="en-US" sz="1600" dirty="0">
              <a:solidFill>
                <a:srgbClr val="002060"/>
              </a:solidFill>
            </a:endParaRPr>
          </a:p>
          <a:p>
            <a:pPr marL="628650" lvl="1" indent="-171450" algn="l">
              <a:buFont typeface="Arial" panose="020B0604020202020204" pitchFamily="34" charset="0"/>
              <a:buChar char="•"/>
            </a:pPr>
            <a:r>
              <a:rPr lang="en-US" sz="1200" dirty="0" smtClean="0">
                <a:solidFill>
                  <a:srgbClr val="002060"/>
                </a:solidFill>
              </a:rPr>
              <a:t>MJ </a:t>
            </a:r>
            <a:r>
              <a:rPr lang="en-US" sz="1200" dirty="0" err="1" smtClean="0">
                <a:solidFill>
                  <a:srgbClr val="002060"/>
                </a:solidFill>
              </a:rPr>
              <a:t>Evanoff</a:t>
            </a:r>
            <a:r>
              <a:rPr lang="en-US" sz="1200" dirty="0" smtClean="0">
                <a:solidFill>
                  <a:srgbClr val="002060"/>
                </a:solidFill>
              </a:rPr>
              <a:t>, Executive Assistant to the Superintendent</a:t>
            </a:r>
            <a:endParaRPr lang="en-US" sz="1200" dirty="0">
              <a:solidFill>
                <a:srgbClr val="002060"/>
              </a:solidFill>
            </a:endParaRPr>
          </a:p>
          <a:p>
            <a:pPr marL="628650" lvl="1" indent="-171450" algn="l">
              <a:buFont typeface="Arial" panose="020B0604020202020204" pitchFamily="34" charset="0"/>
              <a:buChar char="•"/>
            </a:pPr>
            <a:r>
              <a:rPr lang="en-US" sz="1200" dirty="0">
                <a:solidFill>
                  <a:srgbClr val="002060"/>
                </a:solidFill>
              </a:rPr>
              <a:t>Denise </a:t>
            </a:r>
            <a:r>
              <a:rPr lang="en-US" sz="1200" dirty="0" smtClean="0">
                <a:solidFill>
                  <a:srgbClr val="002060"/>
                </a:solidFill>
              </a:rPr>
              <a:t>Soto, Administrative Assistant, Business Services </a:t>
            </a:r>
          </a:p>
          <a:p>
            <a:pPr marL="628650" lvl="1" indent="-171450" algn="l">
              <a:buFont typeface="Arial" panose="020B0604020202020204" pitchFamily="34" charset="0"/>
              <a:buChar char="•"/>
            </a:pPr>
            <a:r>
              <a:rPr lang="en-US" sz="1200" dirty="0" smtClean="0">
                <a:solidFill>
                  <a:srgbClr val="002060"/>
                </a:solidFill>
              </a:rPr>
              <a:t>Cathy </a:t>
            </a:r>
            <a:r>
              <a:rPr lang="en-US" sz="1200" dirty="0" err="1">
                <a:solidFill>
                  <a:srgbClr val="002060"/>
                </a:solidFill>
              </a:rPr>
              <a:t>Weissman</a:t>
            </a:r>
            <a:r>
              <a:rPr lang="en-US" sz="1200" dirty="0">
                <a:solidFill>
                  <a:srgbClr val="002060"/>
                </a:solidFill>
              </a:rPr>
              <a:t>, Bond Contracts &amp; Accounting Compliance Manager</a:t>
            </a:r>
          </a:p>
          <a:p>
            <a:pPr marL="628650" lvl="1" indent="-171450" algn="l">
              <a:buFont typeface="Arial" panose="020B0604020202020204" pitchFamily="34" charset="0"/>
              <a:buChar char="•"/>
            </a:pPr>
            <a:endParaRPr lang="en-US" sz="1200" dirty="0">
              <a:solidFill>
                <a:srgbClr val="002060"/>
              </a:solidFill>
            </a:endParaRPr>
          </a:p>
          <a:p>
            <a:pPr>
              <a:lnSpc>
                <a:spcPct val="90000"/>
              </a:lnSpc>
            </a:pPr>
            <a:endParaRPr lang="en-US" altLang="en-US" sz="105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877437"/>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a:t>
            </a:r>
          </a:p>
          <a:p>
            <a:pPr algn="ctr"/>
            <a:r>
              <a:rPr lang="en-US" sz="2800" dirty="0" smtClean="0">
                <a:solidFill>
                  <a:srgbClr val="002060"/>
                </a:solidFill>
                <a:latin typeface="Candara" panose="020E0502030303020204" pitchFamily="34" charset="0"/>
                <a:cs typeface="Arial" panose="020B0604020202020204" pitchFamily="34" charset="0"/>
              </a:rPr>
              <a:t>District Support</a:t>
            </a:r>
            <a:endParaRPr lang="en-US" sz="2800" dirty="0">
              <a:solidFill>
                <a:srgbClr val="002060"/>
              </a:solidFill>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1894691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3041629"/>
            <a:ext cx="7620000" cy="3448043"/>
          </a:xfrm>
        </p:spPr>
        <p:txBody>
          <a:bodyPr>
            <a:noAutofit/>
          </a:bodyPr>
          <a:lstStyle/>
          <a:p>
            <a:pPr algn="ctr"/>
            <a:r>
              <a:rPr lang="en-US" sz="1400" b="1" dirty="0" smtClean="0">
                <a:solidFill>
                  <a:srgbClr val="002060"/>
                </a:solidFill>
              </a:rPr>
              <a:t>During </a:t>
            </a:r>
            <a:r>
              <a:rPr lang="en-US" sz="1400" b="1" dirty="0">
                <a:solidFill>
                  <a:srgbClr val="002060"/>
                </a:solidFill>
              </a:rPr>
              <a:t>the </a:t>
            </a:r>
            <a:r>
              <a:rPr lang="en-US" sz="1400" b="1" dirty="0" smtClean="0">
                <a:solidFill>
                  <a:srgbClr val="002060"/>
                </a:solidFill>
              </a:rPr>
              <a:t>2021-22 </a:t>
            </a:r>
            <a:r>
              <a:rPr lang="en-US" sz="1400" b="1" dirty="0">
                <a:solidFill>
                  <a:srgbClr val="002060"/>
                </a:solidFill>
              </a:rPr>
              <a:t>year, the Committee met four (4) </a:t>
            </a:r>
            <a:r>
              <a:rPr lang="en-US" sz="1400" b="1" dirty="0" smtClean="0">
                <a:solidFill>
                  <a:srgbClr val="002060"/>
                </a:solidFill>
              </a:rPr>
              <a:t>times.</a:t>
            </a:r>
          </a:p>
          <a:p>
            <a:pPr algn="ctr"/>
            <a:r>
              <a:rPr lang="en-US" sz="1400" b="1" dirty="0" smtClean="0">
                <a:solidFill>
                  <a:srgbClr val="002060"/>
                </a:solidFill>
              </a:rPr>
              <a:t>Meetings </a:t>
            </a:r>
            <a:r>
              <a:rPr lang="en-US" sz="1400" b="1" dirty="0">
                <a:solidFill>
                  <a:srgbClr val="002060"/>
                </a:solidFill>
              </a:rPr>
              <a:t>were held at the District </a:t>
            </a:r>
            <a:r>
              <a:rPr lang="en-US" sz="1400" b="1" dirty="0" smtClean="0">
                <a:solidFill>
                  <a:srgbClr val="002060"/>
                </a:solidFill>
              </a:rPr>
              <a:t>Office</a:t>
            </a:r>
          </a:p>
          <a:p>
            <a:pPr algn="ctr"/>
            <a:endParaRPr lang="en-US" sz="1400" b="1" u="sng" dirty="0" smtClean="0">
              <a:solidFill>
                <a:srgbClr val="002060"/>
              </a:solidFill>
            </a:endParaRPr>
          </a:p>
          <a:p>
            <a:pPr algn="ctr"/>
            <a:r>
              <a:rPr lang="en-US" sz="1400" b="1" u="sng" dirty="0" smtClean="0">
                <a:solidFill>
                  <a:srgbClr val="002060"/>
                </a:solidFill>
              </a:rPr>
              <a:t>2021/2022 </a:t>
            </a:r>
            <a:r>
              <a:rPr lang="en-US" sz="1400" b="1" u="sng" dirty="0">
                <a:solidFill>
                  <a:srgbClr val="002060"/>
                </a:solidFill>
              </a:rPr>
              <a:t>Meetings</a:t>
            </a:r>
            <a:endParaRPr lang="en-US" sz="1400" dirty="0">
              <a:solidFill>
                <a:srgbClr val="002060"/>
              </a:solidFill>
            </a:endParaRPr>
          </a:p>
          <a:p>
            <a:pPr lvl="0" algn="ctr"/>
            <a:r>
              <a:rPr lang="en-US" sz="1400" dirty="0">
                <a:solidFill>
                  <a:srgbClr val="002060"/>
                </a:solidFill>
              </a:rPr>
              <a:t>September </a:t>
            </a:r>
            <a:r>
              <a:rPr lang="en-US" sz="1400" dirty="0" smtClean="0">
                <a:solidFill>
                  <a:srgbClr val="002060"/>
                </a:solidFill>
              </a:rPr>
              <a:t>14, 2021</a:t>
            </a:r>
            <a:endParaRPr lang="en-US" sz="1400" dirty="0">
              <a:solidFill>
                <a:srgbClr val="002060"/>
              </a:solidFill>
            </a:endParaRPr>
          </a:p>
          <a:p>
            <a:pPr lvl="0" algn="ctr"/>
            <a:r>
              <a:rPr lang="en-US" sz="1400" dirty="0">
                <a:solidFill>
                  <a:srgbClr val="002060"/>
                </a:solidFill>
              </a:rPr>
              <a:t>December </a:t>
            </a:r>
            <a:r>
              <a:rPr lang="en-US" sz="1400" dirty="0" smtClean="0">
                <a:solidFill>
                  <a:srgbClr val="002060"/>
                </a:solidFill>
              </a:rPr>
              <a:t>14, 2021</a:t>
            </a:r>
          </a:p>
          <a:p>
            <a:pPr lvl="0" algn="ctr"/>
            <a:r>
              <a:rPr lang="en-US" sz="1400" dirty="0" smtClean="0">
                <a:solidFill>
                  <a:srgbClr val="002060"/>
                </a:solidFill>
              </a:rPr>
              <a:t>March </a:t>
            </a:r>
            <a:r>
              <a:rPr lang="en-US" sz="1400" dirty="0">
                <a:solidFill>
                  <a:srgbClr val="002060"/>
                </a:solidFill>
              </a:rPr>
              <a:t>8</a:t>
            </a:r>
            <a:r>
              <a:rPr lang="en-US" sz="1400" dirty="0" smtClean="0">
                <a:solidFill>
                  <a:srgbClr val="002060"/>
                </a:solidFill>
              </a:rPr>
              <a:t>, 2022</a:t>
            </a:r>
            <a:endParaRPr lang="en-US" sz="1400" dirty="0">
              <a:solidFill>
                <a:srgbClr val="002060"/>
              </a:solidFill>
            </a:endParaRPr>
          </a:p>
          <a:p>
            <a:pPr lvl="0" algn="ctr"/>
            <a:r>
              <a:rPr lang="en-US" sz="1400" dirty="0">
                <a:solidFill>
                  <a:srgbClr val="002060"/>
                </a:solidFill>
              </a:rPr>
              <a:t>June </a:t>
            </a:r>
            <a:r>
              <a:rPr lang="en-US" sz="1400" dirty="0" smtClean="0">
                <a:solidFill>
                  <a:srgbClr val="002060"/>
                </a:solidFill>
              </a:rPr>
              <a:t>20, 2022</a:t>
            </a:r>
            <a:endParaRPr lang="en-US" sz="1400" dirty="0">
              <a:solidFill>
                <a:srgbClr val="002060"/>
              </a:solidFill>
            </a:endParaRPr>
          </a:p>
          <a:p>
            <a:pPr algn="ctr"/>
            <a:r>
              <a:rPr lang="en-US" sz="1400" b="1" dirty="0">
                <a:solidFill>
                  <a:srgbClr val="002060"/>
                </a:solidFill>
              </a:rPr>
              <a:t> </a:t>
            </a:r>
            <a:endParaRPr lang="en-US" sz="1400" dirty="0">
              <a:solidFill>
                <a:srgbClr val="002060"/>
              </a:solidFill>
            </a:endParaRPr>
          </a:p>
          <a:p>
            <a:pPr algn="ctr"/>
            <a:r>
              <a:rPr lang="en-US" sz="1400" b="1" u="sng" dirty="0" smtClean="0">
                <a:solidFill>
                  <a:srgbClr val="002060"/>
                </a:solidFill>
              </a:rPr>
              <a:t>2022/2023 </a:t>
            </a:r>
            <a:r>
              <a:rPr lang="en-US" sz="1400" b="1" u="sng" dirty="0">
                <a:solidFill>
                  <a:srgbClr val="002060"/>
                </a:solidFill>
              </a:rPr>
              <a:t>Meetings</a:t>
            </a:r>
            <a:endParaRPr lang="en-US" sz="1400" dirty="0">
              <a:solidFill>
                <a:srgbClr val="002060"/>
              </a:solidFill>
            </a:endParaRPr>
          </a:p>
          <a:p>
            <a:pPr lvl="0" algn="ctr"/>
            <a:r>
              <a:rPr lang="en-US" sz="1400" dirty="0">
                <a:solidFill>
                  <a:srgbClr val="002060"/>
                </a:solidFill>
              </a:rPr>
              <a:t>September </a:t>
            </a:r>
            <a:r>
              <a:rPr lang="en-US" sz="1400" dirty="0" smtClean="0">
                <a:solidFill>
                  <a:srgbClr val="002060"/>
                </a:solidFill>
              </a:rPr>
              <a:t>6, 2022</a:t>
            </a:r>
            <a:endParaRPr lang="en-US" sz="1400" dirty="0">
              <a:solidFill>
                <a:srgbClr val="002060"/>
              </a:solidFill>
            </a:endParaRPr>
          </a:p>
          <a:p>
            <a:pPr lvl="0" algn="ctr"/>
            <a:r>
              <a:rPr lang="en-US" sz="1400" dirty="0">
                <a:solidFill>
                  <a:srgbClr val="002060"/>
                </a:solidFill>
              </a:rPr>
              <a:t>December </a:t>
            </a:r>
            <a:r>
              <a:rPr lang="en-US" sz="1400" dirty="0" smtClean="0">
                <a:solidFill>
                  <a:srgbClr val="002060"/>
                </a:solidFill>
              </a:rPr>
              <a:t>13, 2022</a:t>
            </a:r>
            <a:endParaRPr lang="en-US" sz="1400" dirty="0">
              <a:solidFill>
                <a:srgbClr val="002060"/>
              </a:solidFill>
            </a:endParaRPr>
          </a:p>
          <a:p>
            <a:pPr lvl="0" algn="ctr"/>
            <a:r>
              <a:rPr lang="en-US" sz="1400" dirty="0">
                <a:solidFill>
                  <a:srgbClr val="002060"/>
                </a:solidFill>
              </a:rPr>
              <a:t>March </a:t>
            </a:r>
            <a:r>
              <a:rPr lang="en-US" sz="1400" dirty="0" smtClean="0">
                <a:solidFill>
                  <a:srgbClr val="002060"/>
                </a:solidFill>
              </a:rPr>
              <a:t>14, 2023</a:t>
            </a:r>
            <a:endParaRPr lang="en-US" sz="1400" dirty="0">
              <a:solidFill>
                <a:srgbClr val="002060"/>
              </a:solidFill>
            </a:endParaRPr>
          </a:p>
          <a:p>
            <a:pPr algn="ctr"/>
            <a:r>
              <a:rPr lang="en-US" sz="1400" dirty="0">
                <a:solidFill>
                  <a:srgbClr val="002060"/>
                </a:solidFill>
              </a:rPr>
              <a:t>June </a:t>
            </a:r>
            <a:r>
              <a:rPr lang="en-US" sz="1400" dirty="0" smtClean="0">
                <a:solidFill>
                  <a:srgbClr val="002060"/>
                </a:solidFill>
              </a:rPr>
              <a:t>13, 2023</a:t>
            </a:r>
            <a:endParaRPr lang="en-US" altLang="en-US" sz="800" dirty="0">
              <a:solidFill>
                <a:srgbClr val="002060"/>
              </a:solidFill>
            </a:endParaRPr>
          </a:p>
        </p:txBody>
      </p:sp>
      <p:sp>
        <p:nvSpPr>
          <p:cNvPr id="4" name="TextBox 3"/>
          <p:cNvSpPr txBox="1"/>
          <p:nvPr/>
        </p:nvSpPr>
        <p:spPr>
          <a:xfrm>
            <a:off x="381000" y="548640"/>
            <a:ext cx="8458200" cy="1200329"/>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1471970"/>
            <a:ext cx="7696200" cy="1446550"/>
          </a:xfrm>
          <a:prstGeom prst="rect">
            <a:avLst/>
          </a:prstGeom>
          <a:noFill/>
        </p:spPr>
        <p:txBody>
          <a:bodyPr wrap="square" rtlCol="0">
            <a:spAutoFit/>
          </a:bodyPr>
          <a:lstStyle/>
          <a:p>
            <a:pPr algn="ctr"/>
            <a:endParaRPr lang="en-US" sz="3200" dirty="0" smtClean="0">
              <a:solidFill>
                <a:srgbClr val="002060"/>
              </a:solidFill>
              <a:latin typeface="Candara" panose="020E0502030303020204" pitchFamily="34" charset="0"/>
              <a:cs typeface="Arial" panose="020B0604020202020204" pitchFamily="34" charset="0"/>
            </a:endParaRPr>
          </a:p>
          <a:p>
            <a:pPr algn="ctr"/>
            <a:r>
              <a:rPr lang="en-US" sz="2800" dirty="0" smtClean="0">
                <a:solidFill>
                  <a:srgbClr val="002060"/>
                </a:solidFill>
                <a:latin typeface="Candara" panose="020E0502030303020204" pitchFamily="34" charset="0"/>
                <a:cs typeface="Arial" panose="020B0604020202020204" pitchFamily="34" charset="0"/>
              </a:rPr>
              <a:t>Measure LL </a:t>
            </a:r>
          </a:p>
          <a:p>
            <a:pPr algn="ctr"/>
            <a:r>
              <a:rPr lang="en-US" sz="2800" dirty="0" smtClean="0">
                <a:solidFill>
                  <a:srgbClr val="002060"/>
                </a:solidFill>
                <a:latin typeface="Candara" panose="020E0502030303020204" pitchFamily="34" charset="0"/>
                <a:cs typeface="Arial" panose="020B0604020202020204" pitchFamily="34" charset="0"/>
              </a:rPr>
              <a:t>Citizen’s Bond Oversight Committee Meetings</a:t>
            </a:r>
          </a:p>
        </p:txBody>
      </p:sp>
    </p:spTree>
    <p:extLst>
      <p:ext uri="{BB962C8B-B14F-4D97-AF65-F5344CB8AC3E}">
        <p14:creationId xmlns:p14="http://schemas.microsoft.com/office/powerpoint/2010/main" val="224882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48640"/>
            <a:ext cx="8458200" cy="1477328"/>
          </a:xfrm>
          <a:prstGeom prst="rect">
            <a:avLst/>
          </a:prstGeom>
          <a:noFill/>
        </p:spPr>
        <p:txBody>
          <a:bodyPr wrap="square" rtlCol="0">
            <a:spAutoFit/>
          </a:bodyPr>
          <a:lstStyle/>
          <a:p>
            <a:pPr algn="ctr"/>
            <a:r>
              <a:rPr lang="en-US" sz="3600" b="1" dirty="0" smtClean="0">
                <a:solidFill>
                  <a:srgbClr val="0070C0"/>
                </a:solidFill>
              </a:rPr>
              <a:t>LOWELL JOINT SCHOOL  DISTRICT</a:t>
            </a:r>
          </a:p>
          <a:p>
            <a:pPr algn="ctr"/>
            <a:r>
              <a:rPr lang="en-US" b="1" dirty="0" smtClean="0">
                <a:solidFill>
                  <a:srgbClr val="FF0000"/>
                </a:solidFill>
              </a:rPr>
              <a:t>A Tradition of Excellence Since 1906</a:t>
            </a:r>
          </a:p>
          <a:p>
            <a:pPr algn="ctr"/>
            <a:r>
              <a:rPr lang="en-US" b="1" dirty="0">
                <a:solidFill>
                  <a:srgbClr val="FF0000"/>
                </a:solidFill>
              </a:rPr>
              <a:t>“Home of Scholars and Champions”</a:t>
            </a:r>
          </a:p>
          <a:p>
            <a:pPr algn="ct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7" y="5410200"/>
            <a:ext cx="1395413"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602"/>
            <a:ext cx="1143000" cy="12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471970"/>
            <a:ext cx="7391400" cy="1077218"/>
          </a:xfrm>
          <a:prstGeom prst="rect">
            <a:avLst/>
          </a:prstGeom>
          <a:noFill/>
        </p:spPr>
        <p:txBody>
          <a:bodyPr wrap="square" rtlCol="0">
            <a:spAutoFit/>
          </a:bodyPr>
          <a:lstStyle/>
          <a:p>
            <a:pPr algn="ctr"/>
            <a:endParaRPr lang="en-US" altLang="en-US" sz="3200" dirty="0" smtClean="0">
              <a:solidFill>
                <a:srgbClr val="002060"/>
              </a:solidFill>
            </a:endParaRPr>
          </a:p>
          <a:p>
            <a:pPr algn="ctr"/>
            <a:r>
              <a:rPr lang="en-US" altLang="en-US" sz="3200" dirty="0" smtClean="0">
                <a:solidFill>
                  <a:srgbClr val="002060"/>
                </a:solidFill>
              </a:rPr>
              <a:t>Measure LL Project Update</a:t>
            </a:r>
            <a:endParaRPr lang="en-US" sz="3200" dirty="0">
              <a:solidFill>
                <a:srgbClr val="002060"/>
              </a:solidFill>
              <a:latin typeface="Candara" panose="020E0502030303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65464830"/>
              </p:ext>
            </p:extLst>
          </p:nvPr>
        </p:nvGraphicFramePr>
        <p:xfrm>
          <a:off x="1562100" y="2743200"/>
          <a:ext cx="6096000" cy="1483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en-US" dirty="0" err="1" smtClean="0"/>
                        <a:t>Maybrook</a:t>
                      </a:r>
                      <a:r>
                        <a:rPr lang="en-US" dirty="0" smtClean="0"/>
                        <a:t> Elementary Interim Housing Phase I – Complete</a:t>
                      </a:r>
                      <a:endParaRPr lang="en-US" dirty="0"/>
                    </a:p>
                  </a:txBody>
                  <a:tcPr>
                    <a:solidFill>
                      <a:srgbClr val="002060"/>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r>
                        <a:rPr lang="en-US" dirty="0" smtClean="0"/>
                        <a:t>Addition of Portable Classrooms and Restrooms</a:t>
                      </a:r>
                      <a:endParaRPr lang="en-US" dirty="0"/>
                    </a:p>
                  </a:txBody>
                  <a:tcPr/>
                </a:tc>
                <a:extLst>
                  <a:ext uri="{0D108BD9-81ED-4DB2-BD59-A6C34878D82A}">
                    <a16:rowId xmlns:a16="http://schemas.microsoft.com/office/drawing/2014/main" val="10001"/>
                  </a:ext>
                </a:extLst>
              </a:tr>
              <a:tr h="370840">
                <a:tc>
                  <a:txBody>
                    <a:bodyPr/>
                    <a:lstStyle/>
                    <a:p>
                      <a:pPr marL="285750" indent="-285750">
                        <a:buFont typeface="Arial" panose="020B0604020202020204" pitchFamily="34" charset="0"/>
                        <a:buChar char="•"/>
                      </a:pPr>
                      <a:r>
                        <a:rPr lang="en-US" dirty="0" smtClean="0"/>
                        <a:t>Lighting Upgrades</a:t>
                      </a:r>
                      <a:endParaRPr lang="en-US" dirty="0"/>
                    </a:p>
                  </a:txBody>
                  <a:tcPr/>
                </a:tc>
                <a:extLst>
                  <a:ext uri="{0D108BD9-81ED-4DB2-BD59-A6C34878D82A}">
                    <a16:rowId xmlns:a16="http://schemas.microsoft.com/office/drawing/2014/main" val="10002"/>
                  </a:ext>
                </a:extLst>
              </a:tr>
              <a:tr h="370840">
                <a:tc>
                  <a:txBody>
                    <a:bodyPr/>
                    <a:lstStyle/>
                    <a:p>
                      <a:pPr marL="285750" indent="-285750">
                        <a:buFont typeface="Arial" panose="020B0604020202020204" pitchFamily="34" charset="0"/>
                        <a:buChar char="•"/>
                      </a:pPr>
                      <a:r>
                        <a:rPr lang="en-US" dirty="0" smtClean="0"/>
                        <a:t>Site Work</a:t>
                      </a:r>
                      <a:endParaRPr lang="en-US" dirty="0"/>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624886"/>
            <a:ext cx="2895600" cy="1905000"/>
          </a:xfrm>
          <a:prstGeom prst="rect">
            <a:avLst/>
          </a:prstGeom>
        </p:spPr>
      </p:pic>
    </p:spTree>
    <p:extLst>
      <p:ext uri="{BB962C8B-B14F-4D97-AF65-F5344CB8AC3E}">
        <p14:creationId xmlns:p14="http://schemas.microsoft.com/office/powerpoint/2010/main" val="381761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25656</TotalTime>
  <Words>1421</Words>
  <Application>Microsoft Office PowerPoint</Application>
  <PresentationFormat>On-screen Show (4:3)</PresentationFormat>
  <Paragraphs>248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Candara</vt:lpstr>
      <vt:lpstr>Times New Roman</vt:lpstr>
      <vt:lpstr>Tradeshow</vt:lpstr>
      <vt:lpstr>2018 general obligation bond authorization  Measure 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CONSTRUCTION DSA CERTIFICATION PROJECTS</dc:title>
  <dc:creator>M and V var</dc:creator>
  <cp:lastModifiedBy>MJ Evanoff</cp:lastModifiedBy>
  <cp:revision>235</cp:revision>
  <cp:lastPrinted>2020-03-09T16:42:06Z</cp:lastPrinted>
  <dcterms:created xsi:type="dcterms:W3CDTF">2017-08-09T18:44:16Z</dcterms:created>
  <dcterms:modified xsi:type="dcterms:W3CDTF">2023-03-27T21:48:33Z</dcterms:modified>
</cp:coreProperties>
</file>