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84" r:id="rId4"/>
    <p:sldId id="377" r:id="rId5"/>
    <p:sldId id="385" r:id="rId6"/>
    <p:sldId id="389" r:id="rId7"/>
    <p:sldId id="362" r:id="rId8"/>
    <p:sldId id="364" r:id="rId9"/>
    <p:sldId id="395" r:id="rId10"/>
    <p:sldId id="396" r:id="rId11"/>
    <p:sldId id="398" r:id="rId12"/>
    <p:sldId id="365" r:id="rId13"/>
    <p:sldId id="399" r:id="rId14"/>
    <p:sldId id="325" r:id="rId15"/>
    <p:sldId id="397" r:id="rId16"/>
    <p:sldId id="358" r:id="rId17"/>
    <p:sldId id="324" r:id="rId18"/>
    <p:sldId id="393" r:id="rId19"/>
    <p:sldId id="321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5" autoAdjust="0"/>
    <p:restoredTop sz="99314" autoAdjust="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D0CF-974C-41CF-BD20-C28330B9D30E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2018	general obligation bond authorization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>Measure LL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 of Scholars and Champions”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432" y="3913524"/>
            <a:ext cx="37218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Citizens’ Bond Oversight Committee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00" b="1" dirty="0" smtClean="0">
                <a:solidFill>
                  <a:srgbClr val="002060"/>
                </a:solidFill>
              </a:rPr>
              <a:t>District Financials from Inception through </a:t>
            </a:r>
            <a:r>
              <a:rPr lang="en-US" sz="600" b="1" dirty="0" smtClean="0">
                <a:solidFill>
                  <a:srgbClr val="002060"/>
                </a:solidFill>
              </a:rPr>
              <a:t>May 31</a:t>
            </a:r>
            <a:r>
              <a:rPr lang="en-US" sz="600" b="1" dirty="0" smtClean="0">
                <a:solidFill>
                  <a:srgbClr val="002060"/>
                </a:solidFill>
              </a:rPr>
              <a:t>, </a:t>
            </a:r>
            <a:r>
              <a:rPr lang="en-US" sz="600" b="1" dirty="0" smtClean="0">
                <a:solidFill>
                  <a:srgbClr val="002060"/>
                </a:solidFill>
              </a:rPr>
              <a:t>2023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June 13, </a:t>
            </a:r>
            <a:r>
              <a:rPr lang="en-US" b="1" dirty="0" smtClean="0">
                <a:solidFill>
                  <a:srgbClr val="002060"/>
                </a:solidFill>
              </a:rPr>
              <a:t>2023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8390"/>
            <a:ext cx="3657600" cy="1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Meadow Green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5459" y="3025586"/>
            <a:ext cx="53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Classroom Chase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040383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Roofing and HVAC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451776"/>
            <a:ext cx="26670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59" y="3438810"/>
            <a:ext cx="2611232" cy="1958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6" y="3450391"/>
            <a:ext cx="2614613" cy="19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Meadow Green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493" y="3820444"/>
            <a:ext cx="3285836" cy="2464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7000" y="3816114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37247"/>
              </p:ext>
            </p:extLst>
          </p:nvPr>
        </p:nvGraphicFramePr>
        <p:xfrm>
          <a:off x="1752600" y="266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</a:t>
                      </a:r>
                      <a:r>
                        <a:rPr lang="en-US" dirty="0" smtClean="0"/>
                        <a:t>- In Progress</a:t>
                      </a:r>
                      <a:endParaRPr lang="en-US" dirty="0" smtClean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5738" y="4305300"/>
            <a:ext cx="2641600" cy="19812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" y="4305300"/>
            <a:ext cx="2641600" cy="19812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43400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err="1" smtClean="0">
                <a:solidFill>
                  <a:srgbClr val="002060"/>
                </a:solidFill>
              </a:rPr>
              <a:t>Maybrook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965780"/>
            <a:ext cx="25146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22" y="2965780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4871" y="4169121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nstruction projec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538"/>
            <a:ext cx="5295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32493"/>
              </p:ext>
            </p:extLst>
          </p:nvPr>
        </p:nvGraphicFramePr>
        <p:xfrm>
          <a:off x="17526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Rancho Starbuck Intermediate (Est. Project Start June, 2023)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6082" name="Picture 2" descr="Rancho Starbuck Junior Hig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7" y="5155440"/>
            <a:ext cx="2117124" cy="13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Financial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Image result for measure ll lo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623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 Budgets &amp;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0589044"/>
              </p:ext>
            </p:extLst>
          </p:nvPr>
        </p:nvGraphicFramePr>
        <p:xfrm>
          <a:off x="457201" y="2362200"/>
          <a:ext cx="8305799" cy="40328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Project 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 per GBA Report 8/4/2020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Expenditures to Date through 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5/28/2023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I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3,076,253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&lt;$673,747&gt;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I 100% Complete. Certified by DSA</a:t>
                      </a:r>
                    </a:p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II awarded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Begins April, 2023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Housing Phase 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$3,317,000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$7,168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&lt;3,309,832&gt;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II (Rancho at </a:t>
                      </a:r>
                      <a:r>
                        <a:rPr lang="en-US" sz="1050" b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Awarded 3/6/23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905636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Portal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$2,617,713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$2,324,921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&lt;$292,792&gt;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In to DSA for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$14,552,815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12,109,831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&lt;$2,442,984&gt;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-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2M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Modular Cost Funded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Bond, $1.4M by Dev. Fees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1769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Macy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Re-Roofing, F/A, 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$5,595,920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$5,208,514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&lt;$387,406&gt;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Certified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DSA</a:t>
                      </a:r>
                      <a:endParaRPr lang="en-US" sz="105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Meadow Green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$6,573,360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&lt;$814,778&gt;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Progress.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97%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Olita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$5,657,936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5,071,808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&lt;$586,128&gt;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Certified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DSA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Rancho Starbuck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$12,200,000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$1,052,839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&lt;$11,147,161&gt;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DSA approved.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updated for seismic retrofit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library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Commence 8/15/23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Districtwide Ad’s, Bidding, Pre-Qualification, Other</a:t>
                      </a:r>
                      <a:endParaRPr lang="en-US" sz="105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$772,333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District-Wide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$51,762,522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36,473,310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$15,289,212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255">
                <a:tc gridSpan="4"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Projected State Matching Funds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1856351"/>
              </p:ext>
            </p:extLst>
          </p:nvPr>
        </p:nvGraphicFramePr>
        <p:xfrm>
          <a:off x="990600" y="2286000"/>
          <a:ext cx="7315200" cy="45188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146">
                <a:tc gridSpan="2">
                  <a:txBody>
                    <a:bodyPr/>
                    <a:lstStyle/>
                    <a:p>
                      <a:r>
                        <a:rPr lang="en-US" sz="1400" baseline="0" dirty="0" smtClean="0"/>
                        <a:t>Measure LL Project Authorization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$48,000,000</a:t>
                      </a:r>
                      <a:endParaRPr lang="en-US" sz="1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56">
                <a:tc gridSpan="2"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Olita</a:t>
                      </a:r>
                      <a:r>
                        <a:rPr lang="en-US" sz="1400" baseline="0" dirty="0" smtClean="0"/>
                        <a:t> State Matching Funds Received (Fall 2021)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u="sng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baseline="0" dirty="0" smtClean="0"/>
                        <a:t>$3,404,000</a:t>
                      </a:r>
                      <a:endParaRPr lang="en-US" sz="1400" u="sng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6">
                <a:tc gridSpan="2">
                  <a:txBody>
                    <a:bodyPr/>
                    <a:lstStyle/>
                    <a:p>
                      <a:r>
                        <a:rPr lang="en-US" sz="1400" b="1" baseline="0" dirty="0" smtClean="0"/>
                        <a:t>Total Project Funds Available</a:t>
                      </a:r>
                      <a:endParaRPr lang="en-US" sz="14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$51,404,000</a:t>
                      </a:r>
                      <a:endParaRPr lang="en-US" sz="14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42">
                <a:tc gridSpan="2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 District is in the process of applying for approximately $19 million in State Matching Grant Funds pending passage of a new state bond measure. Estimated wait is 4-8 years.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School Site</a:t>
                      </a:r>
                      <a:endParaRPr lang="en-US" sz="1400" b="1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Pending/Projected State Matching Grants</a:t>
                      </a:r>
                      <a:endParaRPr lang="en-US" sz="14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Macy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$4,311,393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Maybrook</a:t>
                      </a:r>
                      <a:r>
                        <a:rPr lang="en-US" sz="1400" baseline="0" dirty="0" smtClean="0"/>
                        <a:t>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Funding Unlikely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El Portal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$1,489,570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Rancho Starbuck Intermediate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$6,561,553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Jordan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u="none" dirty="0" smtClean="0"/>
                        <a:t>$3,109,592</a:t>
                      </a:r>
                      <a:endParaRPr lang="en-US" sz="140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Meadow Green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u="sng" dirty="0" smtClean="0"/>
                        <a:t>$4,454,043</a:t>
                      </a:r>
                      <a:endParaRPr lang="en-US" sz="1400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Total</a:t>
                      </a:r>
                      <a:endParaRPr lang="en-US" sz="1400" b="1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$19,926,151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Questions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09800"/>
            <a:ext cx="4267200" cy="34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810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/>
              </a:rPr>
              <a:t>The voters of the Lowell Joint School District authorized Measure LL General Obligation Bonds in the amount of $48,000,000 on November 6, 2018. Funds received from the bonds are to be used to:</a:t>
            </a:r>
          </a:p>
          <a:p>
            <a:pPr>
              <a:lnSpc>
                <a:spcPct val="90000"/>
              </a:lnSpc>
            </a:pPr>
            <a:endParaRPr lang="en-US" sz="1050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Repair </a:t>
            </a:r>
            <a:r>
              <a:rPr lang="en-US" sz="1600" dirty="0">
                <a:solidFill>
                  <a:srgbClr val="002060"/>
                </a:solidFill>
              </a:rPr>
              <a:t>leaky roofs, old rusty plumbing and failing electrical </a:t>
            </a:r>
            <a:r>
              <a:rPr lang="en-US" sz="1600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Replace </a:t>
            </a:r>
            <a:r>
              <a:rPr lang="en-US" sz="1600" dirty="0">
                <a:solidFill>
                  <a:srgbClr val="002060"/>
                </a:solidFill>
              </a:rPr>
              <a:t>wood and support beams that have extensive termite damage and dry </a:t>
            </a:r>
            <a:r>
              <a:rPr lang="en-US" sz="1600" dirty="0" smtClean="0">
                <a:solidFill>
                  <a:srgbClr val="002060"/>
                </a:solidFill>
              </a:rPr>
              <a:t>rot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Renovate </a:t>
            </a:r>
            <a:r>
              <a:rPr lang="en-US" sz="1600" dirty="0">
                <a:solidFill>
                  <a:srgbClr val="002060"/>
                </a:solidFill>
              </a:rPr>
              <a:t>classroom facilities so they meet current building and safety </a:t>
            </a:r>
            <a:r>
              <a:rPr lang="en-US" sz="1600" dirty="0" smtClean="0">
                <a:solidFill>
                  <a:srgbClr val="002060"/>
                </a:solidFill>
              </a:rPr>
              <a:t>standards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hazardous materials like asbestos and lead paint from school </a:t>
            </a:r>
            <a:r>
              <a:rPr lang="en-US" sz="1600" dirty="0" smtClean="0">
                <a:solidFill>
                  <a:srgbClr val="002060"/>
                </a:solidFill>
              </a:rPr>
              <a:t>sites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Upgrade </a:t>
            </a:r>
            <a:r>
              <a:rPr lang="en-US" sz="1600" dirty="0">
                <a:solidFill>
                  <a:srgbClr val="002060"/>
                </a:solidFill>
              </a:rPr>
              <a:t>classrooms, school facilities and technology to support </a:t>
            </a:r>
            <a:r>
              <a:rPr lang="en-US" sz="1600" dirty="0" smtClean="0">
                <a:solidFill>
                  <a:srgbClr val="002060"/>
                </a:solidFill>
              </a:rPr>
              <a:t>high-quality instruction </a:t>
            </a:r>
            <a:r>
              <a:rPr lang="en-US" sz="1600" dirty="0">
                <a:solidFill>
                  <a:srgbClr val="002060"/>
                </a:solidFill>
              </a:rPr>
              <a:t>in math, science, technology and the 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student safety and campus security systems including security fencing, security cameras, emergency communications systems, smoke </a:t>
            </a:r>
            <a:r>
              <a:rPr lang="en-US" sz="1600" dirty="0" smtClean="0">
                <a:solidFill>
                  <a:srgbClr val="002060"/>
                </a:solidFill>
              </a:rPr>
              <a:t>detectors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>
                <a:solidFill>
                  <a:srgbClr val="002060"/>
                </a:solidFill>
              </a:rPr>
              <a:t>fire </a:t>
            </a:r>
            <a:r>
              <a:rPr lang="en-US" sz="1600" dirty="0" smtClean="0">
                <a:solidFill>
                  <a:srgbClr val="002060"/>
                </a:solidFill>
              </a:rPr>
              <a:t>alarms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heating, ventilation, air conditioning, insulation and </a:t>
            </a:r>
            <a:r>
              <a:rPr lang="en-US" sz="1600" dirty="0" smtClean="0">
                <a:solidFill>
                  <a:srgbClr val="002060"/>
                </a:solidFill>
              </a:rPr>
              <a:t>doors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>
                <a:solidFill>
                  <a:srgbClr val="002060"/>
                </a:solidFill>
              </a:rPr>
              <a:t>increase energy </a:t>
            </a:r>
            <a:r>
              <a:rPr lang="en-US" sz="1600" dirty="0" smtClean="0">
                <a:solidFill>
                  <a:srgbClr val="002060"/>
                </a:solidFill>
              </a:rPr>
              <a:t>efficiency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access to school facilities for students with </a:t>
            </a:r>
            <a:r>
              <a:rPr lang="en-US" sz="1600" dirty="0" smtClean="0">
                <a:solidFill>
                  <a:srgbClr val="002060"/>
                </a:solidFill>
              </a:rPr>
              <a:t>disabilities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Program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569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– Interim Housing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Lighting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Site 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4886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09133"/>
              </p:ext>
            </p:extLst>
          </p:nvPr>
        </p:nvGraphicFramePr>
        <p:xfrm>
          <a:off x="1562100" y="266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Portal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3291"/>
            <a:ext cx="2747962" cy="18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03997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Olita</a:t>
                      </a:r>
                      <a:r>
                        <a:rPr lang="en-US" dirty="0" smtClean="0"/>
                        <a:t>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4303136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81985"/>
              </p:ext>
            </p:extLst>
          </p:nvPr>
        </p:nvGraphicFramePr>
        <p:xfrm>
          <a:off x="1562100" y="2743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Macy Elementary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Fire Alarm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Repairs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Storm</a:t>
                      </a:r>
                      <a:r>
                        <a:rPr lang="en-US" baseline="0" dirty="0" smtClean="0"/>
                        <a:t> Drain</a:t>
                      </a:r>
                      <a:r>
                        <a:rPr lang="en-US" dirty="0" smtClean="0"/>
                        <a:t> Repair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9" y="5447270"/>
            <a:ext cx="2752725" cy="1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28697"/>
              </p:ext>
            </p:extLst>
          </p:nvPr>
        </p:nvGraphicFramePr>
        <p:xfrm>
          <a:off x="1828800" y="266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r>
                        <a:rPr lang="en-US" baseline="0" dirty="0" smtClean="0"/>
                        <a:t> Elementary </a:t>
                      </a:r>
                      <a:r>
                        <a:rPr lang="en-US" dirty="0" smtClean="0"/>
                        <a:t>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Portable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5853"/>
            <a:ext cx="1962627" cy="14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991846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Meadow Green Elementary </a:t>
            </a:r>
            <a:r>
              <a:rPr lang="en-US" altLang="en-US" sz="3200" dirty="0">
                <a:solidFill>
                  <a:srgbClr val="002060"/>
                </a:solidFill>
              </a:rPr>
              <a:t>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7809"/>
              </p:ext>
            </p:extLst>
          </p:nvPr>
        </p:nvGraphicFramePr>
        <p:xfrm>
          <a:off x="1562100" y="306906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Meadow Green Elementary – </a:t>
                      </a:r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Line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9942" name="Picture 6" descr="Meadow Green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475940"/>
            <a:ext cx="1752600" cy="11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Meadow Green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100" y="3112332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Beam Repair - </a:t>
            </a:r>
            <a:r>
              <a:rPr lang="en-US" dirty="0" smtClean="0">
                <a:solidFill>
                  <a:srgbClr val="002060"/>
                </a:solidFill>
              </a:rPr>
              <a:t>After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112332"/>
            <a:ext cx="313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Beam Repair - Before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659" y="3878077"/>
            <a:ext cx="2971800" cy="222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6369" y="3856256"/>
            <a:ext cx="2996738" cy="22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40925</TotalTime>
  <Words>1048</Words>
  <Application>Microsoft Office PowerPoint</Application>
  <PresentationFormat>On-screen Show (4:3)</PresentationFormat>
  <Paragraphs>229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Candara</vt:lpstr>
      <vt:lpstr>Tradeshow</vt:lpstr>
      <vt:lpstr>2018 general obligation bond authorization  Measure 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CONSTRUCTION DSA CERTIFICATION PROJECTS</dc:title>
  <dc:creator>M and V var</dc:creator>
  <cp:lastModifiedBy>David Bennett</cp:lastModifiedBy>
  <cp:revision>268</cp:revision>
  <cp:lastPrinted>2022-09-06T20:34:34Z</cp:lastPrinted>
  <dcterms:created xsi:type="dcterms:W3CDTF">2017-08-09T18:44:16Z</dcterms:created>
  <dcterms:modified xsi:type="dcterms:W3CDTF">2023-06-13T23:05:58Z</dcterms:modified>
</cp:coreProperties>
</file>