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1" r:id="rId2"/>
    <p:sldId id="258" r:id="rId3"/>
    <p:sldId id="263" r:id="rId4"/>
    <p:sldId id="262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BFFB79C0-3143-4E40-9514-D40646555FA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357806AB-D7AD-439B-87F9-42B43A0A4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84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46"/>
          <p:cNvSpPr>
            <a:spLocks noChangeArrowheads="1"/>
          </p:cNvSpPr>
          <p:nvPr userDrawn="1"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AAE958C5-0FA0-44D8-8B7B-64632761245D}" type="slidenum">
              <a:rPr lang="en-US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21" name="Rectangle 1041"/>
          <p:cNvSpPr>
            <a:spLocks noGrp="1" noChangeArrowheads="1"/>
          </p:cNvSpPr>
          <p:nvPr>
            <p:ph type="ctrTitle"/>
          </p:nvPr>
        </p:nvSpPr>
        <p:spPr>
          <a:xfrm>
            <a:off x="13716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22" name="Rectangle 10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4522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5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609600"/>
            <a:ext cx="20955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09600"/>
            <a:ext cx="61341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90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25657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1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554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9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8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3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23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556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65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690E2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772400" cy="1143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graphicFrame>
        <p:nvGraphicFramePr>
          <p:cNvPr id="1028" name="Object 22"/>
          <p:cNvGraphicFramePr>
            <a:graphicFrameLocks noChangeAspect="1"/>
          </p:cNvGraphicFramePr>
          <p:nvPr/>
        </p:nvGraphicFramePr>
        <p:xfrm>
          <a:off x="5491163" y="5156200"/>
          <a:ext cx="3657600" cy="17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WordPad Document" r:id="rId15" imgW="3657600" imgH="171450" progId="WordPad.Document.1">
                  <p:embed/>
                </p:oleObj>
              </mc:Choice>
              <mc:Fallback>
                <p:oleObj name="WordPad Document" r:id="rId15" imgW="3657600" imgH="171450" progId="WordPad.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1163" y="5156200"/>
                        <a:ext cx="3657600" cy="17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501005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D28AF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D28AFA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D28AFA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D28AFA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D28AFA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D28AFA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D28AFA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D28AFA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D28AFA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533400" y="1981200"/>
            <a:ext cx="8001000" cy="9906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>
            <a:lvl1pPr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sz="4800" b="1" dirty="0" smtClean="0">
                <a:cs typeface="Times New Roman" panose="02020603050405020304" pitchFamily="18" charset="0"/>
              </a:rPr>
              <a:t>45 </a:t>
            </a:r>
            <a:r>
              <a:rPr lang="en-US" sz="4800" b="1" dirty="0">
                <a:cs typeface="Times New Roman" panose="02020603050405020304" pitchFamily="18" charset="0"/>
              </a:rPr>
              <a:t>Day State Budget Update</a:t>
            </a:r>
            <a:endParaRPr kumimoji="0" lang="en-US" altLang="en-US" sz="4800" b="1" i="1" dirty="0">
              <a:solidFill>
                <a:srgbClr val="CBCBCB"/>
              </a:solidFill>
              <a:latin typeface="Book Antiqua" pitchFamily="18" charset="0"/>
            </a:endParaRPr>
          </a:p>
        </p:txBody>
      </p:sp>
      <p:sp>
        <p:nvSpPr>
          <p:cNvPr id="3075" name="Rectangle 11"/>
          <p:cNvSpPr>
            <a:spLocks noChangeArrowheads="1"/>
          </p:cNvSpPr>
          <p:nvPr/>
        </p:nvSpPr>
        <p:spPr bwMode="auto">
          <a:xfrm rot="10800000" flipV="1">
            <a:off x="667544" y="3662064"/>
            <a:ext cx="7732712" cy="21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Presented </a:t>
            </a:r>
            <a:r>
              <a:rPr lang="en-US" altLang="en-US" b="1" dirty="0">
                <a:solidFill>
                  <a:srgbClr val="000000"/>
                </a:solidFill>
              </a:rPr>
              <a:t>to the Board of Trustees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August 8, </a:t>
            </a:r>
            <a:r>
              <a:rPr lang="en-US" altLang="en-US" b="1" dirty="0" smtClean="0">
                <a:solidFill>
                  <a:srgbClr val="000000"/>
                </a:solidFill>
              </a:rPr>
              <a:t>2022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b="1" dirty="0" smtClean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b="1" dirty="0" smtClean="0">
                <a:solidFill>
                  <a:srgbClr val="000000"/>
                </a:solidFill>
              </a:rPr>
              <a:t>Prepared by Ms. Andrea Reynolds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b="1" dirty="0" smtClean="0">
                <a:solidFill>
                  <a:srgbClr val="000000"/>
                </a:solidFill>
              </a:rPr>
              <a:t>Assistant Supt. of Administrative Services</a:t>
            </a:r>
            <a:endParaRPr lang="en-US" altLang="en-US" sz="1800" b="1" dirty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719952" cy="137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208344"/>
            <a:ext cx="1926503" cy="171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652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686800" cy="1446550"/>
          </a:xfrm>
          <a:prstGeom prst="rect">
            <a:avLst/>
          </a:prstGeom>
          <a:noFill/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4400" b="1" dirty="0" smtClean="0">
                <a:solidFill>
                  <a:srgbClr val="000000"/>
                </a:solidFill>
              </a:rPr>
              <a:t>45 Day State Budget Adoption Update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04800" y="1905000"/>
            <a:ext cx="82296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altLang="en-US" sz="2200" u="sng" dirty="0" smtClean="0">
                <a:solidFill>
                  <a:srgbClr val="000000"/>
                </a:solidFill>
                <a:latin typeface="NewZurica" pitchFamily="2" charset="0"/>
              </a:rPr>
              <a:t>LCFF:</a:t>
            </a:r>
            <a:endParaRPr kumimoji="0" lang="en-US" altLang="en-US" sz="2200" dirty="0" smtClean="0">
              <a:solidFill>
                <a:srgbClr val="000000"/>
              </a:solidFill>
              <a:latin typeface="NewZurica" pitchFamily="2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dirty="0" smtClean="0">
                <a:solidFill>
                  <a:srgbClr val="000000"/>
                </a:solidFill>
                <a:latin typeface="NewZurica" pitchFamily="2" charset="0"/>
              </a:rPr>
              <a:t>Additional $1.8 million in revenue above the Adopted Budget for an additional 6.28% base grant increase, of which $163,000 is for LCFF Supplemental Funds allocation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dirty="0" smtClean="0">
                <a:solidFill>
                  <a:srgbClr val="000000"/>
                </a:solidFill>
                <a:latin typeface="NewZurica" pitchFamily="2" charset="0"/>
              </a:rPr>
              <a:t>Additional $264,000 in LCFF revenue for COVID ADA relief; of which $24,000 increase in Supplemental Funds </a:t>
            </a:r>
            <a:r>
              <a:rPr kumimoji="0" lang="en-US" altLang="en-US" sz="1800" dirty="0" smtClean="0">
                <a:solidFill>
                  <a:srgbClr val="000000"/>
                </a:solidFill>
                <a:latin typeface="NewZurica" pitchFamily="2" charset="0"/>
              </a:rPr>
              <a:t>allocation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800" dirty="0" smtClean="0">
              <a:solidFill>
                <a:srgbClr val="000000"/>
              </a:solidFill>
              <a:latin typeface="NewZurica" pitchFamily="2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altLang="en-US" sz="2200" u="sng" dirty="0" smtClean="0">
                <a:solidFill>
                  <a:srgbClr val="000000"/>
                </a:solidFill>
                <a:latin typeface="NewZurica" pitchFamily="2" charset="0"/>
              </a:rPr>
              <a:t>State One-Time Grant Funds:</a:t>
            </a:r>
            <a:r>
              <a:rPr kumimoji="0" lang="en-US" altLang="en-US" sz="2200" dirty="0" smtClean="0">
                <a:solidFill>
                  <a:srgbClr val="000000"/>
                </a:solidFill>
                <a:latin typeface="NewZurica" pitchFamily="2" charset="0"/>
              </a:rPr>
              <a:t> </a:t>
            </a:r>
            <a:r>
              <a:rPr kumimoji="0" lang="en-US" altLang="en-US" sz="1600" dirty="0" smtClean="0">
                <a:solidFill>
                  <a:srgbClr val="000000"/>
                </a:solidFill>
                <a:latin typeface="NewZurica" pitchFamily="2" charset="0"/>
              </a:rPr>
              <a:t>(</a:t>
            </a:r>
            <a:r>
              <a:rPr kumimoji="0" lang="en-US" altLang="en-US" sz="1600" dirty="0">
                <a:solidFill>
                  <a:srgbClr val="000000"/>
                </a:solidFill>
                <a:latin typeface="NewZurica" pitchFamily="2" charset="0"/>
              </a:rPr>
              <a:t>revenue restricted in reserves until expenditure plan is </a:t>
            </a:r>
            <a:r>
              <a:rPr kumimoji="0" lang="en-US" altLang="en-US" sz="1600" dirty="0" smtClean="0">
                <a:solidFill>
                  <a:srgbClr val="000000"/>
                </a:solidFill>
                <a:latin typeface="NewZurica" pitchFamily="2" charset="0"/>
              </a:rPr>
              <a:t>clear)</a:t>
            </a:r>
            <a:endParaRPr kumimoji="0" lang="en-US" altLang="en-US" sz="2200" u="sng" dirty="0" smtClean="0">
              <a:solidFill>
                <a:srgbClr val="000000"/>
              </a:solidFill>
              <a:latin typeface="NewZurica" pitchFamily="2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dirty="0" smtClean="0">
                <a:solidFill>
                  <a:srgbClr val="000000"/>
                </a:solidFill>
                <a:latin typeface="NewZurica" pitchFamily="2" charset="0"/>
              </a:rPr>
              <a:t>$1.9 million in Arts, Music and Instructional Materials Block Grant $3.2 million in Learning Recovery Emergency Block </a:t>
            </a:r>
            <a:r>
              <a:rPr kumimoji="0" lang="en-US" altLang="en-US" sz="1800" dirty="0" smtClean="0">
                <a:solidFill>
                  <a:srgbClr val="000000"/>
                </a:solidFill>
                <a:latin typeface="NewZurica" pitchFamily="2" charset="0"/>
              </a:rPr>
              <a:t>Grant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dirty="0">
              <a:solidFill>
                <a:srgbClr val="000000"/>
              </a:solidFill>
              <a:latin typeface="NewZurica" pitchFamily="2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altLang="en-US" sz="2200" u="sng" dirty="0" smtClean="0">
                <a:solidFill>
                  <a:srgbClr val="000000"/>
                </a:solidFill>
                <a:latin typeface="NewZurica" pitchFamily="2" charset="0"/>
              </a:rPr>
              <a:t>State Ongoing Funding</a:t>
            </a:r>
            <a:r>
              <a:rPr kumimoji="0" lang="en-US" altLang="en-US" sz="2200" dirty="0" smtClean="0">
                <a:solidFill>
                  <a:srgbClr val="000000"/>
                </a:solidFill>
                <a:latin typeface="NewZurica" pitchFamily="2" charset="0"/>
              </a:rPr>
              <a:t>: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dirty="0" smtClean="0">
                <a:solidFill>
                  <a:srgbClr val="000000"/>
                </a:solidFill>
                <a:latin typeface="NewZurica" pitchFamily="2" charset="0"/>
              </a:rPr>
              <a:t>$1.1 to $1.9 million estimated Expanded Learning Opportunities Program (Fund 12) </a:t>
            </a:r>
            <a:r>
              <a:rPr kumimoji="0" lang="en-US" altLang="en-US" sz="1800" dirty="0">
                <a:solidFill>
                  <a:srgbClr val="000000"/>
                </a:solidFill>
                <a:latin typeface="NewZurica" pitchFamily="2" charset="0"/>
              </a:rPr>
              <a:t>(waiting for official state calculation)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800" dirty="0" smtClean="0">
              <a:solidFill>
                <a:srgbClr val="000000"/>
              </a:solidFill>
              <a:latin typeface="NewZurica" pitchFamily="2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C9660109-F0E2-4A83-B808-2EAF9CB2DE1F}" type="slidenum">
              <a:rPr kumimoji="0" lang="en-US" altLang="en-US" sz="1400">
                <a:solidFill>
                  <a:srgbClr val="000000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kumimoji="0" lang="en-US" alt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739339"/>
            <a:ext cx="774259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975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610600" cy="1446550"/>
          </a:xfrm>
          <a:prstGeom prst="rect">
            <a:avLst/>
          </a:prstGeom>
          <a:noFill/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4400" b="1" dirty="0" smtClean="0">
                <a:solidFill>
                  <a:srgbClr val="000000"/>
                </a:solidFill>
              </a:rPr>
              <a:t>45 Day State Budget Adoption Update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04800" y="1905000"/>
            <a:ext cx="8229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en-US" altLang="en-US" dirty="0" smtClean="0">
                <a:solidFill>
                  <a:srgbClr val="000000"/>
                </a:solidFill>
                <a:latin typeface="NewZurica" pitchFamily="2" charset="0"/>
              </a:rPr>
              <a:t>Reserves Commitment </a:t>
            </a:r>
            <a:r>
              <a:rPr kumimoji="0" lang="en-US" altLang="en-US" dirty="0" smtClean="0">
                <a:solidFill>
                  <a:srgbClr val="000000"/>
                </a:solidFill>
                <a:latin typeface="NewZurica" pitchFamily="2" charset="0"/>
              </a:rPr>
              <a:t>Increase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dirty="0" smtClean="0">
              <a:solidFill>
                <a:srgbClr val="000000"/>
              </a:solidFill>
              <a:latin typeface="NewZurica" pitchFamily="2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dirty="0" smtClean="0">
                <a:solidFill>
                  <a:srgbClr val="000000"/>
                </a:solidFill>
                <a:latin typeface="NewZurica" pitchFamily="2" charset="0"/>
              </a:rPr>
              <a:t>Due to the 10% cap on uncommitted reserves, the commitment for Unfunded Retiree Health and Welfare Liability will increase from $3,884,344 at the district’s Adopted Budget, to $6,000,000 due to the State’s Adopted Budget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800" dirty="0">
              <a:solidFill>
                <a:srgbClr val="000000"/>
              </a:solidFill>
              <a:latin typeface="NewZurica" pitchFamily="2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400" dirty="0" smtClean="0">
              <a:solidFill>
                <a:srgbClr val="000000"/>
              </a:solidFill>
              <a:latin typeface="NewZurica" pitchFamily="2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C9660109-F0E2-4A83-B808-2EAF9CB2DE1F}" type="slidenum">
              <a:rPr kumimoji="0" lang="en-US" altLang="en-US" sz="1400">
                <a:solidFill>
                  <a:srgbClr val="000000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kumimoji="0" lang="en-US" alt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04" y="739339"/>
            <a:ext cx="774259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220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763000" cy="1446550"/>
          </a:xfrm>
          <a:prstGeom prst="rect">
            <a:avLst/>
          </a:prstGeom>
          <a:noFill/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4400" b="1" dirty="0">
                <a:solidFill>
                  <a:srgbClr val="000000"/>
                </a:solidFill>
              </a:rPr>
              <a:t>45 Day State Budget Adoption Update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39529" y="2514600"/>
            <a:ext cx="7696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marL="228600" lvl="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0" lang="en-US" altLang="en-US" dirty="0" smtClean="0">
                <a:solidFill>
                  <a:srgbClr val="000000"/>
                </a:solidFill>
                <a:latin typeface="NewZurica" pitchFamily="2" charset="0"/>
              </a:rPr>
              <a:t>All </a:t>
            </a:r>
            <a:r>
              <a:rPr kumimoji="0" lang="en-US" altLang="en-US" dirty="0" smtClean="0">
                <a:solidFill>
                  <a:srgbClr val="000000"/>
                </a:solidFill>
                <a:latin typeface="NewZurica" pitchFamily="2" charset="0"/>
              </a:rPr>
              <a:t>figures are estimates until final calculations are available from the state. </a:t>
            </a:r>
          </a:p>
          <a:p>
            <a:pPr marL="228600" lvl="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0" lang="en-US" altLang="en-US" dirty="0" smtClean="0">
                <a:solidFill>
                  <a:srgbClr val="000000"/>
                </a:solidFill>
                <a:latin typeface="NewZurica" pitchFamily="2" charset="0"/>
              </a:rPr>
              <a:t>The changes noted here will be incorporated in the First Interim Financial report presented on </a:t>
            </a:r>
          </a:p>
          <a:p>
            <a:pPr marL="228600" lvl="2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kumimoji="0" lang="en-US" altLang="en-US" dirty="0" smtClean="0">
                <a:solidFill>
                  <a:srgbClr val="000000"/>
                </a:solidFill>
                <a:latin typeface="NewZurica" pitchFamily="2" charset="0"/>
              </a:rPr>
              <a:t>December 12, 2022.</a:t>
            </a:r>
            <a:endParaRPr kumimoji="0" lang="en-US" altLang="en-US" dirty="0">
              <a:solidFill>
                <a:srgbClr val="000000"/>
              </a:solidFill>
              <a:latin typeface="NewZurica" pitchFamily="2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spcBef>
                <a:spcPct val="20000"/>
              </a:spcBef>
              <a:buChar char="•"/>
              <a:defRPr kumimoji="1" sz="32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kumimoji="1"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C9660109-F0E2-4A83-B808-2EAF9CB2DE1F}" type="slidenum">
              <a:rPr kumimoji="0" lang="en-US" altLang="en-US" sz="1400">
                <a:solidFill>
                  <a:srgbClr val="000000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kumimoji="0" lang="en-US" altLang="en-US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39339"/>
            <a:ext cx="774259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26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">
  <a:themeElements>
    <a:clrScheme name="">
      <a:dk1>
        <a:srgbClr val="000000"/>
      </a:dk1>
      <a:lt1>
        <a:srgbClr val="FFFFFF"/>
      </a:lt1>
      <a:dk2>
        <a:srgbClr val="EAEAEA"/>
      </a:dk2>
      <a:lt2>
        <a:srgbClr val="CBCBCB"/>
      </a:lt2>
      <a:accent1>
        <a:srgbClr val="5F5F5F"/>
      </a:accent1>
      <a:accent2>
        <a:srgbClr val="CC0000"/>
      </a:accent2>
      <a:accent3>
        <a:srgbClr val="F3F3F3"/>
      </a:accent3>
      <a:accent4>
        <a:srgbClr val="DADADA"/>
      </a:accent4>
      <a:accent5>
        <a:srgbClr val="B6B6B6"/>
      </a:accent5>
      <a:accent6>
        <a:srgbClr val="B90000"/>
      </a:accent6>
      <a:hlink>
        <a:srgbClr val="887885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FF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FF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237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Book Antiqua</vt:lpstr>
      <vt:lpstr>Calibri</vt:lpstr>
      <vt:lpstr>NewZurica</vt:lpstr>
      <vt:lpstr>Times New Roman</vt:lpstr>
      <vt:lpstr>Wingdings</vt:lpstr>
      <vt:lpstr>Contemporary</vt:lpstr>
      <vt:lpstr>WordPad Document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Reynolds</dc:creator>
  <cp:lastModifiedBy>Jim Coombs</cp:lastModifiedBy>
  <cp:revision>18</cp:revision>
  <cp:lastPrinted>2020-08-06T20:38:02Z</cp:lastPrinted>
  <dcterms:created xsi:type="dcterms:W3CDTF">2020-08-04T23:19:37Z</dcterms:created>
  <dcterms:modified xsi:type="dcterms:W3CDTF">2022-08-03T00:33:54Z</dcterms:modified>
</cp:coreProperties>
</file>