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314" r:id="rId4"/>
    <p:sldId id="315" r:id="rId5"/>
    <p:sldId id="316" r:id="rId6"/>
    <p:sldId id="317" r:id="rId7"/>
    <p:sldId id="318" r:id="rId8"/>
    <p:sldId id="319" r:id="rId9"/>
    <p:sldId id="320" r:id="rId10"/>
    <p:sldId id="32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95" autoAdjust="0"/>
    <p:restoredTop sz="99314" autoAdjust="0"/>
  </p:normalViewPr>
  <p:slideViewPr>
    <p:cSldViewPr>
      <p:cViewPr>
        <p:scale>
          <a:sx n="124" d="100"/>
          <a:sy n="124" d="100"/>
        </p:scale>
        <p:origin x="-1986"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Series 1</c:v>
                </c:pt>
              </c:strCache>
            </c:strRef>
          </c:tx>
          <c:spPr>
            <a:solidFill>
              <a:schemeClr val="tx2">
                <a:lumMod val="75000"/>
              </a:schemeClr>
            </a:solidFill>
          </c:spPr>
          <c:invertIfNegative val="0"/>
          <c:dPt>
            <c:idx val="0"/>
            <c:invertIfNegative val="0"/>
            <c:bubble3D val="0"/>
            <c:spPr>
              <a:solidFill>
                <a:schemeClr val="bg1">
                  <a:lumMod val="75000"/>
                </a:schemeClr>
              </a:solidFill>
            </c:spPr>
          </c:dPt>
          <c:dPt>
            <c:idx val="1"/>
            <c:invertIfNegative val="0"/>
            <c:bubble3D val="0"/>
            <c:spPr>
              <a:solidFill>
                <a:srgbClr val="C00000"/>
              </a:solidFill>
            </c:spPr>
          </c:dPt>
          <c:dPt>
            <c:idx val="2"/>
            <c:invertIfNegative val="0"/>
            <c:bubble3D val="0"/>
            <c:spPr>
              <a:solidFill>
                <a:srgbClr val="0070C0"/>
              </a:solidFill>
            </c:spPr>
          </c:dPt>
          <c:dPt>
            <c:idx val="3"/>
            <c:invertIfNegative val="0"/>
            <c:bubble3D val="0"/>
            <c:spPr>
              <a:solidFill>
                <a:schemeClr val="bg1">
                  <a:lumMod val="60000"/>
                  <a:lumOff val="40000"/>
                </a:schemeClr>
              </a:solidFill>
            </c:spPr>
          </c:dPt>
          <c:dLbls>
            <c:txPr>
              <a:bodyPr/>
              <a:lstStyle/>
              <a:p>
                <a:pPr>
                  <a:defRPr>
                    <a:solidFill>
                      <a:srgbClr val="002060"/>
                    </a:solidFill>
                  </a:defRPr>
                </a:pPr>
                <a:endParaRPr lang="en-US"/>
              </a:p>
            </c:txPr>
            <c:showLegendKey val="0"/>
            <c:showVal val="1"/>
            <c:showCatName val="0"/>
            <c:showSerName val="0"/>
            <c:showPercent val="0"/>
            <c:showBubbleSize val="0"/>
            <c:showLeaderLines val="0"/>
          </c:dLbls>
          <c:cat>
            <c:strRef>
              <c:f>Sheet1!$A$2:$A$5</c:f>
              <c:strCache>
                <c:ptCount val="4"/>
                <c:pt idx="0">
                  <c:v>Ending Balance</c:v>
                </c:pt>
                <c:pt idx="1">
                  <c:v>Revenues</c:v>
                </c:pt>
                <c:pt idx="2">
                  <c:v>Expenditures</c:v>
                </c:pt>
                <c:pt idx="3">
                  <c:v>Beginning Balance</c:v>
                </c:pt>
              </c:strCache>
            </c:strRef>
          </c:cat>
          <c:val>
            <c:numRef>
              <c:f>Sheet1!$B$2:$B$5</c:f>
              <c:numCache>
                <c:formatCode>_("$"* #,##0_);_("$"* \(#,##0\);_("$"* "-"??_);_(@_)</c:formatCode>
                <c:ptCount val="4"/>
                <c:pt idx="0">
                  <c:v>1162551</c:v>
                </c:pt>
                <c:pt idx="1">
                  <c:v>72475</c:v>
                </c:pt>
                <c:pt idx="2">
                  <c:v>382517</c:v>
                </c:pt>
                <c:pt idx="3">
                  <c:v>1472593</c:v>
                </c:pt>
              </c:numCache>
            </c:numRef>
          </c:val>
        </c:ser>
        <c:dLbls>
          <c:showLegendKey val="0"/>
          <c:showVal val="0"/>
          <c:showCatName val="0"/>
          <c:showSerName val="0"/>
          <c:showPercent val="0"/>
          <c:showBubbleSize val="0"/>
        </c:dLbls>
        <c:gapWidth val="150"/>
        <c:axId val="124375040"/>
        <c:axId val="124376576"/>
      </c:barChart>
      <c:catAx>
        <c:axId val="124375040"/>
        <c:scaling>
          <c:orientation val="minMax"/>
        </c:scaling>
        <c:delete val="0"/>
        <c:axPos val="l"/>
        <c:majorTickMark val="out"/>
        <c:minorTickMark val="none"/>
        <c:tickLblPos val="nextTo"/>
        <c:txPr>
          <a:bodyPr/>
          <a:lstStyle/>
          <a:p>
            <a:pPr>
              <a:defRPr>
                <a:solidFill>
                  <a:srgbClr val="002060"/>
                </a:solidFill>
              </a:defRPr>
            </a:pPr>
            <a:endParaRPr lang="en-US"/>
          </a:p>
        </c:txPr>
        <c:crossAx val="124376576"/>
        <c:crosses val="autoZero"/>
        <c:auto val="1"/>
        <c:lblAlgn val="ctr"/>
        <c:lblOffset val="100"/>
        <c:noMultiLvlLbl val="0"/>
      </c:catAx>
      <c:valAx>
        <c:axId val="124376576"/>
        <c:scaling>
          <c:orientation val="minMax"/>
        </c:scaling>
        <c:delete val="0"/>
        <c:axPos val="b"/>
        <c:majorGridlines>
          <c:spPr>
            <a:ln>
              <a:noFill/>
            </a:ln>
          </c:spPr>
        </c:majorGridlines>
        <c:numFmt formatCode="_(&quot;$&quot;* #,##0_);_(&quot;$&quot;* \(#,##0\);_(&quot;$&quot;* &quot;-&quot;??_);_(@_)" sourceLinked="1"/>
        <c:majorTickMark val="out"/>
        <c:minorTickMark val="none"/>
        <c:tickLblPos val="nextTo"/>
        <c:txPr>
          <a:bodyPr/>
          <a:lstStyle/>
          <a:p>
            <a:pPr>
              <a:defRPr>
                <a:solidFill>
                  <a:srgbClr val="002060"/>
                </a:solidFill>
              </a:defRPr>
            </a:pPr>
            <a:endParaRPr lang="en-US"/>
          </a:p>
        </c:txPr>
        <c:crossAx val="124375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Interest</c:v>
                </c:pt>
              </c:strCache>
            </c:strRef>
          </c:tx>
          <c:spPr>
            <a:solidFill>
              <a:srgbClr val="0070C0"/>
            </a:solidFill>
          </c:spPr>
          <c:invertIfNegative val="0"/>
          <c:dLbls>
            <c:txPr>
              <a:bodyPr/>
              <a:lstStyle/>
              <a:p>
                <a:pPr>
                  <a:defRPr sz="1050">
                    <a:solidFill>
                      <a:srgbClr val="002060"/>
                    </a:solidFill>
                  </a:defRPr>
                </a:pPr>
                <a:endParaRPr lang="en-US"/>
              </a:p>
            </c:txPr>
            <c:showLegendKey val="0"/>
            <c:showVal val="1"/>
            <c:showCatName val="0"/>
            <c:showSerName val="0"/>
            <c:showPercent val="0"/>
            <c:showBubbleSize val="0"/>
            <c:showLeaderLines val="0"/>
          </c:dLbls>
          <c:cat>
            <c:strRef>
              <c:f>Sheet1!$A$2:$A$8</c:f>
              <c:strCache>
                <c:ptCount val="7"/>
                <c:pt idx="0">
                  <c:v>2020-21</c:v>
                </c:pt>
                <c:pt idx="1">
                  <c:v>2019-20</c:v>
                </c:pt>
                <c:pt idx="2">
                  <c:v>2018-19</c:v>
                </c:pt>
                <c:pt idx="3">
                  <c:v>2017-18</c:v>
                </c:pt>
                <c:pt idx="4">
                  <c:v>2016-17</c:v>
                </c:pt>
                <c:pt idx="5">
                  <c:v>2015-16</c:v>
                </c:pt>
                <c:pt idx="6">
                  <c:v>2014-15</c:v>
                </c:pt>
              </c:strCache>
            </c:strRef>
          </c:cat>
          <c:val>
            <c:numRef>
              <c:f>Sheet1!$B$2:$B$8</c:f>
              <c:numCache>
                <c:formatCode>General</c:formatCode>
                <c:ptCount val="7"/>
                <c:pt idx="0">
                  <c:v>8.1</c:v>
                </c:pt>
                <c:pt idx="1">
                  <c:v>24.4</c:v>
                </c:pt>
                <c:pt idx="2">
                  <c:v>31.2</c:v>
                </c:pt>
                <c:pt idx="3">
                  <c:v>24</c:v>
                </c:pt>
                <c:pt idx="4">
                  <c:v>13.9</c:v>
                </c:pt>
                <c:pt idx="5">
                  <c:v>1.8</c:v>
                </c:pt>
                <c:pt idx="6">
                  <c:v>0.9</c:v>
                </c:pt>
              </c:numCache>
            </c:numRef>
          </c:val>
        </c:ser>
        <c:ser>
          <c:idx val="1"/>
          <c:order val="1"/>
          <c:tx>
            <c:strRef>
              <c:f>Sheet1!$C$1</c:f>
              <c:strCache>
                <c:ptCount val="1"/>
                <c:pt idx="0">
                  <c:v>Fees</c:v>
                </c:pt>
              </c:strCache>
            </c:strRef>
          </c:tx>
          <c:spPr>
            <a:solidFill>
              <a:srgbClr val="00B050"/>
            </a:solidFill>
          </c:spPr>
          <c:invertIfNegative val="0"/>
          <c:dLbls>
            <c:txPr>
              <a:bodyPr/>
              <a:lstStyle/>
              <a:p>
                <a:pPr>
                  <a:defRPr sz="1050">
                    <a:solidFill>
                      <a:srgbClr val="002060"/>
                    </a:solidFill>
                  </a:defRPr>
                </a:pPr>
                <a:endParaRPr lang="en-US"/>
              </a:p>
            </c:txPr>
            <c:showLegendKey val="0"/>
            <c:showVal val="1"/>
            <c:showCatName val="0"/>
            <c:showSerName val="0"/>
            <c:showPercent val="0"/>
            <c:showBubbleSize val="0"/>
            <c:showLeaderLines val="0"/>
          </c:dLbls>
          <c:cat>
            <c:strRef>
              <c:f>Sheet1!$A$2:$A$8</c:f>
              <c:strCache>
                <c:ptCount val="7"/>
                <c:pt idx="0">
                  <c:v>2020-21</c:v>
                </c:pt>
                <c:pt idx="1">
                  <c:v>2019-20</c:v>
                </c:pt>
                <c:pt idx="2">
                  <c:v>2018-19</c:v>
                </c:pt>
                <c:pt idx="3">
                  <c:v>2017-18</c:v>
                </c:pt>
                <c:pt idx="4">
                  <c:v>2016-17</c:v>
                </c:pt>
                <c:pt idx="5">
                  <c:v>2015-16</c:v>
                </c:pt>
                <c:pt idx="6">
                  <c:v>2014-15</c:v>
                </c:pt>
              </c:strCache>
            </c:strRef>
          </c:cat>
          <c:val>
            <c:numRef>
              <c:f>Sheet1!$C$2:$C$8</c:f>
              <c:numCache>
                <c:formatCode>General</c:formatCode>
                <c:ptCount val="7"/>
                <c:pt idx="0">
                  <c:v>64.400000000000006</c:v>
                </c:pt>
                <c:pt idx="1">
                  <c:v>59</c:v>
                </c:pt>
                <c:pt idx="2">
                  <c:v>17.3</c:v>
                </c:pt>
                <c:pt idx="3">
                  <c:v>37.4</c:v>
                </c:pt>
                <c:pt idx="4">
                  <c:v>402</c:v>
                </c:pt>
                <c:pt idx="5">
                  <c:v>975</c:v>
                </c:pt>
                <c:pt idx="6">
                  <c:v>38.6</c:v>
                </c:pt>
              </c:numCache>
            </c:numRef>
          </c:val>
        </c:ser>
        <c:dLbls>
          <c:showLegendKey val="0"/>
          <c:showVal val="0"/>
          <c:showCatName val="0"/>
          <c:showSerName val="0"/>
          <c:showPercent val="0"/>
          <c:showBubbleSize val="0"/>
        </c:dLbls>
        <c:gapWidth val="150"/>
        <c:axId val="124403072"/>
        <c:axId val="124437632"/>
      </c:barChart>
      <c:catAx>
        <c:axId val="124403072"/>
        <c:scaling>
          <c:orientation val="minMax"/>
        </c:scaling>
        <c:delete val="0"/>
        <c:axPos val="l"/>
        <c:majorTickMark val="out"/>
        <c:minorTickMark val="none"/>
        <c:tickLblPos val="nextTo"/>
        <c:txPr>
          <a:bodyPr/>
          <a:lstStyle/>
          <a:p>
            <a:pPr>
              <a:defRPr>
                <a:solidFill>
                  <a:srgbClr val="002060"/>
                </a:solidFill>
              </a:defRPr>
            </a:pPr>
            <a:endParaRPr lang="en-US"/>
          </a:p>
        </c:txPr>
        <c:crossAx val="124437632"/>
        <c:crosses val="autoZero"/>
        <c:auto val="1"/>
        <c:lblAlgn val="ctr"/>
        <c:lblOffset val="100"/>
        <c:noMultiLvlLbl val="0"/>
      </c:catAx>
      <c:valAx>
        <c:axId val="124437632"/>
        <c:scaling>
          <c:orientation val="minMax"/>
        </c:scaling>
        <c:delete val="0"/>
        <c:axPos val="b"/>
        <c:majorGridlines>
          <c:spPr>
            <a:ln>
              <a:noFill/>
            </a:ln>
          </c:spPr>
        </c:majorGridlines>
        <c:numFmt formatCode="General" sourceLinked="1"/>
        <c:majorTickMark val="out"/>
        <c:minorTickMark val="none"/>
        <c:tickLblPos val="nextTo"/>
        <c:txPr>
          <a:bodyPr/>
          <a:lstStyle/>
          <a:p>
            <a:pPr>
              <a:defRPr>
                <a:solidFill>
                  <a:srgbClr val="002060"/>
                </a:solidFill>
              </a:defRPr>
            </a:pPr>
            <a:endParaRPr lang="en-US"/>
          </a:p>
        </c:txPr>
        <c:crossAx val="124403072"/>
        <c:crosses val="autoZero"/>
        <c:crossBetween val="between"/>
      </c:valAx>
    </c:plotArea>
    <c:legend>
      <c:legendPos val="r"/>
      <c:layout/>
      <c:overlay val="0"/>
      <c:txPr>
        <a:bodyPr/>
        <a:lstStyle/>
        <a:p>
          <a:pPr>
            <a:defRPr>
              <a:solidFill>
                <a:srgbClr val="002060"/>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406020"/>
            <a:ext cx="6172199" cy="2251579"/>
          </a:xfrm>
        </p:spPr>
        <p:txBody>
          <a:bodyPr lIns="0" rIns="0" anchor="t">
            <a:noAutofit/>
          </a:bodyPr>
          <a:lstStyle>
            <a:lvl1pP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066800" y="3905864"/>
            <a:ext cx="6172200" cy="1123336"/>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66E1D0CF-974C-41CF-BD20-C28330B9D30E}" type="datetimeFigureOut">
              <a:rPr lang="en-US" smtClean="0"/>
              <a:pPr/>
              <a:t>10/28/2021</a:t>
            </a:fld>
            <a:endParaRPr lang="en-US"/>
          </a:p>
        </p:txBody>
      </p:sp>
      <p:sp>
        <p:nvSpPr>
          <p:cNvPr id="8" name="Slide Number Placeholder 7"/>
          <p:cNvSpPr>
            <a:spLocks noGrp="1"/>
          </p:cNvSpPr>
          <p:nvPr>
            <p:ph type="sldNum" sz="quarter" idx="11"/>
          </p:nvPr>
        </p:nvSpPr>
        <p:spPr/>
        <p:txBody>
          <a:bodyPr/>
          <a:lstStyle/>
          <a:p>
            <a:fld id="{73B7B764-FBC6-4D00-9ACF-57C46A51EAAA}"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4400" y="1554480"/>
            <a:ext cx="4222308" cy="38862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E1D0CF-974C-41CF-BD20-C28330B9D30E}"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7B764-FBC6-4D00-9ACF-57C46A51EAA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9848" y="1554480"/>
            <a:ext cx="2075688" cy="3886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6432" y="1554480"/>
            <a:ext cx="4224528" cy="3886200"/>
          </a:xfrm>
        </p:spPr>
        <p:txBody>
          <a:bodyPr vert="eaVe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E1D0CF-974C-41CF-BD20-C28330B9D30E}" type="datetimeFigureOut">
              <a:rPr lang="en-US" smtClean="0"/>
              <a:pPr/>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7B764-FBC6-4D00-9ACF-57C46A51EAA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456432" y="1545336"/>
            <a:ext cx="4224528"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66E1D0CF-974C-41CF-BD20-C28330B9D30E}" type="datetimeFigureOut">
              <a:rPr lang="en-US" smtClean="0"/>
              <a:pPr/>
              <a:t>10/28/2021</a:t>
            </a:fld>
            <a:endParaRPr lang="en-US"/>
          </a:p>
        </p:txBody>
      </p:sp>
      <p:sp>
        <p:nvSpPr>
          <p:cNvPr id="10" name="Slide Number Placeholder 9"/>
          <p:cNvSpPr>
            <a:spLocks noGrp="1"/>
          </p:cNvSpPr>
          <p:nvPr>
            <p:ph type="sldNum" sz="quarter" idx="15"/>
          </p:nvPr>
        </p:nvSpPr>
        <p:spPr/>
        <p:txBody>
          <a:bodyPr/>
          <a:lstStyle/>
          <a:p>
            <a:fld id="{73B7B764-FBC6-4D00-9ACF-57C46A51EAAA}" type="slidenum">
              <a:rPr lang="en-US" smtClean="0"/>
              <a:pPr/>
              <a:t>‹#›</a:t>
            </a:fld>
            <a:endParaRPr lang="en-US"/>
          </a:p>
        </p:txBody>
      </p:sp>
      <p:sp>
        <p:nvSpPr>
          <p:cNvPr id="11" name="Footer Placeholder 10"/>
          <p:cNvSpPr>
            <a:spLocks noGrp="1"/>
          </p:cNvSpPr>
          <p:nvPr>
            <p:ph type="ftr" sz="quarter" idx="16"/>
          </p:nvPr>
        </p:nvSpPr>
        <p:spPr/>
        <p:txBody>
          <a:bodyPr/>
          <a:lstStyle/>
          <a:p>
            <a:endParaRPr lang="en-US"/>
          </a:p>
        </p:txBody>
      </p:sp>
      <p:sp>
        <p:nvSpPr>
          <p:cNvPr id="12" name="Title 11"/>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9848" y="1472184"/>
            <a:ext cx="6172200" cy="2130552"/>
          </a:xfrm>
        </p:spPr>
        <p:txBody>
          <a:bodyPr anchor="t">
            <a:noAutofit/>
          </a:bodyPr>
          <a:lstStyle>
            <a:lvl1pPr algn="l">
              <a:defRPr sz="48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1069848" y="3886200"/>
            <a:ext cx="6172200" cy="914400"/>
          </a:xfrm>
        </p:spPr>
        <p:txBody>
          <a:bodyPr anchor="t">
            <a:normAutofit/>
          </a:bodyPr>
          <a:lstStyle>
            <a:lvl1pPr marL="0" indent="0">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6E1D0CF-974C-41CF-BD20-C28330B9D30E}" type="datetimeFigureOut">
              <a:rPr lang="en-US" smtClean="0"/>
              <a:pPr/>
              <a:t>10/28/2021</a:t>
            </a:fld>
            <a:endParaRPr lang="en-US"/>
          </a:p>
        </p:txBody>
      </p:sp>
      <p:sp>
        <p:nvSpPr>
          <p:cNvPr id="8" name="Slide Number Placeholder 7"/>
          <p:cNvSpPr>
            <a:spLocks noGrp="1"/>
          </p:cNvSpPr>
          <p:nvPr>
            <p:ph type="sldNum" sz="quarter" idx="11"/>
          </p:nvPr>
        </p:nvSpPr>
        <p:spPr/>
        <p:txBody>
          <a:bodyPr/>
          <a:lstStyle/>
          <a:p>
            <a:fld id="{73B7B764-FBC6-4D00-9ACF-57C46A51EAAA}"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6325" cy="1066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486998" y="1915859"/>
            <a:ext cx="3646966" cy="2881426"/>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6754" y="1915881"/>
            <a:ext cx="3639311" cy="2881398"/>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0"/>
          </p:nvPr>
        </p:nvSpPr>
        <p:spPr/>
        <p:txBody>
          <a:bodyPr/>
          <a:lstStyle/>
          <a:p>
            <a:fld id="{66E1D0CF-974C-41CF-BD20-C28330B9D30E}" type="datetimeFigureOut">
              <a:rPr lang="en-US" smtClean="0"/>
              <a:pPr/>
              <a:t>10/28/2021</a:t>
            </a:fld>
            <a:endParaRPr lang="en-US"/>
          </a:p>
        </p:txBody>
      </p:sp>
      <p:sp>
        <p:nvSpPr>
          <p:cNvPr id="10" name="Slide Number Placeholder 9"/>
          <p:cNvSpPr>
            <a:spLocks noGrp="1"/>
          </p:cNvSpPr>
          <p:nvPr>
            <p:ph type="sldNum" sz="quarter" idx="11"/>
          </p:nvPr>
        </p:nvSpPr>
        <p:spPr/>
        <p:txBody>
          <a:bodyPr/>
          <a:lstStyle/>
          <a:p>
            <a:fld id="{73B7B764-FBC6-4D00-9ACF-57C46A51EAAA}" type="slidenum">
              <a:rPr lang="en-US" smtClean="0"/>
              <a:pPr/>
              <a:t>‹#›</a:t>
            </a:fld>
            <a:endParaRPr lang="en-US"/>
          </a:p>
        </p:txBody>
      </p:sp>
      <p:sp>
        <p:nvSpPr>
          <p:cNvPr id="11" name="Footer Placeholder 10"/>
          <p:cNvSpPr>
            <a:spLocks noGrp="1"/>
          </p:cNvSpPr>
          <p:nvPr>
            <p:ph type="ftr" sz="quarter" idx="12"/>
          </p:nvPr>
        </p:nvSpPr>
        <p:spPr>
          <a:xfrm>
            <a:off x="493776" y="6356350"/>
            <a:ext cx="5102352" cy="365125"/>
          </a:xfrm>
        </p:spPr>
        <p:txBody>
          <a:bodyP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5734" cy="1066799"/>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95301" y="1916113"/>
            <a:ext cx="3638550"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860676"/>
            <a:ext cx="3638550" cy="2882899"/>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2625" y="1916113"/>
            <a:ext cx="3660775"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92626" y="2860676"/>
            <a:ext cx="3651250" cy="2882900"/>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0"/>
          </p:nvPr>
        </p:nvSpPr>
        <p:spPr/>
        <p:txBody>
          <a:bodyPr/>
          <a:lstStyle/>
          <a:p>
            <a:fld id="{66E1D0CF-974C-41CF-BD20-C28330B9D30E}" type="datetimeFigureOut">
              <a:rPr lang="en-US" smtClean="0"/>
              <a:pPr/>
              <a:t>10/28/2021</a:t>
            </a:fld>
            <a:endParaRPr lang="en-US"/>
          </a:p>
        </p:txBody>
      </p:sp>
      <p:sp>
        <p:nvSpPr>
          <p:cNvPr id="11" name="Slide Number Placeholder 10"/>
          <p:cNvSpPr>
            <a:spLocks noGrp="1"/>
          </p:cNvSpPr>
          <p:nvPr>
            <p:ph type="sldNum" sz="quarter" idx="11"/>
          </p:nvPr>
        </p:nvSpPr>
        <p:spPr/>
        <p:txBody>
          <a:bodyPr/>
          <a:lstStyle/>
          <a:p>
            <a:fld id="{73B7B764-FBC6-4D00-9ACF-57C46A51EAAA}" type="slidenum">
              <a:rPr lang="en-US" smtClean="0"/>
              <a:pPr/>
              <a:t>‹#›</a:t>
            </a:fld>
            <a:endParaRPr lang="en-US"/>
          </a:p>
        </p:txBody>
      </p:sp>
      <p:sp>
        <p:nvSpPr>
          <p:cNvPr id="12" name="Footer Placeholder 11"/>
          <p:cNvSpPr>
            <a:spLocks noGrp="1"/>
          </p:cNvSpPr>
          <p:nvPr>
            <p:ph type="ftr" sz="quarter" idx="12"/>
          </p:nvPr>
        </p:nvSpPr>
        <p:spPr>
          <a:xfrm>
            <a:off x="493776" y="6356350"/>
            <a:ext cx="5102352" cy="365125"/>
          </a:xfrm>
        </p:spPr>
        <p:txBody>
          <a:bodyPr/>
          <a:lstStyle/>
          <a:p>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7162800" y="1551543"/>
            <a:ext cx="1828800" cy="365125"/>
          </a:xfrm>
        </p:spPr>
        <p:txBody>
          <a:bodyPr/>
          <a:lstStyle/>
          <a:p>
            <a:fld id="{66E1D0CF-974C-41CF-BD20-C28330B9D30E}" type="datetimeFigureOut">
              <a:rPr lang="en-US" smtClean="0"/>
              <a:pPr/>
              <a:t>10/28/2021</a:t>
            </a:fld>
            <a:endParaRPr lang="en-US"/>
          </a:p>
        </p:txBody>
      </p:sp>
      <p:sp>
        <p:nvSpPr>
          <p:cNvPr id="5" name="Title 4"/>
          <p:cNvSpPr>
            <a:spLocks noGrp="1"/>
          </p:cNvSpPr>
          <p:nvPr>
            <p:ph type="title"/>
          </p:nvPr>
        </p:nvSpPr>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73B7B764-FBC6-4D00-9ACF-57C46A51EAAA}" type="slidenum">
              <a:rPr lang="en-US" smtClean="0"/>
              <a:pPr/>
              <a:t>‹#›</a:t>
            </a:fld>
            <a:endParaRPr lang="en-US"/>
          </a:p>
        </p:txBody>
      </p:sp>
      <p:sp>
        <p:nvSpPr>
          <p:cNvPr id="6" name="Footer Placeholder 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E1D0CF-974C-41CF-BD20-C28330B9D30E}" type="datetimeFigureOut">
              <a:rPr lang="en-US" smtClean="0"/>
              <a:pPr/>
              <a:t>10/28/2021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7B764-FBC6-4D00-9ACF-57C46A51EAA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450" y="1920876"/>
            <a:ext cx="3654425" cy="2889249"/>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93776" y="606425"/>
            <a:ext cx="3629025" cy="1041400"/>
          </a:xfrm>
        </p:spPr>
        <p:txBody>
          <a:bodyPr anchor="t">
            <a:normAutofit/>
          </a:bodyPr>
          <a:lstStyle>
            <a:lvl1pPr algn="l">
              <a:defRPr sz="18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95300" y="1920875"/>
            <a:ext cx="3629025" cy="1812925"/>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6E1D0CF-974C-41CF-BD20-C28330B9D30E}" type="datetimeFigureOut">
              <a:rPr lang="en-US" smtClean="0"/>
              <a:pPr/>
              <a:t>10/28/2021</a:t>
            </a:fld>
            <a:endParaRPr lang="en-US"/>
          </a:p>
        </p:txBody>
      </p:sp>
      <p:sp>
        <p:nvSpPr>
          <p:cNvPr id="9" name="Slide Number Placeholder 8"/>
          <p:cNvSpPr>
            <a:spLocks noGrp="1"/>
          </p:cNvSpPr>
          <p:nvPr>
            <p:ph type="sldNum" sz="quarter" idx="11"/>
          </p:nvPr>
        </p:nvSpPr>
        <p:spPr/>
        <p:txBody>
          <a:bodyPr/>
          <a:lstStyle/>
          <a:p>
            <a:fld id="{73B7B764-FBC6-4D00-9ACF-57C46A51EAAA}" type="slidenum">
              <a:rPr lang="en-US" smtClean="0"/>
              <a:pPr/>
              <a:t>‹#›</a:t>
            </a:fld>
            <a:endParaRPr lang="en-US"/>
          </a:p>
        </p:txBody>
      </p:sp>
      <p:sp>
        <p:nvSpPr>
          <p:cNvPr id="10" name="Footer Placeholder 9"/>
          <p:cNvSpPr>
            <a:spLocks noGrp="1"/>
          </p:cNvSpPr>
          <p:nvPr>
            <p:ph type="ftr" sz="quarter" idx="12"/>
          </p:nvPr>
        </p:nvSpPr>
        <p:spPr>
          <a:xfrm>
            <a:off x="493776" y="6356350"/>
            <a:ext cx="5102352" cy="365125"/>
          </a:xfrm>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76" y="600074"/>
            <a:ext cx="2074862" cy="1981201"/>
          </a:xfrm>
          <a:ln>
            <a:noFill/>
          </a:ln>
        </p:spPr>
        <p:txBody>
          <a:bodyPr anchor="t">
            <a:normAutofit/>
          </a:bodyPr>
          <a:lstStyle>
            <a:lvl1pPr algn="l">
              <a:defRPr sz="1800" b="0"/>
            </a:lvl1pPr>
          </a:lstStyle>
          <a:p>
            <a:r>
              <a:rPr lang="en-US" smtClean="0"/>
              <a:t>Click to edit Master title style</a:t>
            </a:r>
            <a:endParaRPr lang="en-US" dirty="0"/>
          </a:p>
        </p:txBody>
      </p:sp>
      <p:sp>
        <p:nvSpPr>
          <p:cNvPr id="3" name="Picture Placeholder 2"/>
          <p:cNvSpPr>
            <a:spLocks noGrp="1"/>
          </p:cNvSpPr>
          <p:nvPr>
            <p:ph type="pic" idx="1"/>
          </p:nvPr>
        </p:nvSpPr>
        <p:spPr>
          <a:xfrm>
            <a:off x="2963862" y="1650999"/>
            <a:ext cx="5627687" cy="42207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963862" y="614363"/>
            <a:ext cx="3741738" cy="909637"/>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6E1D0CF-974C-41CF-BD20-C28330B9D30E}" type="datetimeFigureOut">
              <a:rPr lang="en-US" smtClean="0"/>
              <a:pPr/>
              <a:t>10/28/2021</a:t>
            </a:fld>
            <a:endParaRPr lang="en-US"/>
          </a:p>
        </p:txBody>
      </p:sp>
      <p:sp>
        <p:nvSpPr>
          <p:cNvPr id="9" name="Slide Number Placeholder 8"/>
          <p:cNvSpPr>
            <a:spLocks noGrp="1"/>
          </p:cNvSpPr>
          <p:nvPr>
            <p:ph type="sldNum" sz="quarter" idx="11"/>
          </p:nvPr>
        </p:nvSpPr>
        <p:spPr/>
        <p:txBody>
          <a:bodyPr/>
          <a:lstStyle/>
          <a:p>
            <a:fld id="{73B7B764-FBC6-4D00-9ACF-57C46A51EAAA}" type="slidenum">
              <a:rPr lang="en-US" smtClean="0"/>
              <a:pPr/>
              <a:t>‹#›</a:t>
            </a:fld>
            <a:endParaRPr lang="en-US"/>
          </a:p>
        </p:txBody>
      </p:sp>
      <p:sp>
        <p:nvSpPr>
          <p:cNvPr id="10" name="Footer Placeholder 9"/>
          <p:cNvSpPr>
            <a:spLocks noGrp="1"/>
          </p:cNvSpPr>
          <p:nvPr>
            <p:ph type="ftr" sz="quarter" idx="12"/>
          </p:nvPr>
        </p:nvSpPr>
        <p:spPr>
          <a:xfrm>
            <a:off x="493776" y="6356350"/>
            <a:ext cx="5102352" cy="365125"/>
          </a:xfrm>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1554480"/>
            <a:ext cx="2073348" cy="197946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54400" y="1547036"/>
            <a:ext cx="4222308" cy="38862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189468"/>
            <a:ext cx="1828800"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66E1D0CF-974C-41CF-BD20-C28330B9D30E}" type="datetimeFigureOut">
              <a:rPr lang="en-US" smtClean="0"/>
              <a:pPr/>
              <a:t>10/28/2021</a:t>
            </a:fld>
            <a:endParaRPr lang="en-US"/>
          </a:p>
        </p:txBody>
      </p:sp>
      <p:sp>
        <p:nvSpPr>
          <p:cNvPr id="5" name="Footer Placeholder 4"/>
          <p:cNvSpPr>
            <a:spLocks noGrp="1"/>
          </p:cNvSpPr>
          <p:nvPr>
            <p:ph type="ftr" sz="quarter" idx="3"/>
          </p:nvPr>
        </p:nvSpPr>
        <p:spPr>
          <a:xfrm>
            <a:off x="1069848" y="6356350"/>
            <a:ext cx="5102352" cy="365125"/>
          </a:xfrm>
          <a:prstGeom prst="rect">
            <a:avLst/>
          </a:prstGeom>
        </p:spPr>
        <p:txBody>
          <a:bodyPr vert="horz" lIns="91440" tIns="45720" rIns="91440" bIns="45720" rtlCol="0" anchor="t"/>
          <a:lstStyle>
            <a:lvl1pPr algn="l">
              <a:defRPr sz="1200">
                <a:solidFill>
                  <a:schemeClr val="tx1"/>
                </a:solidFill>
              </a:defRPr>
            </a:lvl1pPr>
          </a:lstStyle>
          <a:p>
            <a:endParaRPr lang="en-US"/>
          </a:p>
        </p:txBody>
      </p:sp>
      <p:sp>
        <p:nvSpPr>
          <p:cNvPr id="6" name="Slide Number Placeholder 5"/>
          <p:cNvSpPr>
            <a:spLocks noGrp="1"/>
          </p:cNvSpPr>
          <p:nvPr>
            <p:ph type="sldNum" sz="quarter" idx="4"/>
          </p:nvPr>
        </p:nvSpPr>
        <p:spPr>
          <a:xfrm>
            <a:off x="7159752" y="6356350"/>
            <a:ext cx="1137684"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73B7B764-FBC6-4D00-9ACF-57C46A51EAA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spcBef>
          <a:spcPct val="0"/>
        </a:spcBef>
        <a:buNone/>
        <a:defRPr sz="1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1371600"/>
          </a:xfrm>
        </p:spPr>
        <p:txBody>
          <a:bodyPr>
            <a:normAutofit fontScale="90000"/>
          </a:bodyPr>
          <a:lstStyle/>
          <a:p>
            <a:pPr algn="ctr"/>
            <a:r>
              <a:rPr lang="en-US" sz="3200" b="1" dirty="0" smtClean="0">
                <a:solidFill>
                  <a:srgbClr val="002060"/>
                </a:solidFill>
              </a:rPr>
              <a:t/>
            </a:r>
            <a:br>
              <a:rPr lang="en-US" sz="3200" b="1" dirty="0" smtClean="0">
                <a:solidFill>
                  <a:srgbClr val="002060"/>
                </a:solidFill>
              </a:rPr>
            </a:br>
            <a:r>
              <a:rPr lang="en-US" sz="4000" b="1" dirty="0" smtClean="0">
                <a:solidFill>
                  <a:srgbClr val="002060"/>
                </a:solidFill>
                <a:latin typeface="+mn-lt"/>
              </a:rPr>
              <a:t>2020-21 CAPITAL FACILITIES</a:t>
            </a:r>
            <a:br>
              <a:rPr lang="en-US" sz="4000" b="1" dirty="0" smtClean="0">
                <a:solidFill>
                  <a:srgbClr val="002060"/>
                </a:solidFill>
                <a:latin typeface="+mn-lt"/>
              </a:rPr>
            </a:br>
            <a:r>
              <a:rPr lang="en-US" sz="4000" b="1" dirty="0" smtClean="0">
                <a:solidFill>
                  <a:srgbClr val="002060"/>
                </a:solidFill>
                <a:latin typeface="+mn-lt"/>
              </a:rPr>
              <a:t>REPORT</a:t>
            </a: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
            </a:r>
            <a:br>
              <a:rPr lang="en-US" sz="3200" b="1" dirty="0" smtClean="0">
                <a:solidFill>
                  <a:srgbClr val="002060"/>
                </a:solidFill>
              </a:rPr>
            </a:br>
            <a:endParaRPr lang="en-US" sz="1800" b="1" dirty="0">
              <a:solidFill>
                <a:srgbClr val="002060"/>
              </a:solidFill>
            </a:endParaRPr>
          </a:p>
        </p:txBody>
      </p:sp>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143000" y="3903227"/>
            <a:ext cx="6998493" cy="923330"/>
          </a:xfrm>
          <a:prstGeom prst="rect">
            <a:avLst/>
          </a:prstGeom>
          <a:noFill/>
        </p:spPr>
        <p:txBody>
          <a:bodyPr wrap="square" rtlCol="0">
            <a:spAutoFit/>
          </a:bodyPr>
          <a:lstStyle/>
          <a:p>
            <a:pPr algn="ctr"/>
            <a:r>
              <a:rPr lang="en-US" b="1" dirty="0" smtClean="0">
                <a:solidFill>
                  <a:srgbClr val="002060"/>
                </a:solidFill>
              </a:rPr>
              <a:t>Summary of Developer Fees</a:t>
            </a:r>
          </a:p>
          <a:p>
            <a:pPr algn="ctr"/>
            <a:endParaRPr lang="en-US" b="1" dirty="0">
              <a:solidFill>
                <a:srgbClr val="002060"/>
              </a:solidFill>
            </a:endParaRPr>
          </a:p>
          <a:p>
            <a:pPr algn="ctr"/>
            <a:r>
              <a:rPr lang="en-US" b="1" dirty="0" smtClean="0">
                <a:solidFill>
                  <a:srgbClr val="002060"/>
                </a:solidFill>
              </a:rPr>
              <a:t>November 1, 2021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1471970"/>
            <a:ext cx="7391400" cy="584775"/>
          </a:xfrm>
          <a:prstGeom prst="rect">
            <a:avLst/>
          </a:prstGeom>
          <a:noFill/>
        </p:spPr>
        <p:txBody>
          <a:bodyPr wrap="square" rtlCol="0">
            <a:spAutoFit/>
          </a:bodyPr>
          <a:lstStyle/>
          <a:p>
            <a:pPr algn="ctr"/>
            <a:r>
              <a:rPr lang="en-US" altLang="en-US" sz="3200" dirty="0" smtClean="0">
                <a:solidFill>
                  <a:srgbClr val="002060"/>
                </a:solidFill>
              </a:rPr>
              <a:t>Questions</a:t>
            </a:r>
            <a:endParaRPr lang="en-US" sz="3200" dirty="0">
              <a:solidFill>
                <a:srgbClr val="002060"/>
              </a:solidFill>
              <a:latin typeface="Candara" panose="020E0502030303020204" pitchFamily="34" charset="0"/>
              <a:cs typeface="Arial" panose="020B0604020202020204" pitchFamily="34" charset="0"/>
            </a:endParaRPr>
          </a:p>
        </p:txBody>
      </p:sp>
      <p:pic>
        <p:nvPicPr>
          <p:cNvPr id="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76500" y="2209800"/>
            <a:ext cx="4267200" cy="3462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3096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590800"/>
            <a:ext cx="7620000" cy="3505200"/>
          </a:xfrm>
        </p:spPr>
        <p:txBody>
          <a:bodyPr>
            <a:noAutofit/>
          </a:bodyPr>
          <a:lstStyle/>
          <a:p>
            <a:pPr>
              <a:lnSpc>
                <a:spcPct val="90000"/>
              </a:lnSpc>
            </a:pPr>
            <a:r>
              <a:rPr lang="en-US" altLang="en-US" sz="2400" dirty="0" smtClean="0">
                <a:solidFill>
                  <a:srgbClr val="002060"/>
                </a:solidFill>
              </a:rPr>
              <a:t>District must make the following information available:</a:t>
            </a:r>
          </a:p>
          <a:p>
            <a:pPr marL="609600" indent="-609600">
              <a:lnSpc>
                <a:spcPct val="90000"/>
              </a:lnSpc>
              <a:buFont typeface="+mj-lt"/>
              <a:buAutoNum type="alphaUcPeriod"/>
            </a:pPr>
            <a:r>
              <a:rPr lang="en-US" altLang="en-US" dirty="0" smtClean="0">
                <a:solidFill>
                  <a:srgbClr val="002060"/>
                </a:solidFill>
              </a:rPr>
              <a:t>Description </a:t>
            </a:r>
            <a:r>
              <a:rPr lang="en-US" altLang="en-US" dirty="0">
                <a:solidFill>
                  <a:srgbClr val="002060"/>
                </a:solidFill>
              </a:rPr>
              <a:t>of </a:t>
            </a:r>
            <a:r>
              <a:rPr lang="en-US" altLang="en-US" dirty="0" smtClean="0">
                <a:solidFill>
                  <a:srgbClr val="002060"/>
                </a:solidFill>
              </a:rPr>
              <a:t>type of fees in the account or fund</a:t>
            </a:r>
            <a:endParaRPr lang="en-US" altLang="en-US" dirty="0">
              <a:solidFill>
                <a:srgbClr val="002060"/>
              </a:solidFill>
            </a:endParaRPr>
          </a:p>
          <a:p>
            <a:pPr marL="609600" indent="-609600">
              <a:lnSpc>
                <a:spcPct val="90000"/>
              </a:lnSpc>
              <a:buFont typeface="+mj-lt"/>
              <a:buAutoNum type="alphaUcPeriod"/>
            </a:pPr>
            <a:r>
              <a:rPr lang="en-US" altLang="en-US" dirty="0">
                <a:solidFill>
                  <a:srgbClr val="002060"/>
                </a:solidFill>
              </a:rPr>
              <a:t>Amount of </a:t>
            </a:r>
            <a:r>
              <a:rPr lang="en-US" altLang="en-US" dirty="0" smtClean="0">
                <a:solidFill>
                  <a:srgbClr val="002060"/>
                </a:solidFill>
              </a:rPr>
              <a:t>the fees</a:t>
            </a:r>
            <a:endParaRPr lang="en-US" altLang="en-US" dirty="0">
              <a:solidFill>
                <a:srgbClr val="002060"/>
              </a:solidFill>
            </a:endParaRPr>
          </a:p>
          <a:p>
            <a:pPr marL="609600" indent="-609600">
              <a:lnSpc>
                <a:spcPct val="90000"/>
              </a:lnSpc>
              <a:buFont typeface="+mj-lt"/>
              <a:buAutoNum type="alphaUcPeriod"/>
            </a:pPr>
            <a:r>
              <a:rPr lang="en-US" altLang="en-US" dirty="0">
                <a:solidFill>
                  <a:srgbClr val="002060"/>
                </a:solidFill>
              </a:rPr>
              <a:t>Beginning and ending balances</a:t>
            </a:r>
          </a:p>
          <a:p>
            <a:pPr marL="609600" indent="-609600">
              <a:lnSpc>
                <a:spcPct val="90000"/>
              </a:lnSpc>
              <a:buFont typeface="+mj-lt"/>
              <a:buAutoNum type="alphaUcPeriod"/>
            </a:pPr>
            <a:r>
              <a:rPr lang="en-US" altLang="en-US" dirty="0" smtClean="0">
                <a:solidFill>
                  <a:srgbClr val="002060"/>
                </a:solidFill>
              </a:rPr>
              <a:t>Amount of fees collected and interest earned</a:t>
            </a:r>
            <a:endParaRPr lang="en-US" altLang="en-US" dirty="0">
              <a:solidFill>
                <a:srgbClr val="002060"/>
              </a:solidFill>
            </a:endParaRPr>
          </a:p>
          <a:p>
            <a:pPr marL="609600" indent="-609600">
              <a:lnSpc>
                <a:spcPct val="90000"/>
              </a:lnSpc>
              <a:buFont typeface="+mj-lt"/>
              <a:buAutoNum type="alphaUcPeriod"/>
            </a:pPr>
            <a:r>
              <a:rPr lang="en-US" altLang="en-US" dirty="0">
                <a:solidFill>
                  <a:srgbClr val="002060"/>
                </a:solidFill>
              </a:rPr>
              <a:t>Amount of expenditures by facility</a:t>
            </a:r>
          </a:p>
          <a:p>
            <a:pPr marL="609600" indent="-609600">
              <a:lnSpc>
                <a:spcPct val="90000"/>
              </a:lnSpc>
              <a:buFont typeface="+mj-lt"/>
              <a:buAutoNum type="alphaUcPeriod"/>
            </a:pPr>
            <a:r>
              <a:rPr lang="en-US" altLang="en-US" dirty="0">
                <a:solidFill>
                  <a:srgbClr val="002060"/>
                </a:solidFill>
              </a:rPr>
              <a:t>Date project will be </a:t>
            </a:r>
            <a:r>
              <a:rPr lang="en-US" altLang="en-US" dirty="0" smtClean="0">
                <a:solidFill>
                  <a:srgbClr val="002060"/>
                </a:solidFill>
              </a:rPr>
              <a:t>begin </a:t>
            </a:r>
            <a:r>
              <a:rPr lang="en-US" altLang="en-US" sz="1200" dirty="0" smtClean="0">
                <a:solidFill>
                  <a:srgbClr val="002060"/>
                </a:solidFill>
              </a:rPr>
              <a:t>(if </a:t>
            </a:r>
            <a:r>
              <a:rPr lang="en-US" altLang="en-US" sz="1200" dirty="0">
                <a:solidFill>
                  <a:srgbClr val="002060"/>
                </a:solidFill>
              </a:rPr>
              <a:t>applicable)</a:t>
            </a:r>
          </a:p>
          <a:p>
            <a:pPr marL="609600" indent="-609600">
              <a:lnSpc>
                <a:spcPct val="90000"/>
              </a:lnSpc>
              <a:buFont typeface="+mj-lt"/>
              <a:buAutoNum type="alphaUcPeriod"/>
            </a:pPr>
            <a:r>
              <a:rPr lang="en-US" altLang="en-US" dirty="0">
                <a:solidFill>
                  <a:srgbClr val="002060"/>
                </a:solidFill>
              </a:rPr>
              <a:t>Description of inter-fund transfer or loan </a:t>
            </a:r>
            <a:r>
              <a:rPr lang="en-US" altLang="en-US" sz="1200" dirty="0">
                <a:solidFill>
                  <a:srgbClr val="002060"/>
                </a:solidFill>
              </a:rPr>
              <a:t>(if applicable)</a:t>
            </a:r>
            <a:endParaRPr lang="en-US" altLang="en-US" dirty="0">
              <a:solidFill>
                <a:srgbClr val="002060"/>
              </a:solidFill>
            </a:endParaRPr>
          </a:p>
          <a:p>
            <a:pPr marL="609600" indent="-609600">
              <a:lnSpc>
                <a:spcPct val="90000"/>
              </a:lnSpc>
              <a:buFont typeface="+mj-lt"/>
              <a:buAutoNum type="alphaUcPeriod"/>
            </a:pPr>
            <a:r>
              <a:rPr lang="en-US" altLang="en-US" dirty="0">
                <a:solidFill>
                  <a:srgbClr val="002060"/>
                </a:solidFill>
              </a:rPr>
              <a:t>Amount of any refunds </a:t>
            </a:r>
            <a:r>
              <a:rPr lang="en-US" altLang="en-US" sz="1200" dirty="0">
                <a:solidFill>
                  <a:srgbClr val="002060"/>
                </a:solidFill>
              </a:rPr>
              <a:t>(if applicable</a:t>
            </a:r>
            <a:r>
              <a:rPr lang="en-US" altLang="en-US" sz="1200" dirty="0" smtClean="0">
                <a:solidFill>
                  <a:srgbClr val="002060"/>
                </a:solidFill>
              </a:rPr>
              <a:t>)</a:t>
            </a:r>
            <a:endParaRPr lang="en-US" altLang="en-US" sz="1200" dirty="0">
              <a:solidFill>
                <a:srgbClr val="002060"/>
              </a:solidFill>
            </a:endParaRPr>
          </a:p>
        </p:txBody>
      </p:sp>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1471970"/>
            <a:ext cx="7391400" cy="1077218"/>
          </a:xfrm>
          <a:prstGeom prst="rect">
            <a:avLst/>
          </a:prstGeom>
          <a:noFill/>
        </p:spPr>
        <p:txBody>
          <a:bodyPr wrap="square" rtlCol="0">
            <a:spAutoFit/>
          </a:bodyPr>
          <a:lstStyle/>
          <a:p>
            <a:pPr algn="ctr"/>
            <a:r>
              <a:rPr lang="en-US" sz="3200" dirty="0" smtClean="0">
                <a:solidFill>
                  <a:srgbClr val="002060"/>
                </a:solidFill>
                <a:latin typeface="Candara" panose="020E0502030303020204" pitchFamily="34" charset="0"/>
                <a:cs typeface="Arial" panose="020B0604020202020204" pitchFamily="34" charset="0"/>
              </a:rPr>
              <a:t>Government Code Section 66006(b)</a:t>
            </a:r>
          </a:p>
          <a:p>
            <a:pPr algn="ctr"/>
            <a:r>
              <a:rPr lang="en-US" sz="3200" dirty="0" smtClean="0">
                <a:solidFill>
                  <a:srgbClr val="002060"/>
                </a:solidFill>
                <a:latin typeface="Candara" panose="020E0502030303020204" pitchFamily="34" charset="0"/>
                <a:cs typeface="Arial" panose="020B0604020202020204" pitchFamily="34" charset="0"/>
              </a:rPr>
              <a:t>Fees for Development Projects</a:t>
            </a:r>
            <a:endParaRPr lang="en-US" sz="3200" dirty="0">
              <a:solidFill>
                <a:srgbClr val="002060"/>
              </a:solidFill>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3978792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590800"/>
            <a:ext cx="7620000" cy="3505200"/>
          </a:xfrm>
        </p:spPr>
        <p:txBody>
          <a:bodyPr>
            <a:noAutofit/>
          </a:bodyPr>
          <a:lstStyle/>
          <a:p>
            <a:pPr marL="342900" indent="-342900">
              <a:buFont typeface="Arial" panose="020B0604020202020204" pitchFamily="34" charset="0"/>
              <a:buChar char="•"/>
            </a:pPr>
            <a:r>
              <a:rPr lang="en-US" altLang="en-US" dirty="0">
                <a:solidFill>
                  <a:srgbClr val="002060"/>
                </a:solidFill>
              </a:rPr>
              <a:t>A fee is levied on new residential and commercial/industrial construction and construction projects greater than 500 square feet on existing residential and commercial/industrial property located within the District</a:t>
            </a:r>
            <a:r>
              <a:rPr lang="en-US" altLang="en-US" dirty="0" smtClean="0">
                <a:solidFill>
                  <a:srgbClr val="002060"/>
                </a:solidFill>
              </a:rPr>
              <a:t>.</a:t>
            </a:r>
          </a:p>
          <a:p>
            <a:endParaRPr lang="en-US" altLang="en-US" dirty="0">
              <a:solidFill>
                <a:srgbClr val="002060"/>
              </a:solidFill>
            </a:endParaRPr>
          </a:p>
          <a:p>
            <a:pPr marL="342900" indent="-342900">
              <a:buFont typeface="Arial" panose="020B0604020202020204" pitchFamily="34" charset="0"/>
              <a:buChar char="•"/>
            </a:pPr>
            <a:r>
              <a:rPr lang="en-US" altLang="en-US" dirty="0">
                <a:solidFill>
                  <a:srgbClr val="002060"/>
                </a:solidFill>
              </a:rPr>
              <a:t>The fees are used for costs attributed to the increased demand for public facilities reasonably related to the development project or costs necessary to refurbish existing facilities to maintain the existing level of service.</a:t>
            </a:r>
          </a:p>
        </p:txBody>
      </p:sp>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1471970"/>
            <a:ext cx="7391400" cy="584775"/>
          </a:xfrm>
          <a:prstGeom prst="rect">
            <a:avLst/>
          </a:prstGeom>
          <a:noFill/>
        </p:spPr>
        <p:txBody>
          <a:bodyPr wrap="square" rtlCol="0">
            <a:spAutoFit/>
          </a:bodyPr>
          <a:lstStyle/>
          <a:p>
            <a:pPr algn="ctr"/>
            <a:r>
              <a:rPr lang="en-US" altLang="en-US" sz="3200" dirty="0">
                <a:solidFill>
                  <a:srgbClr val="002060"/>
                </a:solidFill>
              </a:rPr>
              <a:t>Item </a:t>
            </a:r>
            <a:r>
              <a:rPr lang="en-US" altLang="en-US" sz="3200" dirty="0" smtClean="0">
                <a:solidFill>
                  <a:srgbClr val="002060"/>
                </a:solidFill>
              </a:rPr>
              <a:t>A </a:t>
            </a:r>
            <a:r>
              <a:rPr lang="en-US" altLang="en-US" sz="3200" dirty="0" smtClean="0">
                <a:solidFill>
                  <a:srgbClr val="002060"/>
                </a:solidFill>
                <a:cs typeface="Times New Roman" pitchFamily="18" charset="0"/>
              </a:rPr>
              <a:t>– </a:t>
            </a:r>
            <a:r>
              <a:rPr lang="en-US" altLang="en-US" sz="3200" dirty="0">
                <a:solidFill>
                  <a:srgbClr val="002060"/>
                </a:solidFill>
              </a:rPr>
              <a:t>Description of Fee and Use</a:t>
            </a:r>
            <a:endParaRPr lang="en-US" sz="3200" dirty="0">
              <a:solidFill>
                <a:srgbClr val="002060"/>
              </a:solidFill>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1905780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590800"/>
            <a:ext cx="7620000" cy="3505200"/>
          </a:xfrm>
        </p:spPr>
        <p:txBody>
          <a:bodyPr>
            <a:noAutofit/>
          </a:bodyPr>
          <a:lstStyle/>
          <a:p>
            <a:pPr marL="609600" indent="-609600">
              <a:lnSpc>
                <a:spcPct val="90000"/>
              </a:lnSpc>
              <a:buFont typeface="Arial" panose="020B0604020202020204" pitchFamily="34" charset="0"/>
              <a:buChar char="•"/>
            </a:pPr>
            <a:endParaRPr lang="en-US" altLang="en-US" dirty="0" smtClean="0">
              <a:solidFill>
                <a:schemeClr val="bg1"/>
              </a:solidFill>
            </a:endParaRPr>
          </a:p>
          <a:p>
            <a:pPr marL="609600" indent="-609600">
              <a:lnSpc>
                <a:spcPct val="90000"/>
              </a:lnSpc>
              <a:buFont typeface="Arial" panose="020B0604020202020204" pitchFamily="34" charset="0"/>
              <a:buChar char="•"/>
            </a:pPr>
            <a:r>
              <a:rPr lang="en-US" altLang="en-US" dirty="0" smtClean="0">
                <a:solidFill>
                  <a:srgbClr val="002060"/>
                </a:solidFill>
              </a:rPr>
              <a:t>The District collected $4.08 per square foot for </a:t>
            </a:r>
            <a:r>
              <a:rPr lang="en-US" altLang="en-US" u="sng" dirty="0" smtClean="0">
                <a:solidFill>
                  <a:srgbClr val="002060"/>
                </a:solidFill>
              </a:rPr>
              <a:t>residential</a:t>
            </a:r>
            <a:r>
              <a:rPr lang="en-US" altLang="en-US" dirty="0" smtClean="0">
                <a:solidFill>
                  <a:srgbClr val="002060"/>
                </a:solidFill>
              </a:rPr>
              <a:t> construction (Increased from $3.79/sq. ft.)</a:t>
            </a:r>
          </a:p>
          <a:p>
            <a:pPr marL="609600" indent="-609600">
              <a:lnSpc>
                <a:spcPct val="90000"/>
              </a:lnSpc>
              <a:buFont typeface="Arial" panose="020B0604020202020204" pitchFamily="34" charset="0"/>
              <a:buChar char="•"/>
            </a:pPr>
            <a:endParaRPr lang="en-US" altLang="en-US" dirty="0" smtClean="0">
              <a:solidFill>
                <a:srgbClr val="002060"/>
              </a:solidFill>
            </a:endParaRPr>
          </a:p>
          <a:p>
            <a:pPr marL="609600" indent="-609600">
              <a:lnSpc>
                <a:spcPct val="90000"/>
              </a:lnSpc>
              <a:buFont typeface="Arial" panose="020B0604020202020204" pitchFamily="34" charset="0"/>
              <a:buChar char="•"/>
            </a:pPr>
            <a:r>
              <a:rPr lang="en-US" altLang="en-US" dirty="0">
                <a:solidFill>
                  <a:srgbClr val="002060"/>
                </a:solidFill>
              </a:rPr>
              <a:t>The District collected </a:t>
            </a:r>
            <a:r>
              <a:rPr lang="en-US" altLang="en-US" dirty="0" smtClean="0">
                <a:solidFill>
                  <a:srgbClr val="002060"/>
                </a:solidFill>
              </a:rPr>
              <a:t>$0.66 per </a:t>
            </a:r>
            <a:r>
              <a:rPr lang="en-US" altLang="en-US" dirty="0">
                <a:solidFill>
                  <a:srgbClr val="002060"/>
                </a:solidFill>
              </a:rPr>
              <a:t>square foot for </a:t>
            </a:r>
            <a:r>
              <a:rPr lang="en-US" altLang="en-US" u="sng" dirty="0" smtClean="0">
                <a:solidFill>
                  <a:srgbClr val="002060"/>
                </a:solidFill>
              </a:rPr>
              <a:t>commercial</a:t>
            </a:r>
            <a:r>
              <a:rPr lang="en-US" altLang="en-US" dirty="0" smtClean="0">
                <a:solidFill>
                  <a:srgbClr val="002060"/>
                </a:solidFill>
              </a:rPr>
              <a:t> construction (Increased from $0.61/sq. ft.)</a:t>
            </a:r>
            <a:endParaRPr lang="en-US" altLang="en-US" dirty="0">
              <a:solidFill>
                <a:srgbClr val="002060"/>
              </a:solidFill>
            </a:endParaRPr>
          </a:p>
        </p:txBody>
      </p:sp>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1471970"/>
            <a:ext cx="7391400" cy="1077218"/>
          </a:xfrm>
          <a:prstGeom prst="rect">
            <a:avLst/>
          </a:prstGeom>
          <a:noFill/>
        </p:spPr>
        <p:txBody>
          <a:bodyPr wrap="square" rtlCol="0">
            <a:spAutoFit/>
          </a:bodyPr>
          <a:lstStyle/>
          <a:p>
            <a:pPr algn="ctr"/>
            <a:r>
              <a:rPr lang="en-US" altLang="en-US" sz="3200" dirty="0">
                <a:solidFill>
                  <a:srgbClr val="002060"/>
                </a:solidFill>
              </a:rPr>
              <a:t>Item </a:t>
            </a:r>
            <a:r>
              <a:rPr lang="en-US" altLang="en-US" sz="3200" dirty="0" smtClean="0">
                <a:solidFill>
                  <a:srgbClr val="002060"/>
                </a:solidFill>
              </a:rPr>
              <a:t>B </a:t>
            </a:r>
            <a:r>
              <a:rPr lang="en-US" altLang="en-US" sz="3200" dirty="0" smtClean="0">
                <a:solidFill>
                  <a:srgbClr val="002060"/>
                </a:solidFill>
                <a:cs typeface="Times New Roman" pitchFamily="18" charset="0"/>
              </a:rPr>
              <a:t>– </a:t>
            </a:r>
            <a:r>
              <a:rPr lang="en-US" altLang="en-US" sz="3200" dirty="0" smtClean="0">
                <a:solidFill>
                  <a:srgbClr val="002060"/>
                </a:solidFill>
              </a:rPr>
              <a:t>Amount of 2020-21</a:t>
            </a:r>
          </a:p>
          <a:p>
            <a:pPr algn="ctr"/>
            <a:r>
              <a:rPr lang="en-US" altLang="en-US" sz="3200" dirty="0" smtClean="0">
                <a:solidFill>
                  <a:srgbClr val="002060"/>
                </a:solidFill>
              </a:rPr>
              <a:t>Level I Fees</a:t>
            </a:r>
            <a:endParaRPr lang="en-US" sz="3200" dirty="0">
              <a:solidFill>
                <a:srgbClr val="002060"/>
              </a:solidFill>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329883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590800"/>
            <a:ext cx="7620000" cy="3505200"/>
          </a:xfrm>
        </p:spPr>
        <p:txBody>
          <a:bodyPr>
            <a:noAutofit/>
          </a:bodyPr>
          <a:lstStyle/>
          <a:p>
            <a:pPr>
              <a:lnSpc>
                <a:spcPct val="90000"/>
              </a:lnSpc>
              <a:defRPr/>
            </a:pPr>
            <a:r>
              <a:rPr lang="en-US" altLang="en-US" sz="2400" dirty="0" smtClean="0">
                <a:solidFill>
                  <a:srgbClr val="002060"/>
                </a:solidFill>
              </a:rPr>
              <a:t>Under </a:t>
            </a:r>
            <a:r>
              <a:rPr lang="en-US" altLang="en-US" sz="2400" dirty="0">
                <a:solidFill>
                  <a:srgbClr val="002060"/>
                </a:solidFill>
              </a:rPr>
              <a:t>provisions of SB50 (1998), fees cannot exceed the statutory amount unless two of four criteria are met</a:t>
            </a:r>
            <a:r>
              <a:rPr lang="en-US" altLang="en-US" sz="2400" dirty="0" smtClean="0">
                <a:solidFill>
                  <a:srgbClr val="002060"/>
                </a:solidFill>
              </a:rPr>
              <a:t>:</a:t>
            </a:r>
          </a:p>
          <a:p>
            <a:pPr marL="800100" lvl="1" indent="-342900" algn="l">
              <a:lnSpc>
                <a:spcPct val="90000"/>
              </a:lnSpc>
              <a:buFont typeface="Arial" panose="020B0604020202020204" pitchFamily="34" charset="0"/>
              <a:buChar char="•"/>
              <a:defRPr/>
            </a:pPr>
            <a:r>
              <a:rPr lang="en-US" altLang="en-US" dirty="0" smtClean="0">
                <a:solidFill>
                  <a:srgbClr val="002060"/>
                </a:solidFill>
              </a:rPr>
              <a:t>Substantial </a:t>
            </a:r>
            <a:r>
              <a:rPr lang="en-US" altLang="en-US" dirty="0">
                <a:solidFill>
                  <a:srgbClr val="002060"/>
                </a:solidFill>
              </a:rPr>
              <a:t>amount of students are on multi-track year-round schools;</a:t>
            </a:r>
          </a:p>
          <a:p>
            <a:pPr marL="800100" lvl="1" indent="-342900" algn="l">
              <a:lnSpc>
                <a:spcPct val="90000"/>
              </a:lnSpc>
              <a:buFont typeface="Arial" panose="020B0604020202020204" pitchFamily="34" charset="0"/>
              <a:buChar char="•"/>
              <a:defRPr/>
            </a:pPr>
            <a:r>
              <a:rPr lang="en-US" altLang="en-US" dirty="0">
                <a:solidFill>
                  <a:srgbClr val="002060"/>
                </a:solidFill>
              </a:rPr>
              <a:t>District has placed a local bond on the ballot;</a:t>
            </a:r>
          </a:p>
          <a:p>
            <a:pPr marL="800100" lvl="1" indent="-342900" algn="l">
              <a:lnSpc>
                <a:spcPct val="90000"/>
              </a:lnSpc>
              <a:buFont typeface="Arial" panose="020B0604020202020204" pitchFamily="34" charset="0"/>
              <a:buChar char="•"/>
              <a:defRPr/>
            </a:pPr>
            <a:r>
              <a:rPr lang="en-US" altLang="en-US" dirty="0">
                <a:solidFill>
                  <a:srgbClr val="002060"/>
                </a:solidFill>
              </a:rPr>
              <a:t>District has issued debt equivalent to 30 percent of bonding capacity; and</a:t>
            </a:r>
          </a:p>
          <a:p>
            <a:pPr marL="800100" lvl="1" indent="-342900" algn="l">
              <a:lnSpc>
                <a:spcPct val="90000"/>
              </a:lnSpc>
              <a:buFont typeface="Arial" panose="020B0604020202020204" pitchFamily="34" charset="0"/>
              <a:buChar char="•"/>
              <a:defRPr/>
            </a:pPr>
            <a:r>
              <a:rPr lang="en-US" altLang="en-US" dirty="0">
                <a:solidFill>
                  <a:srgbClr val="002060"/>
                </a:solidFill>
              </a:rPr>
              <a:t>At least 20 percent of the teaching stations are relocatable classrooms</a:t>
            </a:r>
            <a:r>
              <a:rPr lang="en-US" altLang="en-US" dirty="0" smtClean="0">
                <a:solidFill>
                  <a:srgbClr val="002060"/>
                </a:solidFill>
              </a:rPr>
              <a:t>.</a:t>
            </a:r>
          </a:p>
          <a:p>
            <a:pPr lvl="1" algn="l">
              <a:lnSpc>
                <a:spcPct val="90000"/>
              </a:lnSpc>
              <a:defRPr/>
            </a:pPr>
            <a:endParaRPr lang="en-US" altLang="en-US" dirty="0">
              <a:solidFill>
                <a:srgbClr val="002060"/>
              </a:solidFill>
            </a:endParaRPr>
          </a:p>
          <a:p>
            <a:pPr lvl="1">
              <a:lnSpc>
                <a:spcPct val="90000"/>
              </a:lnSpc>
              <a:defRPr/>
            </a:pPr>
            <a:r>
              <a:rPr lang="en-US" altLang="en-US" sz="1600" dirty="0">
                <a:solidFill>
                  <a:srgbClr val="002060"/>
                </a:solidFill>
              </a:rPr>
              <a:t>Lowell Joint does not meet this criteria, so Level 1 fees are collected</a:t>
            </a:r>
            <a:r>
              <a:rPr lang="en-US" altLang="en-US" sz="1400" dirty="0">
                <a:solidFill>
                  <a:srgbClr val="002060"/>
                </a:solidFill>
              </a:rPr>
              <a:t>.</a:t>
            </a:r>
          </a:p>
        </p:txBody>
      </p:sp>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1471970"/>
            <a:ext cx="7391400" cy="584775"/>
          </a:xfrm>
          <a:prstGeom prst="rect">
            <a:avLst/>
          </a:prstGeom>
          <a:noFill/>
        </p:spPr>
        <p:txBody>
          <a:bodyPr wrap="square" rtlCol="0">
            <a:spAutoFit/>
          </a:bodyPr>
          <a:lstStyle/>
          <a:p>
            <a:pPr algn="ctr"/>
            <a:r>
              <a:rPr lang="en-US" altLang="en-US" sz="3200" dirty="0" smtClean="0">
                <a:solidFill>
                  <a:srgbClr val="002060"/>
                </a:solidFill>
              </a:rPr>
              <a:t>Criteria to Levy Level II Fees</a:t>
            </a:r>
          </a:p>
        </p:txBody>
      </p:sp>
    </p:spTree>
    <p:extLst>
      <p:ext uri="{BB962C8B-B14F-4D97-AF65-F5344CB8AC3E}">
        <p14:creationId xmlns:p14="http://schemas.microsoft.com/office/powerpoint/2010/main" val="3930473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1471970"/>
            <a:ext cx="7391400" cy="1938992"/>
          </a:xfrm>
          <a:prstGeom prst="rect">
            <a:avLst/>
          </a:prstGeom>
          <a:noFill/>
        </p:spPr>
        <p:txBody>
          <a:bodyPr wrap="square" rtlCol="0">
            <a:spAutoFit/>
          </a:bodyPr>
          <a:lstStyle/>
          <a:p>
            <a:pPr algn="ctr"/>
            <a:r>
              <a:rPr lang="en-US" altLang="en-US" sz="3200" dirty="0">
                <a:solidFill>
                  <a:srgbClr val="002060"/>
                </a:solidFill>
              </a:rPr>
              <a:t>Item </a:t>
            </a:r>
            <a:r>
              <a:rPr lang="en-US" altLang="en-US" sz="3200" dirty="0" smtClean="0">
                <a:solidFill>
                  <a:srgbClr val="002060"/>
                </a:solidFill>
              </a:rPr>
              <a:t>C </a:t>
            </a:r>
            <a:r>
              <a:rPr lang="en-US" altLang="en-US" sz="3200" dirty="0">
                <a:solidFill>
                  <a:srgbClr val="002060"/>
                </a:solidFill>
                <a:cs typeface="Times New Roman" pitchFamily="18" charset="0"/>
              </a:rPr>
              <a:t>– </a:t>
            </a:r>
            <a:r>
              <a:rPr lang="en-US" altLang="en-US" sz="3200" dirty="0">
                <a:solidFill>
                  <a:srgbClr val="002060"/>
                </a:solidFill>
              </a:rPr>
              <a:t>Beginning and Ending Balances</a:t>
            </a:r>
            <a:br>
              <a:rPr lang="en-US" altLang="en-US" sz="3200" dirty="0">
                <a:solidFill>
                  <a:srgbClr val="002060"/>
                </a:solidFill>
              </a:rPr>
            </a:br>
            <a:r>
              <a:rPr lang="en-US" altLang="en-US" sz="3200" dirty="0">
                <a:solidFill>
                  <a:srgbClr val="002060"/>
                </a:solidFill>
              </a:rPr>
              <a:t>C</a:t>
            </a:r>
            <a:r>
              <a:rPr lang="en-US" altLang="en-US" sz="2800" dirty="0">
                <a:solidFill>
                  <a:srgbClr val="002060"/>
                </a:solidFill>
              </a:rPr>
              <a:t>apital Facilities Fund </a:t>
            </a:r>
            <a:r>
              <a:rPr lang="en-US" altLang="en-US" sz="2800" dirty="0" smtClean="0">
                <a:solidFill>
                  <a:srgbClr val="002060"/>
                </a:solidFill>
              </a:rPr>
              <a:t>2020-21 </a:t>
            </a:r>
            <a:r>
              <a:rPr lang="en-US" altLang="en-US" sz="2800" dirty="0">
                <a:solidFill>
                  <a:srgbClr val="002060"/>
                </a:solidFill>
              </a:rPr>
              <a:t>Fund Summary</a:t>
            </a:r>
            <a:br>
              <a:rPr lang="en-US" altLang="en-US" sz="2800" dirty="0">
                <a:solidFill>
                  <a:srgbClr val="002060"/>
                </a:solidFill>
              </a:rPr>
            </a:br>
            <a:r>
              <a:rPr lang="en-US" altLang="en-US" sz="2000" dirty="0">
                <a:solidFill>
                  <a:srgbClr val="002060"/>
                </a:solidFill>
              </a:rPr>
              <a:t>(amount in thousands)</a:t>
            </a:r>
            <a:r>
              <a:rPr lang="en-US" altLang="en-US" sz="3200" dirty="0">
                <a:solidFill>
                  <a:srgbClr val="002060"/>
                </a:solidFill>
              </a:rPr>
              <a:t/>
            </a:r>
            <a:br>
              <a:rPr lang="en-US" altLang="en-US" sz="3200" dirty="0">
                <a:solidFill>
                  <a:srgbClr val="002060"/>
                </a:solidFill>
              </a:rPr>
            </a:br>
            <a:endParaRPr lang="en-US" sz="3200" dirty="0">
              <a:solidFill>
                <a:srgbClr val="002060"/>
              </a:solidFill>
              <a:latin typeface="Candara" panose="020E0502030303020204" pitchFamily="34" charset="0"/>
              <a:cs typeface="Arial" panose="020B0604020202020204" pitchFamily="34" charset="0"/>
            </a:endParaRPr>
          </a:p>
        </p:txBody>
      </p:sp>
      <p:graphicFrame>
        <p:nvGraphicFramePr>
          <p:cNvPr id="6" name="Chart 5"/>
          <p:cNvGraphicFramePr/>
          <p:nvPr>
            <p:extLst>
              <p:ext uri="{D42A27DB-BD31-4B8C-83A1-F6EECF244321}">
                <p14:modId xmlns:p14="http://schemas.microsoft.com/office/powerpoint/2010/main" val="662113290"/>
              </p:ext>
            </p:extLst>
          </p:nvPr>
        </p:nvGraphicFramePr>
        <p:xfrm>
          <a:off x="1981200" y="2819400"/>
          <a:ext cx="5524500" cy="281633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57239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1471970"/>
            <a:ext cx="7391400" cy="1938992"/>
          </a:xfrm>
          <a:prstGeom prst="rect">
            <a:avLst/>
          </a:prstGeom>
          <a:noFill/>
        </p:spPr>
        <p:txBody>
          <a:bodyPr wrap="square" rtlCol="0">
            <a:spAutoFit/>
          </a:bodyPr>
          <a:lstStyle/>
          <a:p>
            <a:pPr algn="ctr"/>
            <a:r>
              <a:rPr lang="en-US" altLang="en-US" sz="3200" dirty="0">
                <a:solidFill>
                  <a:srgbClr val="002060"/>
                </a:solidFill>
              </a:rPr>
              <a:t>Item D</a:t>
            </a:r>
            <a:r>
              <a:rPr lang="en-US" altLang="en-US" sz="3200" dirty="0" smtClean="0">
                <a:solidFill>
                  <a:srgbClr val="002060"/>
                </a:solidFill>
              </a:rPr>
              <a:t> </a:t>
            </a:r>
            <a:r>
              <a:rPr lang="en-US" altLang="en-US" sz="3200" dirty="0">
                <a:solidFill>
                  <a:srgbClr val="002060"/>
                </a:solidFill>
                <a:cs typeface="Times New Roman" pitchFamily="18" charset="0"/>
              </a:rPr>
              <a:t>– </a:t>
            </a:r>
            <a:r>
              <a:rPr lang="en-US" altLang="en-US" sz="3200" dirty="0" smtClean="0">
                <a:solidFill>
                  <a:srgbClr val="002060"/>
                </a:solidFill>
                <a:cs typeface="Times New Roman" pitchFamily="18" charset="0"/>
              </a:rPr>
              <a:t>Fees, Interest, and Other Income</a:t>
            </a:r>
            <a:r>
              <a:rPr lang="en-US" altLang="en-US" sz="3200" dirty="0">
                <a:solidFill>
                  <a:srgbClr val="002060"/>
                </a:solidFill>
              </a:rPr>
              <a:t/>
            </a:r>
            <a:br>
              <a:rPr lang="en-US" altLang="en-US" sz="3200" dirty="0">
                <a:solidFill>
                  <a:srgbClr val="002060"/>
                </a:solidFill>
              </a:rPr>
            </a:br>
            <a:r>
              <a:rPr lang="en-US" altLang="en-US" sz="3200" dirty="0">
                <a:solidFill>
                  <a:srgbClr val="002060"/>
                </a:solidFill>
              </a:rPr>
              <a:t>C</a:t>
            </a:r>
            <a:r>
              <a:rPr lang="en-US" altLang="en-US" sz="2800" dirty="0">
                <a:solidFill>
                  <a:srgbClr val="002060"/>
                </a:solidFill>
              </a:rPr>
              <a:t>apital Facilities </a:t>
            </a:r>
            <a:r>
              <a:rPr lang="en-US" altLang="en-US" sz="2800" dirty="0" smtClean="0">
                <a:solidFill>
                  <a:srgbClr val="002060"/>
                </a:solidFill>
              </a:rPr>
              <a:t>Revenue Summary</a:t>
            </a:r>
            <a:r>
              <a:rPr lang="en-US" altLang="en-US" sz="2800" dirty="0">
                <a:solidFill>
                  <a:srgbClr val="002060"/>
                </a:solidFill>
              </a:rPr>
              <a:t/>
            </a:r>
            <a:br>
              <a:rPr lang="en-US" altLang="en-US" sz="2800" dirty="0">
                <a:solidFill>
                  <a:srgbClr val="002060"/>
                </a:solidFill>
              </a:rPr>
            </a:br>
            <a:r>
              <a:rPr lang="en-US" altLang="en-US" sz="2000" dirty="0">
                <a:solidFill>
                  <a:srgbClr val="002060"/>
                </a:solidFill>
              </a:rPr>
              <a:t>(amount in thousands)</a:t>
            </a:r>
            <a:r>
              <a:rPr lang="en-US" altLang="en-US" sz="3200" dirty="0"/>
              <a:t/>
            </a:r>
            <a:br>
              <a:rPr lang="en-US" altLang="en-US" sz="3200" dirty="0"/>
            </a:br>
            <a:endParaRPr lang="en-US" sz="3200" dirty="0">
              <a:solidFill>
                <a:schemeClr val="bg1"/>
              </a:solidFill>
              <a:latin typeface="Candara" panose="020E0502030303020204" pitchFamily="34" charset="0"/>
              <a:cs typeface="Arial" panose="020B0604020202020204" pitchFamily="34" charset="0"/>
            </a:endParaRPr>
          </a:p>
        </p:txBody>
      </p:sp>
      <p:graphicFrame>
        <p:nvGraphicFramePr>
          <p:cNvPr id="2" name="Chart 1"/>
          <p:cNvGraphicFramePr/>
          <p:nvPr>
            <p:extLst>
              <p:ext uri="{D42A27DB-BD31-4B8C-83A1-F6EECF244321}">
                <p14:modId xmlns:p14="http://schemas.microsoft.com/office/powerpoint/2010/main" val="1869738307"/>
              </p:ext>
            </p:extLst>
          </p:nvPr>
        </p:nvGraphicFramePr>
        <p:xfrm>
          <a:off x="1219200" y="2819400"/>
          <a:ext cx="7010400" cy="2641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10692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1471970"/>
            <a:ext cx="7391400" cy="954107"/>
          </a:xfrm>
          <a:prstGeom prst="rect">
            <a:avLst/>
          </a:prstGeom>
          <a:noFill/>
        </p:spPr>
        <p:txBody>
          <a:bodyPr wrap="square" rtlCol="0">
            <a:spAutoFit/>
          </a:bodyPr>
          <a:lstStyle/>
          <a:p>
            <a:pPr algn="ctr"/>
            <a:r>
              <a:rPr lang="en-US" altLang="en-US" sz="2800" dirty="0">
                <a:solidFill>
                  <a:srgbClr val="002060"/>
                </a:solidFill>
              </a:rPr>
              <a:t>Item </a:t>
            </a:r>
            <a:r>
              <a:rPr lang="en-US" altLang="en-US" sz="2800" dirty="0" smtClean="0">
                <a:solidFill>
                  <a:srgbClr val="002060"/>
                </a:solidFill>
              </a:rPr>
              <a:t>E </a:t>
            </a:r>
            <a:r>
              <a:rPr lang="en-US" altLang="en-US" sz="2800" dirty="0">
                <a:solidFill>
                  <a:srgbClr val="002060"/>
                </a:solidFill>
                <a:cs typeface="Times New Roman" pitchFamily="18" charset="0"/>
              </a:rPr>
              <a:t>– </a:t>
            </a:r>
            <a:r>
              <a:rPr lang="en-US" altLang="en-US" sz="2800" dirty="0">
                <a:solidFill>
                  <a:srgbClr val="002060"/>
                </a:solidFill>
              </a:rPr>
              <a:t>Amount of Expenditures by Facility </a:t>
            </a:r>
            <a:br>
              <a:rPr lang="en-US" altLang="en-US" sz="2800" dirty="0">
                <a:solidFill>
                  <a:srgbClr val="002060"/>
                </a:solidFill>
              </a:rPr>
            </a:br>
            <a:r>
              <a:rPr lang="en-US" altLang="en-US" sz="2800" dirty="0">
                <a:solidFill>
                  <a:srgbClr val="002060"/>
                </a:solidFill>
              </a:rPr>
              <a:t>Capital Facilities Expenditures </a:t>
            </a:r>
            <a:r>
              <a:rPr lang="en-US" altLang="en-US" sz="2800" dirty="0" smtClean="0">
                <a:solidFill>
                  <a:srgbClr val="002060"/>
                </a:solidFill>
              </a:rPr>
              <a:t>2020/21</a:t>
            </a:r>
            <a:endParaRPr lang="en-US" sz="3200" dirty="0">
              <a:solidFill>
                <a:srgbClr val="002060"/>
              </a:solidFill>
              <a:latin typeface="Candara" panose="020E0502030303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89538874"/>
              </p:ext>
            </p:extLst>
          </p:nvPr>
        </p:nvGraphicFramePr>
        <p:xfrm>
          <a:off x="533400" y="2426077"/>
          <a:ext cx="6781800" cy="3581400"/>
        </p:xfrm>
        <a:graphic>
          <a:graphicData uri="http://schemas.openxmlformats.org/drawingml/2006/table">
            <a:tbl>
              <a:tblPr firstRow="1" bandRow="1">
                <a:tableStyleId>{5C22544A-7EE6-4342-B048-85BDC9FD1C3A}</a:tableStyleId>
              </a:tblPr>
              <a:tblGrid>
                <a:gridCol w="1078510"/>
                <a:gridCol w="895030"/>
                <a:gridCol w="890090"/>
                <a:gridCol w="832271"/>
                <a:gridCol w="1004711"/>
                <a:gridCol w="1040594"/>
                <a:gridCol w="1040594"/>
              </a:tblGrid>
              <a:tr h="329414">
                <a:tc>
                  <a:txBody>
                    <a:bodyPr/>
                    <a:lstStyle/>
                    <a:p>
                      <a:endParaRPr lang="en-US" sz="1700" dirty="0">
                        <a:solidFill>
                          <a:srgbClr val="002060"/>
                        </a:solidFill>
                      </a:endParaRPr>
                    </a:p>
                  </a:txBody>
                  <a:tcPr/>
                </a:tc>
                <a:tc>
                  <a:txBody>
                    <a:bodyPr/>
                    <a:lstStyle/>
                    <a:p>
                      <a:pPr algn="ctr"/>
                      <a:r>
                        <a:rPr lang="en-US" sz="1700" b="1" dirty="0" smtClean="0">
                          <a:solidFill>
                            <a:srgbClr val="002060"/>
                          </a:solidFill>
                        </a:rPr>
                        <a:t>2015-16</a:t>
                      </a:r>
                      <a:endParaRPr lang="en-US" sz="1700" b="1" dirty="0">
                        <a:solidFill>
                          <a:srgbClr val="002060"/>
                        </a:solidFill>
                      </a:endParaRPr>
                    </a:p>
                  </a:txBody>
                  <a:tcPr/>
                </a:tc>
                <a:tc>
                  <a:txBody>
                    <a:bodyPr/>
                    <a:lstStyle/>
                    <a:p>
                      <a:pPr algn="ctr"/>
                      <a:r>
                        <a:rPr lang="en-US" sz="1700" b="1" dirty="0" smtClean="0">
                          <a:solidFill>
                            <a:srgbClr val="002060"/>
                          </a:solidFill>
                        </a:rPr>
                        <a:t>2016-17</a:t>
                      </a:r>
                      <a:endParaRPr lang="en-US" sz="1700" b="1" dirty="0">
                        <a:solidFill>
                          <a:srgbClr val="002060"/>
                        </a:solidFill>
                      </a:endParaRPr>
                    </a:p>
                  </a:txBody>
                  <a:tcPr/>
                </a:tc>
                <a:tc>
                  <a:txBody>
                    <a:bodyPr/>
                    <a:lstStyle/>
                    <a:p>
                      <a:pPr algn="ctr"/>
                      <a:r>
                        <a:rPr lang="en-US" sz="1700" b="1" dirty="0" smtClean="0">
                          <a:solidFill>
                            <a:srgbClr val="002060"/>
                          </a:solidFill>
                        </a:rPr>
                        <a:t>2017-18</a:t>
                      </a:r>
                      <a:endParaRPr lang="en-US" sz="1700" b="1" dirty="0">
                        <a:solidFill>
                          <a:srgbClr val="002060"/>
                        </a:solidFill>
                      </a:endParaRPr>
                    </a:p>
                  </a:txBody>
                  <a:tcPr/>
                </a:tc>
                <a:tc>
                  <a:txBody>
                    <a:bodyPr/>
                    <a:lstStyle/>
                    <a:p>
                      <a:pPr algn="ctr"/>
                      <a:r>
                        <a:rPr lang="en-US" sz="1700" b="1" dirty="0" smtClean="0">
                          <a:solidFill>
                            <a:srgbClr val="002060"/>
                          </a:solidFill>
                        </a:rPr>
                        <a:t>2018-19</a:t>
                      </a:r>
                      <a:endParaRPr lang="en-US" sz="1700" b="1" dirty="0">
                        <a:solidFill>
                          <a:srgbClr val="002060"/>
                        </a:solidFill>
                      </a:endParaRPr>
                    </a:p>
                  </a:txBody>
                  <a:tcPr/>
                </a:tc>
                <a:tc>
                  <a:txBody>
                    <a:bodyPr/>
                    <a:lstStyle/>
                    <a:p>
                      <a:pPr algn="ctr"/>
                      <a:r>
                        <a:rPr lang="en-US" sz="1700" b="1" dirty="0" smtClean="0">
                          <a:solidFill>
                            <a:srgbClr val="002060"/>
                          </a:solidFill>
                        </a:rPr>
                        <a:t>2019-20</a:t>
                      </a:r>
                      <a:endParaRPr lang="en-US" sz="1700" b="1" dirty="0">
                        <a:solidFill>
                          <a:srgbClr val="002060"/>
                        </a:solidFill>
                      </a:endParaRPr>
                    </a:p>
                  </a:txBody>
                  <a:tcPr/>
                </a:tc>
                <a:tc>
                  <a:txBody>
                    <a:bodyPr/>
                    <a:lstStyle/>
                    <a:p>
                      <a:pPr algn="ctr"/>
                      <a:r>
                        <a:rPr lang="en-US" sz="1700" b="1" dirty="0" smtClean="0">
                          <a:solidFill>
                            <a:srgbClr val="002060"/>
                          </a:solidFill>
                        </a:rPr>
                        <a:t>2020-21</a:t>
                      </a:r>
                      <a:endParaRPr lang="en-US" sz="1700" b="1" dirty="0">
                        <a:solidFill>
                          <a:srgbClr val="002060"/>
                        </a:solidFill>
                      </a:endParaRPr>
                    </a:p>
                  </a:txBody>
                  <a:tcPr/>
                </a:tc>
              </a:tr>
              <a:tr h="329414">
                <a:tc>
                  <a:txBody>
                    <a:bodyPr/>
                    <a:lstStyle/>
                    <a:p>
                      <a:r>
                        <a:rPr lang="en-US" sz="1700" dirty="0" smtClean="0">
                          <a:solidFill>
                            <a:srgbClr val="002060"/>
                          </a:solidFill>
                        </a:rPr>
                        <a:t>El Portal</a:t>
                      </a:r>
                      <a:endParaRPr lang="en-US" sz="1700" dirty="0">
                        <a:solidFill>
                          <a:srgbClr val="002060"/>
                        </a:solidFill>
                      </a:endParaRPr>
                    </a:p>
                  </a:txBody>
                  <a:tcPr/>
                </a:tc>
                <a:tc>
                  <a:txBody>
                    <a:bodyPr/>
                    <a:lstStyle/>
                    <a:p>
                      <a:pPr algn="ctr"/>
                      <a:r>
                        <a:rPr lang="en-US" sz="1700" dirty="0" smtClean="0">
                          <a:solidFill>
                            <a:srgbClr val="002060"/>
                          </a:solidFill>
                        </a:rPr>
                        <a:t>$522</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tc>
                <a:tc>
                  <a:txBody>
                    <a:bodyPr/>
                    <a:lstStyle/>
                    <a:p>
                      <a:pPr algn="ctr"/>
                      <a:r>
                        <a:rPr lang="en-US" sz="1700" dirty="0" smtClean="0">
                          <a:solidFill>
                            <a:srgbClr val="002060"/>
                          </a:solidFill>
                        </a:rPr>
                        <a:t>$220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smtClean="0">
                          <a:solidFill>
                            <a:srgbClr val="002060"/>
                          </a:solidFill>
                        </a:rPr>
                        <a:t>$0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smtClean="0">
                          <a:solidFill>
                            <a:srgbClr val="002060"/>
                          </a:solidFill>
                        </a:rPr>
                        <a:t>$1,847</a:t>
                      </a:r>
                    </a:p>
                  </a:txBody>
                  <a:tcPr/>
                </a:tc>
              </a:tr>
              <a:tr h="329414">
                <a:tc>
                  <a:txBody>
                    <a:bodyPr/>
                    <a:lstStyle/>
                    <a:p>
                      <a:r>
                        <a:rPr lang="en-US" sz="1700" dirty="0" smtClean="0">
                          <a:solidFill>
                            <a:srgbClr val="002060"/>
                          </a:solidFill>
                        </a:rPr>
                        <a:t>Jordan</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tc>
                <a:tc>
                  <a:txBody>
                    <a:bodyPr/>
                    <a:lstStyle/>
                    <a:p>
                      <a:pPr algn="ctr"/>
                      <a:r>
                        <a:rPr lang="en-US" sz="1700" dirty="0" smtClean="0">
                          <a:solidFill>
                            <a:srgbClr val="002060"/>
                          </a:solidFill>
                        </a:rPr>
                        <a:t>$8,471</a:t>
                      </a:r>
                      <a:endParaRPr lang="en-US" sz="1700" dirty="0">
                        <a:solidFill>
                          <a:srgbClr val="002060"/>
                        </a:solidFill>
                      </a:endParaRPr>
                    </a:p>
                  </a:txBody>
                  <a:tcPr/>
                </a:tc>
                <a:tc>
                  <a:txBody>
                    <a:bodyPr/>
                    <a:lstStyle/>
                    <a:p>
                      <a:pPr algn="ctr"/>
                      <a:r>
                        <a:rPr lang="en-US" sz="1700" dirty="0" smtClean="0">
                          <a:solidFill>
                            <a:srgbClr val="002060"/>
                          </a:solidFill>
                        </a:rPr>
                        <a:t>$3,117</a:t>
                      </a:r>
                      <a:endParaRPr lang="en-US" sz="1700" dirty="0">
                        <a:solidFill>
                          <a:srgbClr val="002060"/>
                        </a:solidFill>
                      </a:endParaRPr>
                    </a:p>
                  </a:txBody>
                  <a:tcPr/>
                </a:tc>
                <a:tc>
                  <a:txBody>
                    <a:bodyPr/>
                    <a:lstStyle/>
                    <a:p>
                      <a:pPr algn="ctr"/>
                      <a:r>
                        <a:rPr lang="en-US" sz="1700" dirty="0" smtClean="0">
                          <a:solidFill>
                            <a:srgbClr val="002060"/>
                          </a:solidFill>
                        </a:rPr>
                        <a:t>$1,476</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tc>
                <a:tc>
                  <a:txBody>
                    <a:bodyPr/>
                    <a:lstStyle/>
                    <a:p>
                      <a:pPr algn="ctr"/>
                      <a:r>
                        <a:rPr lang="en-US" sz="1700" dirty="0" smtClean="0">
                          <a:solidFill>
                            <a:srgbClr val="002060"/>
                          </a:solidFill>
                        </a:rPr>
                        <a:t>$373,330</a:t>
                      </a:r>
                      <a:endParaRPr lang="en-US" sz="1700" dirty="0">
                        <a:solidFill>
                          <a:srgbClr val="002060"/>
                        </a:solidFill>
                      </a:endParaRPr>
                    </a:p>
                  </a:txBody>
                  <a:tcPr/>
                </a:tc>
              </a:tr>
              <a:tr h="329414">
                <a:tc>
                  <a:txBody>
                    <a:bodyPr/>
                    <a:lstStyle/>
                    <a:p>
                      <a:r>
                        <a:rPr lang="en-US" sz="1700" dirty="0" smtClean="0">
                          <a:solidFill>
                            <a:srgbClr val="002060"/>
                          </a:solidFill>
                        </a:rPr>
                        <a:t>Macy</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tc>
                <a:tc>
                  <a:txBody>
                    <a:bodyPr/>
                    <a:lstStyle/>
                    <a:p>
                      <a:pPr algn="ctr"/>
                      <a:r>
                        <a:rPr lang="en-US" sz="1700" dirty="0" smtClean="0">
                          <a:solidFill>
                            <a:srgbClr val="002060"/>
                          </a:solidFill>
                        </a:rPr>
                        <a:t>$1,327</a:t>
                      </a:r>
                      <a:endParaRPr lang="en-US" sz="1700" dirty="0">
                        <a:solidFill>
                          <a:srgbClr val="002060"/>
                        </a:solidFill>
                      </a:endParaRPr>
                    </a:p>
                  </a:txBody>
                  <a:tcPr/>
                </a:tc>
                <a:tc>
                  <a:txBody>
                    <a:bodyPr/>
                    <a:lstStyle/>
                    <a:p>
                      <a:pPr algn="ctr"/>
                      <a:r>
                        <a:rPr lang="en-US" sz="1700" dirty="0" smtClean="0">
                          <a:solidFill>
                            <a:srgbClr val="002060"/>
                          </a:solidFill>
                        </a:rPr>
                        <a:t>$1,833</a:t>
                      </a:r>
                      <a:endParaRPr lang="en-US" sz="1700" dirty="0">
                        <a:solidFill>
                          <a:srgbClr val="00206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smtClean="0">
                          <a:solidFill>
                            <a:srgbClr val="002060"/>
                          </a:solidFill>
                        </a:rPr>
                        <a:t>$0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smtClean="0">
                          <a:solidFill>
                            <a:srgbClr val="002060"/>
                          </a:solidFill>
                        </a:rPr>
                        <a:t>$1,601</a:t>
                      </a:r>
                    </a:p>
                  </a:txBody>
                  <a:tcPr/>
                </a:tc>
              </a:tr>
              <a:tr h="568577">
                <a:tc>
                  <a:txBody>
                    <a:bodyPr/>
                    <a:lstStyle/>
                    <a:p>
                      <a:r>
                        <a:rPr lang="en-US" sz="1700" dirty="0" smtClean="0">
                          <a:solidFill>
                            <a:srgbClr val="002060"/>
                          </a:solidFill>
                        </a:rPr>
                        <a:t>Meadow Green</a:t>
                      </a:r>
                      <a:endParaRPr lang="en-US" sz="1700" dirty="0">
                        <a:solidFill>
                          <a:srgbClr val="002060"/>
                        </a:solidFill>
                      </a:endParaRPr>
                    </a:p>
                  </a:txBody>
                  <a:tcPr/>
                </a:tc>
                <a:tc>
                  <a:txBody>
                    <a:bodyPr/>
                    <a:lstStyle/>
                    <a:p>
                      <a:pPr algn="ctr"/>
                      <a:r>
                        <a:rPr lang="en-US" sz="1700" dirty="0" smtClean="0">
                          <a:solidFill>
                            <a:srgbClr val="002060"/>
                          </a:solidFill>
                        </a:rPr>
                        <a:t>$349</a:t>
                      </a:r>
                      <a:endParaRPr lang="en-US" sz="1700" dirty="0">
                        <a:solidFill>
                          <a:srgbClr val="002060"/>
                        </a:solidFill>
                      </a:endParaRPr>
                    </a:p>
                  </a:txBody>
                  <a:tcPr anchor="ctr"/>
                </a:tc>
                <a:tc>
                  <a:txBody>
                    <a:bodyPr/>
                    <a:lstStyle/>
                    <a:p>
                      <a:pPr algn="ctr"/>
                      <a:r>
                        <a:rPr lang="en-US" sz="1700" dirty="0" smtClean="0">
                          <a:solidFill>
                            <a:srgbClr val="002060"/>
                          </a:solidFill>
                        </a:rPr>
                        <a:t>$961</a:t>
                      </a:r>
                      <a:endParaRPr lang="en-US" sz="1700" dirty="0">
                        <a:solidFill>
                          <a:srgbClr val="002060"/>
                        </a:solidFill>
                      </a:endParaRPr>
                    </a:p>
                  </a:txBody>
                  <a:tcPr anchor="ctr"/>
                </a:tc>
                <a:tc>
                  <a:txBody>
                    <a:bodyPr/>
                    <a:lstStyle/>
                    <a:p>
                      <a:pPr algn="ctr"/>
                      <a:r>
                        <a:rPr lang="en-US" sz="1700" dirty="0" smtClean="0">
                          <a:solidFill>
                            <a:srgbClr val="002060"/>
                          </a:solidFill>
                        </a:rPr>
                        <a:t>$0</a:t>
                      </a:r>
                      <a:endParaRPr lang="en-US" sz="1700" dirty="0">
                        <a:solidFill>
                          <a:srgbClr val="002060"/>
                        </a:solidFill>
                      </a:endParaRPr>
                    </a:p>
                  </a:txBody>
                  <a:tcPr anchor="ctr"/>
                </a:tc>
                <a:tc>
                  <a:txBody>
                    <a:bodyPr/>
                    <a:lstStyle/>
                    <a:p>
                      <a:pPr algn="ctr"/>
                      <a:r>
                        <a:rPr lang="en-US" sz="1700" dirty="0" smtClean="0">
                          <a:solidFill>
                            <a:srgbClr val="002060"/>
                          </a:solidFill>
                        </a:rPr>
                        <a:t>$16,681</a:t>
                      </a:r>
                      <a:endParaRPr lang="en-US" sz="1700" dirty="0">
                        <a:solidFill>
                          <a:srgbClr val="002060"/>
                        </a:solidFill>
                      </a:endParaRPr>
                    </a:p>
                  </a:txBody>
                  <a:tcPr anchor="ctr"/>
                </a:tc>
                <a:tc>
                  <a:txBody>
                    <a:bodyPr/>
                    <a:lstStyle/>
                    <a:p>
                      <a:pPr algn="ctr"/>
                      <a:r>
                        <a:rPr lang="en-US" sz="1700" dirty="0" smtClean="0">
                          <a:solidFill>
                            <a:srgbClr val="002060"/>
                          </a:solidFill>
                        </a:rPr>
                        <a:t>$1,322</a:t>
                      </a:r>
                      <a:endParaRPr lang="en-US" sz="1700" dirty="0">
                        <a:solidFill>
                          <a:srgbClr val="002060"/>
                        </a:solidFill>
                      </a:endParaRPr>
                    </a:p>
                  </a:txBody>
                  <a:tcPr anchor="ctr"/>
                </a:tc>
                <a:tc>
                  <a:txBody>
                    <a:bodyPr/>
                    <a:lstStyle/>
                    <a:p>
                      <a:pPr algn="ctr"/>
                      <a:r>
                        <a:rPr lang="en-US" sz="1700" dirty="0" smtClean="0">
                          <a:solidFill>
                            <a:srgbClr val="002060"/>
                          </a:solidFill>
                        </a:rPr>
                        <a:t>$1,019</a:t>
                      </a:r>
                      <a:endParaRPr lang="en-US" sz="1700" dirty="0">
                        <a:solidFill>
                          <a:srgbClr val="002060"/>
                        </a:solidFill>
                      </a:endParaRPr>
                    </a:p>
                  </a:txBody>
                  <a:tcPr anchor="ctr"/>
                </a:tc>
              </a:tr>
              <a:tr h="329414">
                <a:tc>
                  <a:txBody>
                    <a:bodyPr/>
                    <a:lstStyle/>
                    <a:p>
                      <a:r>
                        <a:rPr lang="en-US" sz="1700" dirty="0" err="1" smtClean="0">
                          <a:solidFill>
                            <a:srgbClr val="002060"/>
                          </a:solidFill>
                        </a:rPr>
                        <a:t>Olita</a:t>
                      </a:r>
                      <a:endParaRPr lang="en-US" sz="1700" dirty="0">
                        <a:solidFill>
                          <a:srgbClr val="002060"/>
                        </a:solidFill>
                      </a:endParaRPr>
                    </a:p>
                  </a:txBody>
                  <a:tcPr/>
                </a:tc>
                <a:tc>
                  <a:txBody>
                    <a:bodyPr/>
                    <a:lstStyle/>
                    <a:p>
                      <a:pPr algn="ctr"/>
                      <a:r>
                        <a:rPr lang="en-US" sz="1700" dirty="0" smtClean="0">
                          <a:solidFill>
                            <a:srgbClr val="002060"/>
                          </a:solidFill>
                        </a:rPr>
                        <a:t>$2,351</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tc>
                <a:tc>
                  <a:txBody>
                    <a:bodyPr/>
                    <a:lstStyle/>
                    <a:p>
                      <a:pPr algn="ctr"/>
                      <a:r>
                        <a:rPr lang="en-US" sz="1700" dirty="0" smtClean="0">
                          <a:solidFill>
                            <a:srgbClr val="002060"/>
                          </a:solidFill>
                        </a:rPr>
                        <a:t>$2,360</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tc>
                <a:tc>
                  <a:txBody>
                    <a:bodyPr/>
                    <a:lstStyle/>
                    <a:p>
                      <a:pPr algn="ctr"/>
                      <a:r>
                        <a:rPr lang="en-US" sz="1700" dirty="0" smtClean="0">
                          <a:solidFill>
                            <a:srgbClr val="002060"/>
                          </a:solidFill>
                        </a:rPr>
                        <a:t>$1,870</a:t>
                      </a:r>
                      <a:endParaRPr lang="en-US" sz="1700" dirty="0">
                        <a:solidFill>
                          <a:srgbClr val="002060"/>
                        </a:solidFill>
                      </a:endParaRPr>
                    </a:p>
                  </a:txBody>
                  <a:tcPr/>
                </a:tc>
              </a:tr>
              <a:tr h="568577">
                <a:tc>
                  <a:txBody>
                    <a:bodyPr/>
                    <a:lstStyle/>
                    <a:p>
                      <a:r>
                        <a:rPr lang="en-US" sz="1700" dirty="0" smtClean="0">
                          <a:solidFill>
                            <a:srgbClr val="002060"/>
                          </a:solidFill>
                        </a:rPr>
                        <a:t>Rancho Starbuck</a:t>
                      </a:r>
                      <a:endParaRPr lang="en-US" sz="1700" dirty="0">
                        <a:solidFill>
                          <a:srgbClr val="002060"/>
                        </a:solidFill>
                      </a:endParaRPr>
                    </a:p>
                  </a:txBody>
                  <a:tcPr/>
                </a:tc>
                <a:tc>
                  <a:txBody>
                    <a:bodyPr/>
                    <a:lstStyle/>
                    <a:p>
                      <a:pPr algn="ctr"/>
                      <a:r>
                        <a:rPr lang="en-US" sz="1700" dirty="0" smtClean="0">
                          <a:solidFill>
                            <a:srgbClr val="002060"/>
                          </a:solidFill>
                        </a:rPr>
                        <a:t>$21,640</a:t>
                      </a:r>
                      <a:endParaRPr lang="en-US" sz="1700" dirty="0">
                        <a:solidFill>
                          <a:srgbClr val="002060"/>
                        </a:solidFill>
                      </a:endParaRPr>
                    </a:p>
                  </a:txBody>
                  <a:tcPr anchor="ctr"/>
                </a:tc>
                <a:tc>
                  <a:txBody>
                    <a:bodyPr/>
                    <a:lstStyle/>
                    <a:p>
                      <a:pPr algn="ctr"/>
                      <a:r>
                        <a:rPr lang="en-US" sz="1700" dirty="0" smtClean="0">
                          <a:solidFill>
                            <a:srgbClr val="002060"/>
                          </a:solidFill>
                        </a:rPr>
                        <a:t>$19,505</a:t>
                      </a:r>
                      <a:endParaRPr lang="en-US" sz="1700" dirty="0">
                        <a:solidFill>
                          <a:srgbClr val="002060"/>
                        </a:solidFill>
                      </a:endParaRPr>
                    </a:p>
                  </a:txBody>
                  <a:tcPr anchor="ctr"/>
                </a:tc>
                <a:tc>
                  <a:txBody>
                    <a:bodyPr/>
                    <a:lstStyle/>
                    <a:p>
                      <a:pPr algn="ctr"/>
                      <a:r>
                        <a:rPr lang="en-US" sz="1700" dirty="0" smtClean="0">
                          <a:solidFill>
                            <a:srgbClr val="002060"/>
                          </a:solidFill>
                        </a:rPr>
                        <a:t>$2,647</a:t>
                      </a:r>
                      <a:endParaRPr lang="en-US" sz="1700" dirty="0">
                        <a:solidFill>
                          <a:srgbClr val="002060"/>
                        </a:solidFill>
                      </a:endParaRPr>
                    </a:p>
                  </a:txBody>
                  <a:tcPr anchor="ctr"/>
                </a:tc>
                <a:tc>
                  <a:txBody>
                    <a:bodyPr/>
                    <a:lstStyle/>
                    <a:p>
                      <a:pPr algn="ctr"/>
                      <a:r>
                        <a:rPr lang="en-US" sz="1700" dirty="0" smtClean="0">
                          <a:solidFill>
                            <a:srgbClr val="002060"/>
                          </a:solidFill>
                        </a:rPr>
                        <a:t>$169,002</a:t>
                      </a:r>
                      <a:endParaRPr lang="en-US" sz="1700" dirty="0">
                        <a:solidFill>
                          <a:srgbClr val="002060"/>
                        </a:solidFill>
                      </a:endParaRPr>
                    </a:p>
                  </a:txBody>
                  <a:tcPr anchor="ctr"/>
                </a:tc>
                <a:tc>
                  <a:txBody>
                    <a:bodyPr/>
                    <a:lstStyle/>
                    <a:p>
                      <a:pPr algn="ctr"/>
                      <a:r>
                        <a:rPr lang="en-US" sz="1700" dirty="0" smtClean="0">
                          <a:solidFill>
                            <a:srgbClr val="002060"/>
                          </a:solidFill>
                        </a:rPr>
                        <a:t>$44,754</a:t>
                      </a:r>
                      <a:endParaRPr lang="en-US" sz="1700" dirty="0">
                        <a:solidFill>
                          <a:srgbClr val="002060"/>
                        </a:solidFill>
                      </a:endParaRPr>
                    </a:p>
                  </a:txBody>
                  <a:tcPr anchor="ctr"/>
                </a:tc>
                <a:tc>
                  <a:txBody>
                    <a:bodyPr/>
                    <a:lstStyle/>
                    <a:p>
                      <a:pPr algn="ctr"/>
                      <a:r>
                        <a:rPr lang="en-US" sz="1700" dirty="0" smtClean="0">
                          <a:solidFill>
                            <a:srgbClr val="002060"/>
                          </a:solidFill>
                        </a:rPr>
                        <a:t>$2,849</a:t>
                      </a:r>
                      <a:endParaRPr lang="en-US" sz="1700" dirty="0">
                        <a:solidFill>
                          <a:srgbClr val="002060"/>
                        </a:solidFill>
                      </a:endParaRPr>
                    </a:p>
                  </a:txBody>
                  <a:tcPr anchor="ctr"/>
                </a:tc>
              </a:tr>
              <a:tr h="568577">
                <a:tc>
                  <a:txBody>
                    <a:bodyPr/>
                    <a:lstStyle/>
                    <a:p>
                      <a:r>
                        <a:rPr lang="en-US" sz="1700" dirty="0" smtClean="0">
                          <a:solidFill>
                            <a:srgbClr val="002060"/>
                          </a:solidFill>
                        </a:rPr>
                        <a:t>District</a:t>
                      </a:r>
                      <a:r>
                        <a:rPr lang="en-US" sz="1700" baseline="0" dirty="0" smtClean="0">
                          <a:solidFill>
                            <a:srgbClr val="002060"/>
                          </a:solidFill>
                        </a:rPr>
                        <a:t> Office</a:t>
                      </a:r>
                      <a:endParaRPr lang="en-US" sz="1700" dirty="0">
                        <a:solidFill>
                          <a:srgbClr val="002060"/>
                        </a:solidFill>
                      </a:endParaRPr>
                    </a:p>
                  </a:txBody>
                  <a:tcPr/>
                </a:tc>
                <a:tc>
                  <a:txBody>
                    <a:bodyPr/>
                    <a:lstStyle/>
                    <a:p>
                      <a:pPr algn="ctr"/>
                      <a:r>
                        <a:rPr lang="en-US" sz="1700" dirty="0" smtClean="0">
                          <a:solidFill>
                            <a:srgbClr val="002060"/>
                          </a:solidFill>
                        </a:rPr>
                        <a:t>$0</a:t>
                      </a:r>
                      <a:endParaRPr lang="en-US" sz="1700" dirty="0">
                        <a:solidFill>
                          <a:srgbClr val="002060"/>
                        </a:solidFill>
                      </a:endParaRPr>
                    </a:p>
                  </a:txBody>
                  <a:tcPr anchor="ctr"/>
                </a:tc>
                <a:tc>
                  <a:txBody>
                    <a:bodyPr/>
                    <a:lstStyle/>
                    <a:p>
                      <a:pPr algn="ctr"/>
                      <a:r>
                        <a:rPr lang="en-US" sz="1700" dirty="0" smtClean="0">
                          <a:solidFill>
                            <a:srgbClr val="002060"/>
                          </a:solidFill>
                        </a:rPr>
                        <a:t>$0</a:t>
                      </a:r>
                      <a:endParaRPr lang="en-US" sz="1700" dirty="0">
                        <a:solidFill>
                          <a:srgbClr val="002060"/>
                        </a:solidFill>
                      </a:endParaRPr>
                    </a:p>
                  </a:txBody>
                  <a:tcPr anchor="ctr"/>
                </a:tc>
                <a:tc>
                  <a:txBody>
                    <a:bodyPr/>
                    <a:lstStyle/>
                    <a:p>
                      <a:pPr algn="ctr"/>
                      <a:r>
                        <a:rPr lang="en-US" sz="1700" dirty="0" smtClean="0">
                          <a:solidFill>
                            <a:srgbClr val="002060"/>
                          </a:solidFill>
                        </a:rPr>
                        <a:t>$0</a:t>
                      </a:r>
                      <a:endParaRPr lang="en-US" sz="1700" dirty="0">
                        <a:solidFill>
                          <a:srgbClr val="002060"/>
                        </a:solidFill>
                      </a:endParaRPr>
                    </a:p>
                  </a:txBody>
                  <a:tcPr anchor="ctr"/>
                </a:tc>
                <a:tc>
                  <a:txBody>
                    <a:bodyPr/>
                    <a:lstStyle/>
                    <a:p>
                      <a:pPr algn="ctr"/>
                      <a:r>
                        <a:rPr lang="en-US" sz="1700" dirty="0" smtClean="0">
                          <a:solidFill>
                            <a:srgbClr val="002060"/>
                          </a:solidFill>
                        </a:rPr>
                        <a:t>$0</a:t>
                      </a:r>
                      <a:endParaRPr lang="en-US" sz="1700" dirty="0">
                        <a:solidFill>
                          <a:srgbClr val="002060"/>
                        </a:solidFill>
                      </a:endParaRPr>
                    </a:p>
                  </a:txBody>
                  <a:tcPr anchor="ctr"/>
                </a:tc>
                <a:tc>
                  <a:txBody>
                    <a:bodyPr/>
                    <a:lstStyle/>
                    <a:p>
                      <a:pPr algn="ctr"/>
                      <a:r>
                        <a:rPr lang="en-US" sz="1700" dirty="0" smtClean="0">
                          <a:solidFill>
                            <a:srgbClr val="002060"/>
                          </a:solidFill>
                        </a:rPr>
                        <a:t>$1,944</a:t>
                      </a:r>
                      <a:endParaRPr lang="en-US" sz="1700" dirty="0">
                        <a:solidFill>
                          <a:srgbClr val="002060"/>
                        </a:solidFill>
                      </a:endParaRPr>
                    </a:p>
                  </a:txBody>
                  <a:tcPr anchor="ctr"/>
                </a:tc>
                <a:tc>
                  <a:txBody>
                    <a:bodyPr/>
                    <a:lstStyle/>
                    <a:p>
                      <a:pPr algn="ctr"/>
                      <a:r>
                        <a:rPr lang="en-US" sz="1700" dirty="0" smtClean="0">
                          <a:solidFill>
                            <a:srgbClr val="002060"/>
                          </a:solidFill>
                        </a:rPr>
                        <a:t>$0</a:t>
                      </a:r>
                      <a:endParaRPr lang="en-US" sz="1700" dirty="0">
                        <a:solidFill>
                          <a:srgbClr val="002060"/>
                        </a:solidFill>
                      </a:endParaRPr>
                    </a:p>
                  </a:txBody>
                  <a:tcPr anchor="ctr"/>
                </a:tc>
              </a:tr>
            </a:tbl>
          </a:graphicData>
        </a:graphic>
      </p:graphicFrame>
    </p:spTree>
    <p:extLst>
      <p:ext uri="{BB962C8B-B14F-4D97-AF65-F5344CB8AC3E}">
        <p14:creationId xmlns:p14="http://schemas.microsoft.com/office/powerpoint/2010/main" val="1478505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590800"/>
            <a:ext cx="7620000" cy="3505200"/>
          </a:xfrm>
        </p:spPr>
        <p:txBody>
          <a:bodyPr>
            <a:noAutofit/>
          </a:bodyPr>
          <a:lstStyle/>
          <a:p>
            <a:pPr marL="609600" indent="-609600">
              <a:lnSpc>
                <a:spcPct val="90000"/>
              </a:lnSpc>
              <a:buFont typeface="Arial" panose="020B0604020202020204" pitchFamily="34" charset="0"/>
              <a:buChar char="•"/>
            </a:pPr>
            <a:r>
              <a:rPr lang="en-US" altLang="en-US" dirty="0" smtClean="0">
                <a:solidFill>
                  <a:srgbClr val="002060"/>
                </a:solidFill>
              </a:rPr>
              <a:t>Item F- Jordan Elementary Project began on June 7, 2021</a:t>
            </a:r>
            <a:endParaRPr lang="en-US" altLang="en-US" sz="600" dirty="0" smtClean="0">
              <a:solidFill>
                <a:srgbClr val="002060"/>
              </a:solidFill>
            </a:endParaRPr>
          </a:p>
          <a:p>
            <a:pPr marL="609600" indent="-609600">
              <a:lnSpc>
                <a:spcPct val="90000"/>
              </a:lnSpc>
              <a:buFont typeface="Arial" panose="020B0604020202020204" pitchFamily="34" charset="0"/>
              <a:buChar char="•"/>
            </a:pPr>
            <a:r>
              <a:rPr lang="en-US" altLang="en-US" dirty="0" smtClean="0">
                <a:solidFill>
                  <a:srgbClr val="002060"/>
                </a:solidFill>
              </a:rPr>
              <a:t>Item G - Description of inter-fund transfer or loan </a:t>
            </a:r>
            <a:r>
              <a:rPr lang="en-US" altLang="en-US" sz="1200" dirty="0" smtClean="0">
                <a:solidFill>
                  <a:srgbClr val="002060"/>
                </a:solidFill>
              </a:rPr>
              <a:t>(if applicable)</a:t>
            </a:r>
            <a:endParaRPr lang="en-US" altLang="en-US" dirty="0" smtClean="0">
              <a:solidFill>
                <a:srgbClr val="002060"/>
              </a:solidFill>
            </a:endParaRPr>
          </a:p>
          <a:p>
            <a:pPr marL="609600" indent="-609600">
              <a:lnSpc>
                <a:spcPct val="90000"/>
              </a:lnSpc>
              <a:buFont typeface="Arial" panose="020B0604020202020204" pitchFamily="34" charset="0"/>
              <a:buChar char="•"/>
            </a:pPr>
            <a:r>
              <a:rPr lang="en-US" altLang="en-US" dirty="0" smtClean="0">
                <a:solidFill>
                  <a:srgbClr val="002060"/>
                </a:solidFill>
              </a:rPr>
              <a:t>Item H - Amount of any refunds </a:t>
            </a:r>
            <a:r>
              <a:rPr lang="en-US" altLang="en-US" sz="1200" dirty="0" smtClean="0">
                <a:solidFill>
                  <a:srgbClr val="002060"/>
                </a:solidFill>
              </a:rPr>
              <a:t>(if applicable)</a:t>
            </a:r>
          </a:p>
          <a:p>
            <a:pPr marL="609600" indent="-609600">
              <a:lnSpc>
                <a:spcPct val="90000"/>
              </a:lnSpc>
              <a:buFont typeface="Arial" panose="020B0604020202020204" pitchFamily="34" charset="0"/>
              <a:buChar char="•"/>
            </a:pPr>
            <a:endParaRPr lang="en-US" altLang="en-US" sz="1200" dirty="0">
              <a:solidFill>
                <a:srgbClr val="002060"/>
              </a:solidFill>
            </a:endParaRPr>
          </a:p>
          <a:p>
            <a:pPr algn="ctr">
              <a:lnSpc>
                <a:spcPct val="90000"/>
              </a:lnSpc>
            </a:pPr>
            <a:r>
              <a:rPr lang="en-US" altLang="en-US" dirty="0" smtClean="0">
                <a:solidFill>
                  <a:srgbClr val="002060"/>
                </a:solidFill>
              </a:rPr>
              <a:t>Items </a:t>
            </a:r>
            <a:r>
              <a:rPr lang="en-US" altLang="en-US" dirty="0">
                <a:solidFill>
                  <a:srgbClr val="002060"/>
                </a:solidFill>
              </a:rPr>
              <a:t>G</a:t>
            </a:r>
            <a:r>
              <a:rPr lang="en-US" altLang="en-US" dirty="0" smtClean="0">
                <a:solidFill>
                  <a:srgbClr val="002060"/>
                </a:solidFill>
              </a:rPr>
              <a:t>–H were not applicable in 2020-21</a:t>
            </a:r>
            <a:endParaRPr lang="en-US" altLang="en-US" dirty="0">
              <a:solidFill>
                <a:srgbClr val="002060"/>
              </a:solidFill>
            </a:endParaRPr>
          </a:p>
        </p:txBody>
      </p:sp>
      <p:sp>
        <p:nvSpPr>
          <p:cNvPr id="4" name="TextBox 3"/>
          <p:cNvSpPr txBox="1"/>
          <p:nvPr/>
        </p:nvSpPr>
        <p:spPr>
          <a:xfrm>
            <a:off x="381000" y="548640"/>
            <a:ext cx="8458200" cy="923330"/>
          </a:xfrm>
          <a:prstGeom prst="rect">
            <a:avLst/>
          </a:prstGeom>
          <a:noFill/>
        </p:spPr>
        <p:txBody>
          <a:bodyPr wrap="square" rtlCol="0">
            <a:spAutoFit/>
          </a:bodyPr>
          <a:lstStyle/>
          <a:p>
            <a:pPr algn="ctr"/>
            <a:r>
              <a:rPr lang="en-US" sz="3600" b="1" dirty="0" smtClean="0">
                <a:solidFill>
                  <a:srgbClr val="0070C0"/>
                </a:solidFill>
              </a:rPr>
              <a:t>LOWELL JOINT SCHOOL  DISTRICT</a:t>
            </a:r>
          </a:p>
          <a:p>
            <a:pPr algn="ctr"/>
            <a:r>
              <a:rPr lang="en-US" b="1" dirty="0" smtClean="0">
                <a:solidFill>
                  <a:srgbClr val="FF0000"/>
                </a:solidFill>
              </a:rPr>
              <a:t>A Tradition of Excellence Since 1906</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3787" y="5410200"/>
            <a:ext cx="1395413"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1602"/>
            <a:ext cx="1143000" cy="12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1471970"/>
            <a:ext cx="7391400" cy="584775"/>
          </a:xfrm>
          <a:prstGeom prst="rect">
            <a:avLst/>
          </a:prstGeom>
          <a:noFill/>
        </p:spPr>
        <p:txBody>
          <a:bodyPr wrap="square" rtlCol="0">
            <a:spAutoFit/>
          </a:bodyPr>
          <a:lstStyle/>
          <a:p>
            <a:pPr algn="ctr"/>
            <a:r>
              <a:rPr lang="en-US" altLang="en-US" sz="3200" dirty="0" smtClean="0">
                <a:solidFill>
                  <a:srgbClr val="002060"/>
                </a:solidFill>
              </a:rPr>
              <a:t>Capital Facilities Fund Report</a:t>
            </a:r>
            <a:endParaRPr lang="en-US" sz="3200" dirty="0">
              <a:solidFill>
                <a:srgbClr val="002060"/>
              </a:solidFill>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3012960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deshow">
  <a:themeElements>
    <a:clrScheme name="Tradeshow">
      <a:dk1>
        <a:srgbClr val="3F3F3F"/>
      </a:dk1>
      <a:lt1>
        <a:srgbClr val="FFFFFF"/>
      </a:lt1>
      <a:dk2>
        <a:srgbClr val="7DAFC3"/>
      </a:dk2>
      <a:lt2>
        <a:srgbClr val="E5E4DF"/>
      </a:lt2>
      <a:accent1>
        <a:srgbClr val="7C959A"/>
      </a:accent1>
      <a:accent2>
        <a:srgbClr val="DB8631"/>
      </a:accent2>
      <a:accent3>
        <a:srgbClr val="E3CC5A"/>
      </a:accent3>
      <a:accent4>
        <a:srgbClr val="ACADA8"/>
      </a:accent4>
      <a:accent5>
        <a:srgbClr val="927C61"/>
      </a:accent5>
      <a:accent6>
        <a:srgbClr val="B3B435"/>
      </a:accent6>
      <a:hlink>
        <a:srgbClr val="0079A4"/>
      </a:hlink>
      <a:folHlink>
        <a:srgbClr val="595959"/>
      </a:folHlink>
    </a:clrScheme>
    <a:fontScheme name="Tradeshow">
      <a:majorFont>
        <a:latin typeface="Arial Black"/>
        <a:ea typeface=""/>
        <a:cs typeface=""/>
        <a:font script="Jpan" typeface="ＭＳ Ｐゴシック"/>
        <a:font script="Hang" typeface="HY견고딕"/>
        <a:font script="Hans" typeface="宋体"/>
        <a:font script="Hant" typeface="新細明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adeshow">
      <a:fillStyleLst>
        <a:solidFill>
          <a:schemeClr val="phClr"/>
        </a:solidFill>
        <a:gradFill rotWithShape="1">
          <a:gsLst>
            <a:gs pos="0">
              <a:schemeClr val="phClr">
                <a:tint val="45000"/>
                <a:satMod val="300000"/>
              </a:schemeClr>
            </a:gs>
            <a:gs pos="35000">
              <a:schemeClr val="phClr">
                <a:tint val="45000"/>
                <a:satMod val="300000"/>
              </a:schemeClr>
            </a:gs>
            <a:gs pos="69000">
              <a:schemeClr val="phClr">
                <a:tint val="45000"/>
                <a:satMod val="350000"/>
              </a:schemeClr>
            </a:gs>
            <a:gs pos="100000">
              <a:schemeClr val="phClr">
                <a:tint val="60000"/>
                <a:satMod val="350000"/>
              </a:schemeClr>
            </a:gs>
          </a:gsLst>
          <a:path path="circle">
            <a:fillToRect l="50000" t="50000" r="100000" b="100000"/>
          </a:path>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9525" cap="rnd" cmpd="sng" algn="ctr">
          <a:solidFill>
            <a:schemeClr val="phClr"/>
          </a:solidFill>
          <a:prstDash val="solid"/>
        </a:ln>
        <a:ln w="38475" cap="flat" cmpd="sng" algn="ctr">
          <a:solidFill>
            <a:schemeClr val="phClr"/>
          </a:solidFill>
          <a:prstDash val="solid"/>
        </a:ln>
        <a:ln w="54850" cap="flat" cmpd="sng" algn="ctr">
          <a:solidFill>
            <a:schemeClr val="phClr"/>
          </a:solidFill>
          <a:prstDash val="solid"/>
        </a:ln>
      </a:lnStyleLst>
      <a:effectStyleLst>
        <a:effectStyle>
          <a:effectLst>
            <a:outerShdw blurRad="50800" dist="25400" dir="5400000" rotWithShape="0">
              <a:srgbClr val="000000">
                <a:alpha val="55000"/>
              </a:srgbClr>
            </a:outerShdw>
          </a:effectLst>
        </a:effectStyle>
        <a:effectStyle>
          <a:effectLst>
            <a:outerShdw blurRad="50800" dist="25400" dir="5400000" rotWithShape="0">
              <a:srgbClr val="000000">
                <a:alpha val="44000"/>
              </a:srgbClr>
            </a:outerShdw>
          </a:effectLst>
        </a:effectStyle>
        <a:effectStyle>
          <a:effectLst>
            <a:outerShdw blurRad="50800" dist="25400" dir="5400000" rotWithShape="0">
              <a:srgbClr val="000000">
                <a:alpha val="55000"/>
              </a:srgbClr>
            </a:outerShdw>
          </a:effectLst>
          <a:scene3d>
            <a:camera prst="orthographicFront">
              <a:rot lat="0" lon="0" rev="0"/>
            </a:camera>
            <a:lightRig rig="brightRoom" dir="tl">
              <a:rot lat="0" lon="0" rev="3600000"/>
            </a:lightRig>
          </a:scene3d>
          <a:sp3d contourW="31750" prstMaterial="flat">
            <a:bevelT w="127000" h="254000" prst="angle"/>
            <a:contourClr>
              <a:schemeClr val="phClr">
                <a:shade val="20000"/>
              </a:schemeClr>
            </a:contourClr>
          </a:sp3d>
        </a:effectStyle>
      </a:effectStyleLst>
      <a:bgFillStyleLst>
        <a:solidFill>
          <a:schemeClr val="phClr"/>
        </a:solidFill>
        <a:gradFill rotWithShape="1">
          <a:gsLst>
            <a:gs pos="20000">
              <a:schemeClr val="phClr">
                <a:tint val="80000"/>
                <a:lumMod val="100000"/>
              </a:schemeClr>
            </a:gs>
            <a:gs pos="100000">
              <a:schemeClr val="phClr">
                <a:tint val="100000"/>
                <a:lumMod val="80000"/>
              </a:schemeClr>
            </a:gs>
          </a:gsLst>
          <a:path path="circle">
            <a:fillToRect l="50000" t="20000" r="100000" b="100000"/>
          </a:path>
        </a:gradFill>
        <a:gradFill rotWithShape="1">
          <a:gsLst>
            <a:gs pos="0">
              <a:schemeClr val="phClr">
                <a:tint val="100000"/>
                <a:lumMod val="100000"/>
              </a:schemeClr>
            </a:gs>
            <a:gs pos="100000">
              <a:schemeClr val="phClr">
                <a:shade val="100000"/>
                <a:lumMod val="60000"/>
              </a:schemeClr>
            </a:gs>
          </a:gsLst>
          <a:path path="circle">
            <a:fillToRect l="50000" t="2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TM01859861[[fn=Tradeshow]]</Template>
  <TotalTime>7229</TotalTime>
  <Words>561</Words>
  <Application>Microsoft Office PowerPoint</Application>
  <PresentationFormat>On-screen Show (4:3)</PresentationFormat>
  <Paragraphs>118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Tradeshow</vt:lpstr>
      <vt:lpstr> 2020-21 CAPITAL FACILITIES REPORT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CONSTRUCTION DSA CERTIFICATION PROJECTS</dc:title>
  <dc:creator>M and V var</dc:creator>
  <cp:lastModifiedBy>Randi Vasquez</cp:lastModifiedBy>
  <cp:revision>125</cp:revision>
  <dcterms:created xsi:type="dcterms:W3CDTF">2017-08-09T18:44:16Z</dcterms:created>
  <dcterms:modified xsi:type="dcterms:W3CDTF">2021-10-28T19:06:20Z</dcterms:modified>
</cp:coreProperties>
</file>