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26"/>
  </p:notesMasterIdLst>
  <p:handoutMasterIdLst>
    <p:handoutMasterId r:id="rId27"/>
  </p:handoutMasterIdLst>
  <p:sldIdLst>
    <p:sldId id="1045" r:id="rId2"/>
    <p:sldId id="993" r:id="rId3"/>
    <p:sldId id="275" r:id="rId4"/>
    <p:sldId id="1047" r:id="rId5"/>
    <p:sldId id="286" r:id="rId6"/>
    <p:sldId id="289" r:id="rId7"/>
    <p:sldId id="292" r:id="rId8"/>
    <p:sldId id="601" r:id="rId9"/>
    <p:sldId id="602" r:id="rId10"/>
    <p:sldId id="606" r:id="rId11"/>
    <p:sldId id="979" r:id="rId12"/>
    <p:sldId id="1016" r:id="rId13"/>
    <p:sldId id="1002" r:id="rId14"/>
    <p:sldId id="300" r:id="rId15"/>
    <p:sldId id="456" r:id="rId16"/>
    <p:sldId id="321" r:id="rId17"/>
    <p:sldId id="320" r:id="rId18"/>
    <p:sldId id="634" r:id="rId19"/>
    <p:sldId id="1018" r:id="rId20"/>
    <p:sldId id="1007" r:id="rId21"/>
    <p:sldId id="1019" r:id="rId22"/>
    <p:sldId id="963" r:id="rId23"/>
    <p:sldId id="964" r:id="rId24"/>
    <p:sldId id="1046" r:id="rId25"/>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oanna Dziuk" initials="JD" lastIdx="7" clrIdx="6"/>
  <p:cmAuthor id="1" name="Michelle McKay Underwood" initials="MMU" lastIdx="1" clrIdx="0">
    <p:extLst/>
  </p:cmAuthor>
  <p:cmAuthor id="8" name="p.fherrera@gmail.com" initials="p" lastIdx="12" clrIdx="7">
    <p:extLst/>
  </p:cmAuthor>
  <p:cmAuthor id="2" name="Charlene Quilao" initials="CQ" lastIdx="8" clrIdx="1">
    <p:extLst/>
  </p:cmAuthor>
  <p:cmAuthor id="9" name="Alicia Alcala" initials="AA" lastIdx="7" clrIdx="8">
    <p:extLst/>
  </p:cmAuthor>
  <p:cmAuthor id="3" name="Robert McEntire" initials="RM" lastIdx="8" clrIdx="2">
    <p:extLst/>
  </p:cmAuthor>
  <p:cmAuthor id="10" name="Danyel Conolley" initials="DC" lastIdx="1" clrIdx="9">
    <p:extLst/>
  </p:cmAuthor>
  <p:cmAuthor id="4" name="Kyle Hyland" initials="KH" lastIdx="2" clrIdx="3">
    <p:extLst/>
  </p:cmAuthor>
  <p:cmAuthor id="11" name="Chloe Lum" initials="CL" lastIdx="10" clrIdx="10">
    <p:extLst/>
  </p:cmAuthor>
  <p:cmAuthor id="5" name="Kathleen Spencer" initials="KS" lastIdx="19" clrIdx="4">
    <p:extLst/>
  </p:cmAuthor>
  <p:cmAuthor id="6" name="Brianna García" initials="BG" lastIdx="8"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844"/>
    <a:srgbClr val="41414A"/>
    <a:srgbClr val="414141"/>
    <a:srgbClr val="303030"/>
    <a:srgbClr val="292929"/>
    <a:srgbClr val="1C1C1C"/>
    <a:srgbClr val="000000"/>
    <a:srgbClr val="253A47"/>
    <a:srgbClr val="3B5A6F"/>
    <a:srgbClr val="E5E0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04" autoAdjust="0"/>
    <p:restoredTop sz="93129" autoAdjust="0"/>
  </p:normalViewPr>
  <p:slideViewPr>
    <p:cSldViewPr snapToGrid="0" snapToObjects="1">
      <p:cViewPr>
        <p:scale>
          <a:sx n="131" d="100"/>
          <a:sy n="131" d="100"/>
        </p:scale>
        <p:origin x="-114" y="282"/>
      </p:cViewPr>
      <p:guideLst>
        <p:guide orient="horz" pos="2160"/>
        <p:guide pos="3840"/>
      </p:guideLst>
    </p:cSldViewPr>
  </p:slideViewPr>
  <p:notesTextViewPr>
    <p:cViewPr>
      <p:scale>
        <a:sx n="1" d="1"/>
        <a:sy n="1" d="1"/>
      </p:scale>
      <p:origin x="0" y="0"/>
    </p:cViewPr>
  </p:notesTextViewPr>
  <p:sorterViewPr>
    <p:cViewPr>
      <p:scale>
        <a:sx n="120" d="100"/>
        <a:sy n="120" d="100"/>
      </p:scale>
      <p:origin x="0" y="0"/>
    </p:cViewPr>
  </p:sorterViewPr>
  <p:notesViewPr>
    <p:cSldViewPr snapToGrid="0" snapToObjects="1">
      <p:cViewPr varScale="1">
        <p:scale>
          <a:sx n="64" d="100"/>
          <a:sy n="64" d="100"/>
        </p:scale>
        <p:origin x="310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ColorStyle" Target="colors6.xml"/><Relationship Id="rId2" Type="http://schemas.openxmlformats.org/officeDocument/2006/relationships/oleObject" Target="file:///C:\Users\patti\Desktop\Proposition%2098\2021-22%20Enacted%20Budget%20P98%20Breakdown.xlsx" TargetMode="External"/><Relationship Id="rId1" Type="http://schemas.openxmlformats.org/officeDocument/2006/relationships/themeOverride" Target="../theme/themeOverride1.xml"/><Relationship Id="rId4" Type="http://schemas.microsoft.com/office/2011/relationships/chartStyle" Target="style6.xml"/></Relationships>
</file>

<file path=ppt/charts/_rels/chart2.xml.rels><?xml version="1.0" encoding="UTF-8" standalone="yes"?>
<Relationships xmlns="http://schemas.openxmlformats.org/package/2006/relationships"><Relationship Id="rId3" Type="http://schemas.microsoft.com/office/2011/relationships/chartColorStyle" Target="colors7.xml"/><Relationship Id="rId2" Type="http://schemas.openxmlformats.org/officeDocument/2006/relationships/oleObject" Target="file:///C:\Users\patti\Desktop\Proposition%2098\2021-22%20Enacted%20Budget%20P98%20Breakdown.xlsx" TargetMode="External"/><Relationship Id="rId1" Type="http://schemas.openxmlformats.org/officeDocument/2006/relationships/themeOverride" Target="../theme/themeOverride2.xml"/><Relationship Id="rId4"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ysClr val="windowText" lastClr="000000"/>
                </a:solidFill>
                <a:latin typeface="Arial Narrow" panose="020B0606020202030204" pitchFamily="34" charset="0"/>
                <a:ea typeface="+mn-ea"/>
                <a:cs typeface="+mn-cs"/>
              </a:defRPr>
            </a:pPr>
            <a:r>
              <a:rPr lang="en-US" sz="2000" b="1" dirty="0">
                <a:solidFill>
                  <a:sysClr val="windowText" lastClr="000000"/>
                </a:solidFill>
                <a:latin typeface="Arial Narrow" panose="020B0606020202030204" pitchFamily="34" charset="0"/>
              </a:rPr>
              <a:t>K–12 Spending</a:t>
            </a:r>
          </a:p>
        </c:rich>
      </c:tx>
      <c:layout/>
      <c:overlay val="0"/>
      <c:spPr>
        <a:noFill/>
        <a:ln>
          <a:noFill/>
        </a:ln>
        <a:effectLst/>
      </c:spPr>
    </c:title>
    <c:autoTitleDeleted val="0"/>
    <c:plotArea>
      <c:layout/>
      <c:doughnutChart>
        <c:varyColors val="1"/>
        <c:ser>
          <c:idx val="0"/>
          <c:order val="0"/>
          <c:tx>
            <c:strRef>
              <c:f>Sheet1!$K$31</c:f>
              <c:strCache>
                <c:ptCount val="1"/>
                <c:pt idx="0">
                  <c:v>K-12</c:v>
                </c:pt>
              </c:strCache>
            </c:strRef>
          </c:tx>
          <c:spPr>
            <a:scene3d>
              <a:camera prst="orthographicFront"/>
              <a:lightRig rig="balanced" dir="t">
                <a:rot lat="0" lon="0" rev="8700000"/>
              </a:lightRig>
            </a:scene3d>
            <a:sp3d>
              <a:bevelT w="190500" h="38100"/>
            </a:sp3d>
          </c:spPr>
          <c:dPt>
            <c:idx val="0"/>
            <c:bubble3D val="0"/>
            <c:spPr>
              <a:solidFill>
                <a:schemeClr val="accent1">
                  <a:lumMod val="50000"/>
                </a:schemeClr>
              </a:solidFill>
              <a:ln w="19050">
                <a:solidFill>
                  <a:schemeClr val="lt1"/>
                </a:solidFill>
              </a:ln>
              <a:effectLst/>
              <a:scene3d>
                <a:camera prst="orthographicFront"/>
                <a:lightRig rig="balanced" dir="t">
                  <a:rot lat="0" lon="0" rev="8700000"/>
                </a:lightRig>
              </a:scene3d>
              <a:sp3d>
                <a:bevelT w="190500" h="38100"/>
              </a:sp3d>
            </c:spPr>
            <c:extLst xmlns:c16r2="http://schemas.microsoft.com/office/drawing/2015/06/chart">
              <c:ext xmlns:c16="http://schemas.microsoft.com/office/drawing/2014/chart" uri="{C3380CC4-5D6E-409C-BE32-E72D297353CC}">
                <c16:uniqueId val="{00000001-D53B-45D5-A935-720F0EC6D7CD}"/>
              </c:ext>
            </c:extLst>
          </c:dPt>
          <c:dPt>
            <c:idx val="1"/>
            <c:bubble3D val="0"/>
            <c:spPr>
              <a:solidFill>
                <a:schemeClr val="accent2"/>
              </a:solidFill>
              <a:ln w="19050">
                <a:solidFill>
                  <a:schemeClr val="lt1"/>
                </a:solidFill>
              </a:ln>
              <a:effectLst/>
              <a:scene3d>
                <a:camera prst="orthographicFront"/>
                <a:lightRig rig="balanced" dir="t">
                  <a:rot lat="0" lon="0" rev="8700000"/>
                </a:lightRig>
              </a:scene3d>
              <a:sp3d>
                <a:bevelT w="190500" h="38100"/>
              </a:sp3d>
            </c:spPr>
            <c:extLst xmlns:c16r2="http://schemas.microsoft.com/office/drawing/2015/06/chart">
              <c:ext xmlns:c16="http://schemas.microsoft.com/office/drawing/2014/chart" uri="{C3380CC4-5D6E-409C-BE32-E72D297353CC}">
                <c16:uniqueId val="{00000003-D53B-45D5-A935-720F0EC6D7CD}"/>
              </c:ext>
            </c:extLst>
          </c:dPt>
          <c:dLbls>
            <c:dLbl>
              <c:idx val="0"/>
              <c:numFmt formatCode="&quot;$&quot;#,##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dLbl>
            <c:dLbl>
              <c:idx val="1"/>
              <c:numFmt formatCode="&quot;$&quot;#,##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Sheet1!$L$30:$M$30</c:f>
              <c:strCache>
                <c:ptCount val="2"/>
                <c:pt idx="0">
                  <c:v>One Time</c:v>
                </c:pt>
                <c:pt idx="1">
                  <c:v>Ongoing</c:v>
                </c:pt>
              </c:strCache>
            </c:strRef>
          </c:cat>
          <c:val>
            <c:numRef>
              <c:f>Sheet1!$L$31:$M$31</c:f>
              <c:numCache>
                <c:formatCode>_(* #,##0.0_);_(* \(#,##0.0\);_(* "-"??_);_(@_)</c:formatCode>
                <c:ptCount val="2"/>
                <c:pt idx="0">
                  <c:v>9453.1800000000021</c:v>
                </c:pt>
                <c:pt idx="1">
                  <c:v>5179.72</c:v>
                </c:pt>
              </c:numCache>
            </c:numRef>
          </c:val>
          <c:extLst xmlns:c16r2="http://schemas.microsoft.com/office/drawing/2015/06/chart">
            <c:ext xmlns:c16="http://schemas.microsoft.com/office/drawing/2014/chart" uri="{C3380CC4-5D6E-409C-BE32-E72D297353CC}">
              <c16:uniqueId val="{00000004-D53B-45D5-A935-720F0EC6D7CD}"/>
            </c:ext>
          </c:extLst>
        </c:ser>
        <c:dLbls>
          <c:showLegendKey val="0"/>
          <c:showVal val="0"/>
          <c:showCatName val="0"/>
          <c:showSerName val="0"/>
          <c:showPercent val="0"/>
          <c:showBubbleSize val="0"/>
          <c:showLeaderLines val="1"/>
        </c:dLbls>
        <c:firstSliceAng val="0"/>
        <c:holeSize val="40"/>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ysClr val="windowText" lastClr="000000"/>
                </a:solidFill>
                <a:latin typeface="Arial Narrow" panose="020B0606020202030204" pitchFamily="34" charset="0"/>
                <a:ea typeface="+mn-ea"/>
                <a:cs typeface="+mn-cs"/>
              </a:defRPr>
            </a:pPr>
            <a:r>
              <a:rPr lang="en-US" sz="2000" b="1" dirty="0">
                <a:solidFill>
                  <a:sysClr val="windowText" lastClr="000000"/>
                </a:solidFill>
                <a:latin typeface="Arial Narrow" panose="020B0606020202030204" pitchFamily="34" charset="0"/>
              </a:rPr>
              <a:t>Community College Spending</a:t>
            </a:r>
          </a:p>
        </c:rich>
      </c:tx>
      <c:layout/>
      <c:overlay val="0"/>
      <c:spPr>
        <a:noFill/>
        <a:ln>
          <a:noFill/>
        </a:ln>
        <a:effectLst/>
      </c:spPr>
    </c:title>
    <c:autoTitleDeleted val="0"/>
    <c:plotArea>
      <c:layout/>
      <c:doughnutChart>
        <c:varyColors val="1"/>
        <c:ser>
          <c:idx val="0"/>
          <c:order val="0"/>
          <c:tx>
            <c:strRef>
              <c:f>Sheet1!$K$32</c:f>
              <c:strCache>
                <c:ptCount val="1"/>
                <c:pt idx="0">
                  <c:v>Community Colleges</c:v>
                </c:pt>
              </c:strCache>
            </c:strRef>
          </c:tx>
          <c:spPr>
            <a:scene3d>
              <a:camera prst="orthographicFront"/>
              <a:lightRig rig="threePt" dir="t"/>
            </a:scene3d>
            <a:sp3d>
              <a:bevelT w="190500" h="38100"/>
            </a:sp3d>
          </c:spPr>
          <c:dPt>
            <c:idx val="0"/>
            <c:bubble3D val="0"/>
            <c:spPr>
              <a:solidFill>
                <a:schemeClr val="accent1">
                  <a:lumMod val="50000"/>
                </a:schemeClr>
              </a:solidFill>
              <a:ln w="19050">
                <a:solidFill>
                  <a:schemeClr val="lt1"/>
                </a:solidFill>
              </a:ln>
              <a:effectLst/>
              <a:scene3d>
                <a:camera prst="orthographicFront"/>
                <a:lightRig rig="threePt" dir="t"/>
              </a:scene3d>
              <a:sp3d>
                <a:bevelT w="190500" h="38100"/>
              </a:sp3d>
            </c:spPr>
            <c:extLst xmlns:c16r2="http://schemas.microsoft.com/office/drawing/2015/06/chart">
              <c:ext xmlns:c16="http://schemas.microsoft.com/office/drawing/2014/chart" uri="{C3380CC4-5D6E-409C-BE32-E72D297353CC}">
                <c16:uniqueId val="{00000001-AB1C-4D92-9E5E-AF107C7F58F5}"/>
              </c:ext>
            </c:extLst>
          </c:dPt>
          <c:dPt>
            <c:idx val="1"/>
            <c:bubble3D val="0"/>
            <c:spPr>
              <a:solidFill>
                <a:schemeClr val="accent2"/>
              </a:solidFill>
              <a:ln w="19050">
                <a:solidFill>
                  <a:schemeClr val="lt1"/>
                </a:solidFill>
              </a:ln>
              <a:effectLst/>
              <a:scene3d>
                <a:camera prst="orthographicFront"/>
                <a:lightRig rig="threePt" dir="t"/>
              </a:scene3d>
              <a:sp3d>
                <a:bevelT w="190500" h="38100"/>
              </a:sp3d>
            </c:spPr>
            <c:extLst xmlns:c16r2="http://schemas.microsoft.com/office/drawing/2015/06/chart">
              <c:ext xmlns:c16="http://schemas.microsoft.com/office/drawing/2014/chart" uri="{C3380CC4-5D6E-409C-BE32-E72D297353CC}">
                <c16:uniqueId val="{00000003-AB1C-4D92-9E5E-AF107C7F58F5}"/>
              </c:ext>
            </c:extLst>
          </c:dPt>
          <c:dLbls>
            <c:numFmt formatCode="&quot;$&quot;#,##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Sheet1!$L$30:$M$30</c:f>
              <c:strCache>
                <c:ptCount val="2"/>
                <c:pt idx="0">
                  <c:v>One Time</c:v>
                </c:pt>
                <c:pt idx="1">
                  <c:v>Ongoing</c:v>
                </c:pt>
              </c:strCache>
            </c:strRef>
          </c:cat>
          <c:val>
            <c:numRef>
              <c:f>Sheet1!$L$32:$M$32</c:f>
              <c:numCache>
                <c:formatCode>_(* #,##0.0_);_(* \(#,##0.0\);_(* "-"??_);_(@_)</c:formatCode>
                <c:ptCount val="2"/>
                <c:pt idx="0">
                  <c:v>1558.1100000000001</c:v>
                </c:pt>
                <c:pt idx="1">
                  <c:v>701.08999999999992</c:v>
                </c:pt>
              </c:numCache>
            </c:numRef>
          </c:val>
          <c:extLst xmlns:c16r2="http://schemas.microsoft.com/office/drawing/2015/06/chart">
            <c:ext xmlns:c16="http://schemas.microsoft.com/office/drawing/2014/chart" uri="{C3380CC4-5D6E-409C-BE32-E72D297353CC}">
              <c16:uniqueId val="{00000004-AB1C-4D92-9E5E-AF107C7F58F5}"/>
            </c:ext>
          </c:extLst>
        </c:ser>
        <c:dLbls>
          <c:showLegendKey val="0"/>
          <c:showVal val="0"/>
          <c:showCatName val="0"/>
          <c:showSerName val="0"/>
          <c:showPercent val="0"/>
          <c:showBubbleSize val="0"/>
          <c:showLeaderLines val="1"/>
        </c:dLbls>
        <c:firstSliceAng val="0"/>
        <c:holeSize val="40"/>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2">
    <c:autoUpdate val="0"/>
  </c:externalData>
</c:chartSpac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2B0D9C-4B48-4C0F-B02B-EB1CCAFDC15F}" type="doc">
      <dgm:prSet loTypeId="urn:microsoft.com/office/officeart/2005/8/layout/equation1" loCatId="process" qsTypeId="urn:microsoft.com/office/officeart/2005/8/quickstyle/simple1" qsCatId="simple" csTypeId="urn:microsoft.com/office/officeart/2005/8/colors/accent1_2" csCatId="accent1" phldr="1"/>
      <dgm:spPr>
        <a:scene3d>
          <a:camera prst="orthographicFront">
            <a:rot lat="19800000" lon="0" rev="0"/>
          </a:camera>
          <a:lightRig rig="threePt" dir="t"/>
        </a:scene3d>
      </dgm:spPr>
    </dgm:pt>
    <dgm:pt modelId="{CF0E2829-9B05-41B7-831A-1F432D86A888}">
      <dgm:prSet phldrT="[Text]"/>
      <dgm:spPr>
        <a:solidFill>
          <a:schemeClr val="accent5">
            <a:lumMod val="75000"/>
          </a:schemeClr>
        </a:solidFill>
        <a:sp3d prstMaterial="plastic">
          <a:bevelT w="101600" prst="riblet"/>
          <a:bevelB/>
        </a:sp3d>
      </dgm:spPr>
      <dgm:t>
        <a:bodyPr/>
        <a:lstStyle/>
        <a:p>
          <a:r>
            <a:rPr lang="en-US" b="1" dirty="0">
              <a:solidFill>
                <a:schemeClr val="tx1"/>
              </a:solidFill>
              <a:latin typeface="Arial Narrow" panose="020B0606020202030204" pitchFamily="34" charset="0"/>
            </a:rPr>
            <a:t>June 28 </a:t>
          </a:r>
        </a:p>
      </dgm:t>
    </dgm:pt>
    <dgm:pt modelId="{AB6CEC9F-6853-4811-B5FE-57D4672220BB}" type="parTrans" cxnId="{E4D22E15-0682-4384-B820-71A1F471EC2C}">
      <dgm:prSet/>
      <dgm:spPr/>
      <dgm:t>
        <a:bodyPr/>
        <a:lstStyle/>
        <a:p>
          <a:endParaRPr lang="en-US" b="1">
            <a:solidFill>
              <a:schemeClr val="tx1"/>
            </a:solidFill>
          </a:endParaRPr>
        </a:p>
      </dgm:t>
    </dgm:pt>
    <dgm:pt modelId="{B3CDA682-7E9D-40DF-8DB7-6A1804778E55}" type="sibTrans" cxnId="{E4D22E15-0682-4384-B820-71A1F471EC2C}">
      <dgm:prSet/>
      <dgm:spPr>
        <a:sp3d prstMaterial="plastic">
          <a:bevelT w="101600" prst="riblet"/>
          <a:bevelB/>
        </a:sp3d>
      </dgm:spPr>
      <dgm:t>
        <a:bodyPr/>
        <a:lstStyle/>
        <a:p>
          <a:endParaRPr lang="en-US" b="1">
            <a:solidFill>
              <a:schemeClr val="tx1"/>
            </a:solidFill>
          </a:endParaRPr>
        </a:p>
      </dgm:t>
    </dgm:pt>
    <dgm:pt modelId="{893CBB9F-7F83-40AC-AE54-F748BBC72F4E}">
      <dgm:prSet phldrT="[Text]"/>
      <dgm:spPr>
        <a:solidFill>
          <a:schemeClr val="accent5">
            <a:lumMod val="75000"/>
          </a:schemeClr>
        </a:solidFill>
        <a:sp3d prstMaterial="plastic">
          <a:bevelT w="101600" prst="riblet"/>
          <a:bevelB/>
        </a:sp3d>
      </dgm:spPr>
      <dgm:t>
        <a:bodyPr/>
        <a:lstStyle/>
        <a:p>
          <a:r>
            <a:rPr lang="en-US" b="1" dirty="0">
              <a:solidFill>
                <a:schemeClr val="tx1"/>
              </a:solidFill>
              <a:latin typeface="Arial Narrow" panose="020B0606020202030204" pitchFamily="34" charset="0"/>
            </a:rPr>
            <a:t>45 Days</a:t>
          </a:r>
        </a:p>
      </dgm:t>
    </dgm:pt>
    <dgm:pt modelId="{C915B7C9-38DD-4F35-AF2B-94966A836B64}" type="parTrans" cxnId="{96DD060D-3B6C-44C6-B81A-EC1FA9E9236D}">
      <dgm:prSet/>
      <dgm:spPr/>
      <dgm:t>
        <a:bodyPr/>
        <a:lstStyle/>
        <a:p>
          <a:endParaRPr lang="en-US" b="1">
            <a:solidFill>
              <a:schemeClr val="tx1"/>
            </a:solidFill>
          </a:endParaRPr>
        </a:p>
      </dgm:t>
    </dgm:pt>
    <dgm:pt modelId="{3A2B9DA0-E784-410A-91CA-6D46F1B972F0}" type="sibTrans" cxnId="{96DD060D-3B6C-44C6-B81A-EC1FA9E9236D}">
      <dgm:prSet/>
      <dgm:spPr>
        <a:sp3d prstMaterial="plastic">
          <a:bevelT w="101600" prst="riblet"/>
          <a:bevelB/>
        </a:sp3d>
      </dgm:spPr>
      <dgm:t>
        <a:bodyPr/>
        <a:lstStyle/>
        <a:p>
          <a:endParaRPr lang="en-US" b="1">
            <a:solidFill>
              <a:schemeClr val="tx1"/>
            </a:solidFill>
          </a:endParaRPr>
        </a:p>
      </dgm:t>
    </dgm:pt>
    <dgm:pt modelId="{89AEC8A1-C078-4DE5-9588-0A7B5A6A1B6C}">
      <dgm:prSet phldrT="[Text]"/>
      <dgm:spPr>
        <a:solidFill>
          <a:schemeClr val="accent5">
            <a:lumMod val="75000"/>
          </a:schemeClr>
        </a:solidFill>
        <a:sp3d prstMaterial="plastic">
          <a:bevelT w="101600" prst="riblet"/>
          <a:bevelB/>
        </a:sp3d>
      </dgm:spPr>
      <dgm:t>
        <a:bodyPr/>
        <a:lstStyle/>
        <a:p>
          <a:r>
            <a:rPr lang="en-US" b="1" dirty="0">
              <a:solidFill>
                <a:schemeClr val="tx1"/>
              </a:solidFill>
              <a:latin typeface="Arial Narrow" panose="020B0606020202030204" pitchFamily="34" charset="0"/>
            </a:rPr>
            <a:t>August 12</a:t>
          </a:r>
          <a:endParaRPr lang="en-US" b="1" strike="sngStrike" dirty="0">
            <a:solidFill>
              <a:schemeClr val="tx1"/>
            </a:solidFill>
            <a:latin typeface="Arial Narrow" panose="020B0606020202030204" pitchFamily="34" charset="0"/>
          </a:endParaRPr>
        </a:p>
      </dgm:t>
    </dgm:pt>
    <dgm:pt modelId="{1CD8ADDF-FC7B-4C86-AC49-1D760FBDCE72}" type="parTrans" cxnId="{4785627C-A592-4616-887E-F1FC8E475316}">
      <dgm:prSet/>
      <dgm:spPr/>
      <dgm:t>
        <a:bodyPr/>
        <a:lstStyle/>
        <a:p>
          <a:endParaRPr lang="en-US" b="1">
            <a:solidFill>
              <a:schemeClr val="tx1"/>
            </a:solidFill>
          </a:endParaRPr>
        </a:p>
      </dgm:t>
    </dgm:pt>
    <dgm:pt modelId="{DCA44F3C-9BBE-44B9-9B6D-1DEA4D956140}" type="sibTrans" cxnId="{4785627C-A592-4616-887E-F1FC8E475316}">
      <dgm:prSet/>
      <dgm:spPr/>
      <dgm:t>
        <a:bodyPr/>
        <a:lstStyle/>
        <a:p>
          <a:endParaRPr lang="en-US" b="1">
            <a:solidFill>
              <a:schemeClr val="tx1"/>
            </a:solidFill>
          </a:endParaRPr>
        </a:p>
      </dgm:t>
    </dgm:pt>
    <dgm:pt modelId="{B10009AD-56C7-48EB-9B3E-84B28E63020E}" type="pres">
      <dgm:prSet presAssocID="{C52B0D9C-4B48-4C0F-B02B-EB1CCAFDC15F}" presName="linearFlow" presStyleCnt="0">
        <dgm:presLayoutVars>
          <dgm:dir/>
          <dgm:resizeHandles val="exact"/>
        </dgm:presLayoutVars>
      </dgm:prSet>
      <dgm:spPr/>
    </dgm:pt>
    <dgm:pt modelId="{A95DE5F3-1B00-413F-AFC1-1378D4739A9A}" type="pres">
      <dgm:prSet presAssocID="{CF0E2829-9B05-41B7-831A-1F432D86A888}" presName="node" presStyleLbl="node1" presStyleIdx="0" presStyleCnt="3">
        <dgm:presLayoutVars>
          <dgm:bulletEnabled val="1"/>
        </dgm:presLayoutVars>
      </dgm:prSet>
      <dgm:spPr/>
      <dgm:t>
        <a:bodyPr/>
        <a:lstStyle/>
        <a:p>
          <a:endParaRPr lang="en-US"/>
        </a:p>
      </dgm:t>
    </dgm:pt>
    <dgm:pt modelId="{980A38D4-E3F1-427D-95F9-6C2F67348EF5}" type="pres">
      <dgm:prSet presAssocID="{B3CDA682-7E9D-40DF-8DB7-6A1804778E55}" presName="spacerL" presStyleCnt="0"/>
      <dgm:spPr>
        <a:sp3d prstMaterial="plastic">
          <a:bevelT w="101600" prst="riblet"/>
          <a:bevelB/>
        </a:sp3d>
      </dgm:spPr>
    </dgm:pt>
    <dgm:pt modelId="{BE06B61F-C79C-40F8-8E78-F842E2832980}" type="pres">
      <dgm:prSet presAssocID="{B3CDA682-7E9D-40DF-8DB7-6A1804778E55}" presName="sibTrans" presStyleLbl="sibTrans2D1" presStyleIdx="0" presStyleCnt="2"/>
      <dgm:spPr/>
      <dgm:t>
        <a:bodyPr/>
        <a:lstStyle/>
        <a:p>
          <a:endParaRPr lang="en-US"/>
        </a:p>
      </dgm:t>
    </dgm:pt>
    <dgm:pt modelId="{1D1FE30E-80A5-418B-AD77-4DD5022821DF}" type="pres">
      <dgm:prSet presAssocID="{B3CDA682-7E9D-40DF-8DB7-6A1804778E55}" presName="spacerR" presStyleCnt="0"/>
      <dgm:spPr>
        <a:sp3d prstMaterial="plastic">
          <a:bevelT w="101600" prst="riblet"/>
          <a:bevelB/>
        </a:sp3d>
      </dgm:spPr>
    </dgm:pt>
    <dgm:pt modelId="{716DC3FD-C44A-4D98-BB09-49F470134850}" type="pres">
      <dgm:prSet presAssocID="{893CBB9F-7F83-40AC-AE54-F748BBC72F4E}" presName="node" presStyleLbl="node1" presStyleIdx="1" presStyleCnt="3">
        <dgm:presLayoutVars>
          <dgm:bulletEnabled val="1"/>
        </dgm:presLayoutVars>
      </dgm:prSet>
      <dgm:spPr/>
      <dgm:t>
        <a:bodyPr/>
        <a:lstStyle/>
        <a:p>
          <a:endParaRPr lang="en-US"/>
        </a:p>
      </dgm:t>
    </dgm:pt>
    <dgm:pt modelId="{D12C234A-D6F0-4AEE-B763-34FE94A500C9}" type="pres">
      <dgm:prSet presAssocID="{3A2B9DA0-E784-410A-91CA-6D46F1B972F0}" presName="spacerL" presStyleCnt="0"/>
      <dgm:spPr>
        <a:sp3d prstMaterial="plastic">
          <a:bevelT w="101600" prst="riblet"/>
          <a:bevelB/>
        </a:sp3d>
      </dgm:spPr>
    </dgm:pt>
    <dgm:pt modelId="{94CF9FF0-98DB-40B1-A1A4-6A6CFC3ABFFE}" type="pres">
      <dgm:prSet presAssocID="{3A2B9DA0-E784-410A-91CA-6D46F1B972F0}" presName="sibTrans" presStyleLbl="sibTrans2D1" presStyleIdx="1" presStyleCnt="2"/>
      <dgm:spPr/>
      <dgm:t>
        <a:bodyPr/>
        <a:lstStyle/>
        <a:p>
          <a:endParaRPr lang="en-US"/>
        </a:p>
      </dgm:t>
    </dgm:pt>
    <dgm:pt modelId="{7F82F743-542F-4B18-A352-CFC951E413C3}" type="pres">
      <dgm:prSet presAssocID="{3A2B9DA0-E784-410A-91CA-6D46F1B972F0}" presName="spacerR" presStyleCnt="0"/>
      <dgm:spPr>
        <a:sp3d prstMaterial="plastic">
          <a:bevelT w="101600" prst="riblet"/>
          <a:bevelB/>
        </a:sp3d>
      </dgm:spPr>
    </dgm:pt>
    <dgm:pt modelId="{0D34DBF9-43D4-4A07-8799-E605660256F5}" type="pres">
      <dgm:prSet presAssocID="{89AEC8A1-C078-4DE5-9588-0A7B5A6A1B6C}" presName="node" presStyleLbl="node1" presStyleIdx="2" presStyleCnt="3">
        <dgm:presLayoutVars>
          <dgm:bulletEnabled val="1"/>
        </dgm:presLayoutVars>
      </dgm:prSet>
      <dgm:spPr/>
      <dgm:t>
        <a:bodyPr/>
        <a:lstStyle/>
        <a:p>
          <a:endParaRPr lang="en-US"/>
        </a:p>
      </dgm:t>
    </dgm:pt>
  </dgm:ptLst>
  <dgm:cxnLst>
    <dgm:cxn modelId="{4785627C-A592-4616-887E-F1FC8E475316}" srcId="{C52B0D9C-4B48-4C0F-B02B-EB1CCAFDC15F}" destId="{89AEC8A1-C078-4DE5-9588-0A7B5A6A1B6C}" srcOrd="2" destOrd="0" parTransId="{1CD8ADDF-FC7B-4C86-AC49-1D760FBDCE72}" sibTransId="{DCA44F3C-9BBE-44B9-9B6D-1DEA4D956140}"/>
    <dgm:cxn modelId="{E4D22E15-0682-4384-B820-71A1F471EC2C}" srcId="{C52B0D9C-4B48-4C0F-B02B-EB1CCAFDC15F}" destId="{CF0E2829-9B05-41B7-831A-1F432D86A888}" srcOrd="0" destOrd="0" parTransId="{AB6CEC9F-6853-4811-B5FE-57D4672220BB}" sibTransId="{B3CDA682-7E9D-40DF-8DB7-6A1804778E55}"/>
    <dgm:cxn modelId="{B8B3DDE9-8465-4D27-B535-25544D3C8661}" type="presOf" srcId="{3A2B9DA0-E784-410A-91CA-6D46F1B972F0}" destId="{94CF9FF0-98DB-40B1-A1A4-6A6CFC3ABFFE}" srcOrd="0" destOrd="0" presId="urn:microsoft.com/office/officeart/2005/8/layout/equation1"/>
    <dgm:cxn modelId="{4956E7F6-DB34-4CBA-B047-8CD663C6EC8E}" type="presOf" srcId="{C52B0D9C-4B48-4C0F-B02B-EB1CCAFDC15F}" destId="{B10009AD-56C7-48EB-9B3E-84B28E63020E}" srcOrd="0" destOrd="0" presId="urn:microsoft.com/office/officeart/2005/8/layout/equation1"/>
    <dgm:cxn modelId="{9D090710-5129-4E31-A34D-970F6A4B73AF}" type="presOf" srcId="{893CBB9F-7F83-40AC-AE54-F748BBC72F4E}" destId="{716DC3FD-C44A-4D98-BB09-49F470134850}" srcOrd="0" destOrd="0" presId="urn:microsoft.com/office/officeart/2005/8/layout/equation1"/>
    <dgm:cxn modelId="{96DD060D-3B6C-44C6-B81A-EC1FA9E9236D}" srcId="{C52B0D9C-4B48-4C0F-B02B-EB1CCAFDC15F}" destId="{893CBB9F-7F83-40AC-AE54-F748BBC72F4E}" srcOrd="1" destOrd="0" parTransId="{C915B7C9-38DD-4F35-AF2B-94966A836B64}" sibTransId="{3A2B9DA0-E784-410A-91CA-6D46F1B972F0}"/>
    <dgm:cxn modelId="{A19E67C8-8381-491B-A0B9-9260C6DFBDFC}" type="presOf" srcId="{89AEC8A1-C078-4DE5-9588-0A7B5A6A1B6C}" destId="{0D34DBF9-43D4-4A07-8799-E605660256F5}" srcOrd="0" destOrd="0" presId="urn:microsoft.com/office/officeart/2005/8/layout/equation1"/>
    <dgm:cxn modelId="{2EFC82AE-4420-4FBA-BA46-8CA423EBE905}" type="presOf" srcId="{CF0E2829-9B05-41B7-831A-1F432D86A888}" destId="{A95DE5F3-1B00-413F-AFC1-1378D4739A9A}" srcOrd="0" destOrd="0" presId="urn:microsoft.com/office/officeart/2005/8/layout/equation1"/>
    <dgm:cxn modelId="{309CA58B-6563-404C-9F3B-60DDEDDC968E}" type="presOf" srcId="{B3CDA682-7E9D-40DF-8DB7-6A1804778E55}" destId="{BE06B61F-C79C-40F8-8E78-F842E2832980}" srcOrd="0" destOrd="0" presId="urn:microsoft.com/office/officeart/2005/8/layout/equation1"/>
    <dgm:cxn modelId="{5351C689-7567-47F9-A40D-81508CE6AA4B}" type="presParOf" srcId="{B10009AD-56C7-48EB-9B3E-84B28E63020E}" destId="{A95DE5F3-1B00-413F-AFC1-1378D4739A9A}" srcOrd="0" destOrd="0" presId="urn:microsoft.com/office/officeart/2005/8/layout/equation1"/>
    <dgm:cxn modelId="{0F5A886F-4BB1-4BD0-A950-47565AF309CC}" type="presParOf" srcId="{B10009AD-56C7-48EB-9B3E-84B28E63020E}" destId="{980A38D4-E3F1-427D-95F9-6C2F67348EF5}" srcOrd="1" destOrd="0" presId="urn:microsoft.com/office/officeart/2005/8/layout/equation1"/>
    <dgm:cxn modelId="{4B0C0EE2-BC12-4F5B-8867-D1C5801309C3}" type="presParOf" srcId="{B10009AD-56C7-48EB-9B3E-84B28E63020E}" destId="{BE06B61F-C79C-40F8-8E78-F842E2832980}" srcOrd="2" destOrd="0" presId="urn:microsoft.com/office/officeart/2005/8/layout/equation1"/>
    <dgm:cxn modelId="{E72EE433-E44C-40FE-A8A0-D4D34672416B}" type="presParOf" srcId="{B10009AD-56C7-48EB-9B3E-84B28E63020E}" destId="{1D1FE30E-80A5-418B-AD77-4DD5022821DF}" srcOrd="3" destOrd="0" presId="urn:microsoft.com/office/officeart/2005/8/layout/equation1"/>
    <dgm:cxn modelId="{1918A7ED-7DD0-4ED7-A2D5-E5F855154829}" type="presParOf" srcId="{B10009AD-56C7-48EB-9B3E-84B28E63020E}" destId="{716DC3FD-C44A-4D98-BB09-49F470134850}" srcOrd="4" destOrd="0" presId="urn:microsoft.com/office/officeart/2005/8/layout/equation1"/>
    <dgm:cxn modelId="{E589C2DA-9376-46ED-85AD-B4526CEAA779}" type="presParOf" srcId="{B10009AD-56C7-48EB-9B3E-84B28E63020E}" destId="{D12C234A-D6F0-4AEE-B763-34FE94A500C9}" srcOrd="5" destOrd="0" presId="urn:microsoft.com/office/officeart/2005/8/layout/equation1"/>
    <dgm:cxn modelId="{F5CBD0CF-1589-49B9-A657-2C9CD7F48787}" type="presParOf" srcId="{B10009AD-56C7-48EB-9B3E-84B28E63020E}" destId="{94CF9FF0-98DB-40B1-A1A4-6A6CFC3ABFFE}" srcOrd="6" destOrd="0" presId="urn:microsoft.com/office/officeart/2005/8/layout/equation1"/>
    <dgm:cxn modelId="{6FBEAC1F-58F0-4732-B37A-14BBE57C15C1}" type="presParOf" srcId="{B10009AD-56C7-48EB-9B3E-84B28E63020E}" destId="{7F82F743-542F-4B18-A352-CFC951E413C3}" srcOrd="7" destOrd="0" presId="urn:microsoft.com/office/officeart/2005/8/layout/equation1"/>
    <dgm:cxn modelId="{F7CE811A-F564-46C3-899B-C80F14A00D17}" type="presParOf" srcId="{B10009AD-56C7-48EB-9B3E-84B28E63020E}" destId="{0D34DBF9-43D4-4A07-8799-E605660256F5}" srcOrd="8" destOrd="0" presId="urn:microsoft.com/office/officeart/2005/8/layout/equation1"/>
  </dgm:cxnLst>
  <dgm:bg>
    <a:noFill/>
    <a:effectLst>
      <a:glow rad="114300">
        <a:srgbClr val="00B0F0"/>
      </a:glo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441E51-95FC-45B6-A44E-0DF2EDE07C38}" type="doc">
      <dgm:prSet loTypeId="urn:microsoft.com/office/officeart/2005/8/layout/hList3" loCatId="list" qsTypeId="urn:microsoft.com/office/officeart/2005/8/quickstyle/simple3" qsCatId="simple" csTypeId="urn:microsoft.com/office/officeart/2005/8/colors/accent1_1" csCatId="accent1" phldr="1"/>
      <dgm:spPr/>
      <dgm:t>
        <a:bodyPr/>
        <a:lstStyle/>
        <a:p>
          <a:endParaRPr lang="en-US"/>
        </a:p>
      </dgm:t>
    </dgm:pt>
    <dgm:pt modelId="{83112F09-44EE-4549-9B58-94E4B26112BD}">
      <dgm:prSet phldrT="[Text]" custT="1"/>
      <dgm:spPr/>
      <dgm:t>
        <a:bodyPr/>
        <a:lstStyle/>
        <a:p>
          <a:r>
            <a:rPr lang="en-US" sz="2600" b="1" dirty="0">
              <a:latin typeface="Arial Narrow" panose="020B0606020202030204" pitchFamily="34" charset="0"/>
            </a:rPr>
            <a:t>Intended to provide access to comprehensive expanded learning for all unduplicated students in elementary school</a:t>
          </a:r>
        </a:p>
      </dgm:t>
    </dgm:pt>
    <dgm:pt modelId="{B6B79908-B339-46BA-BACA-AF7B1B3BDCE7}" type="parTrans" cxnId="{F45AA074-B619-4127-880A-0B75F80C0902}">
      <dgm:prSet/>
      <dgm:spPr/>
      <dgm:t>
        <a:bodyPr/>
        <a:lstStyle/>
        <a:p>
          <a:endParaRPr lang="en-US"/>
        </a:p>
      </dgm:t>
    </dgm:pt>
    <dgm:pt modelId="{C6382A92-FBAD-41CF-AD1A-CFBA881FA0D8}" type="sibTrans" cxnId="{F45AA074-B619-4127-880A-0B75F80C0902}">
      <dgm:prSet/>
      <dgm:spPr/>
      <dgm:t>
        <a:bodyPr/>
        <a:lstStyle/>
        <a:p>
          <a:endParaRPr lang="en-US"/>
        </a:p>
      </dgm:t>
    </dgm:pt>
    <dgm:pt modelId="{39E46F74-5419-4AF1-9ECA-2B2442AA62DC}">
      <dgm:prSet/>
      <dgm:spPr/>
      <dgm:t>
        <a:bodyPr/>
        <a:lstStyle/>
        <a:p>
          <a:r>
            <a:rPr lang="en-US" sz="2400" b="1" dirty="0">
              <a:latin typeface="Arial Narrow" panose="020B0606020202030204" pitchFamily="34" charset="0"/>
            </a:rPr>
            <a:t>Expanded learning:</a:t>
          </a:r>
        </a:p>
      </dgm:t>
    </dgm:pt>
    <dgm:pt modelId="{81640C19-CD53-4C44-A0D1-5046EBBE41FC}" type="parTrans" cxnId="{FC747377-18F0-4DCA-92C0-973D1CDC3548}">
      <dgm:prSet/>
      <dgm:spPr/>
      <dgm:t>
        <a:bodyPr/>
        <a:lstStyle/>
        <a:p>
          <a:endParaRPr lang="en-US"/>
        </a:p>
      </dgm:t>
    </dgm:pt>
    <dgm:pt modelId="{FE54EF26-1A10-4445-9657-48070450F0DA}" type="sibTrans" cxnId="{FC747377-18F0-4DCA-92C0-973D1CDC3548}">
      <dgm:prSet/>
      <dgm:spPr/>
      <dgm:t>
        <a:bodyPr/>
        <a:lstStyle/>
        <a:p>
          <a:endParaRPr lang="en-US"/>
        </a:p>
      </dgm:t>
    </dgm:pt>
    <dgm:pt modelId="{EE8454A4-1BF9-4A27-A1CD-7E4FE793729C}">
      <dgm:prSet custT="1"/>
      <dgm:spPr/>
      <dgm:t>
        <a:bodyPr/>
        <a:lstStyle/>
        <a:p>
          <a:r>
            <a:rPr lang="en-US" sz="2000" b="1" dirty="0">
              <a:latin typeface="Arial Narrow" panose="020B0606020202030204" pitchFamily="34" charset="0"/>
            </a:rPr>
            <a:t>Before or after school opportunities plus instructional time </a:t>
          </a:r>
          <a:r>
            <a:rPr lang="en-US" sz="2000" b="1" dirty="0">
              <a:solidFill>
                <a:schemeClr val="tx1"/>
              </a:solidFill>
              <a:latin typeface="Arial Narrow" panose="020B0606020202030204" pitchFamily="34" charset="0"/>
            </a:rPr>
            <a:t>equal no less than nine hours on school days</a:t>
          </a:r>
        </a:p>
      </dgm:t>
    </dgm:pt>
    <dgm:pt modelId="{FE39A3EE-B903-4831-AA89-4F8C210737BE}" type="parTrans" cxnId="{96CDF913-1059-4B87-A302-0AE5BB34D663}">
      <dgm:prSet/>
      <dgm:spPr/>
      <dgm:t>
        <a:bodyPr/>
        <a:lstStyle/>
        <a:p>
          <a:endParaRPr lang="en-US"/>
        </a:p>
      </dgm:t>
    </dgm:pt>
    <dgm:pt modelId="{38949B34-77AE-4C12-9EB1-E22A146A60F8}" type="sibTrans" cxnId="{96CDF913-1059-4B87-A302-0AE5BB34D663}">
      <dgm:prSet/>
      <dgm:spPr/>
      <dgm:t>
        <a:bodyPr/>
        <a:lstStyle/>
        <a:p>
          <a:endParaRPr lang="en-US"/>
        </a:p>
      </dgm:t>
    </dgm:pt>
    <dgm:pt modelId="{1C922938-3805-473B-9935-E383BD821C26}">
      <dgm:prSet custT="1"/>
      <dgm:spPr/>
      <dgm:t>
        <a:bodyPr/>
        <a:lstStyle/>
        <a:p>
          <a:r>
            <a:rPr lang="en-US" sz="2000" b="1" dirty="0">
              <a:solidFill>
                <a:schemeClr val="tx1"/>
              </a:solidFill>
              <a:latin typeface="Arial Narrow" panose="020B0606020202030204" pitchFamily="34" charset="0"/>
            </a:rPr>
            <a:t>At least 30 days of no less than nine hour expanded learning days during school breaks </a:t>
          </a:r>
        </a:p>
      </dgm:t>
    </dgm:pt>
    <dgm:pt modelId="{84461462-696A-493D-ABE0-95400B831D78}" type="parTrans" cxnId="{0CC671A0-3533-4FFB-B15A-5C1184010832}">
      <dgm:prSet/>
      <dgm:spPr/>
      <dgm:t>
        <a:bodyPr/>
        <a:lstStyle/>
        <a:p>
          <a:endParaRPr lang="en-US"/>
        </a:p>
      </dgm:t>
    </dgm:pt>
    <dgm:pt modelId="{90D469F2-1D85-49A9-8B78-F7DB85F3904A}" type="sibTrans" cxnId="{0CC671A0-3533-4FFB-B15A-5C1184010832}">
      <dgm:prSet/>
      <dgm:spPr/>
      <dgm:t>
        <a:bodyPr/>
        <a:lstStyle/>
        <a:p>
          <a:endParaRPr lang="en-US"/>
        </a:p>
      </dgm:t>
    </dgm:pt>
    <dgm:pt modelId="{84F46D50-654C-4E2D-88E0-56B76549FF44}">
      <dgm:prSet custT="1"/>
      <dgm:spPr/>
      <dgm:t>
        <a:bodyPr/>
        <a:lstStyle/>
        <a:p>
          <a:r>
            <a:rPr lang="en-US" sz="2000" b="1" dirty="0">
              <a:solidFill>
                <a:schemeClr val="tx1"/>
              </a:solidFill>
              <a:latin typeface="Arial Narrow" panose="020B0606020202030204" pitchFamily="34" charset="0"/>
            </a:rPr>
            <a:t>Must conform to ASES program requirements </a:t>
          </a:r>
        </a:p>
      </dgm:t>
    </dgm:pt>
    <dgm:pt modelId="{2ADD7B8D-FF3F-478D-996D-28588B8501E8}" type="parTrans" cxnId="{E7269D7B-05A9-4649-8793-76D49F6EBE84}">
      <dgm:prSet/>
      <dgm:spPr/>
      <dgm:t>
        <a:bodyPr/>
        <a:lstStyle/>
        <a:p>
          <a:endParaRPr lang="en-US"/>
        </a:p>
      </dgm:t>
    </dgm:pt>
    <dgm:pt modelId="{8D2018EC-9334-4BB6-99DA-C58AB05D788D}" type="sibTrans" cxnId="{E7269D7B-05A9-4649-8793-76D49F6EBE84}">
      <dgm:prSet/>
      <dgm:spPr/>
      <dgm:t>
        <a:bodyPr/>
        <a:lstStyle/>
        <a:p>
          <a:endParaRPr lang="en-US"/>
        </a:p>
      </dgm:t>
    </dgm:pt>
    <dgm:pt modelId="{3B290F2A-4B80-46D9-B59A-1A5FC8390555}">
      <dgm:prSet custT="1"/>
      <dgm:spPr/>
      <dgm:t>
        <a:bodyPr/>
        <a:lstStyle/>
        <a:p>
          <a:r>
            <a:rPr lang="en-US" sz="2000" b="1" dirty="0">
              <a:solidFill>
                <a:schemeClr val="tx1"/>
              </a:solidFill>
              <a:latin typeface="Arial Narrow" panose="020B0606020202030204" pitchFamily="34" charset="0"/>
            </a:rPr>
            <a:t>20:1 student to adult ratio, 10:1 if program serves TK/K </a:t>
          </a:r>
          <a:r>
            <a:rPr lang="en-US" sz="2000" b="1" dirty="0">
              <a:latin typeface="Arial Narrow" panose="020B0606020202030204" pitchFamily="34" charset="0"/>
            </a:rPr>
            <a:t>students</a:t>
          </a:r>
        </a:p>
      </dgm:t>
    </dgm:pt>
    <dgm:pt modelId="{7E607DDD-5D88-4CBC-A137-DDFF4DCEBE9B}" type="parTrans" cxnId="{26006829-02DB-400E-8534-82B8B058C026}">
      <dgm:prSet/>
      <dgm:spPr/>
      <dgm:t>
        <a:bodyPr/>
        <a:lstStyle/>
        <a:p>
          <a:endParaRPr lang="en-US"/>
        </a:p>
      </dgm:t>
    </dgm:pt>
    <dgm:pt modelId="{93CBCD03-4B3E-492E-B3FE-E297684C0A03}" type="sibTrans" cxnId="{26006829-02DB-400E-8534-82B8B058C026}">
      <dgm:prSet/>
      <dgm:spPr/>
      <dgm:t>
        <a:bodyPr/>
        <a:lstStyle/>
        <a:p>
          <a:endParaRPr lang="en-US"/>
        </a:p>
      </dgm:t>
    </dgm:pt>
    <dgm:pt modelId="{0F0D36EE-F257-4617-90A6-D5B3B3437875}">
      <dgm:prSet custT="1"/>
      <dgm:spPr/>
      <dgm:t>
        <a:bodyPr anchor="t" anchorCtr="0"/>
        <a:lstStyle/>
        <a:p>
          <a:pPr algn="l"/>
          <a:r>
            <a:rPr lang="en-US" sz="2400" b="1" dirty="0">
              <a:latin typeface="Arial Narrow" panose="020B0606020202030204" pitchFamily="34" charset="0"/>
            </a:rPr>
            <a:t>In 2021–22, must </a:t>
          </a:r>
          <a:r>
            <a:rPr lang="en-US" sz="2400" b="1" u="sng" dirty="0">
              <a:latin typeface="Arial Narrow" panose="020B0606020202030204" pitchFamily="34" charset="0"/>
            </a:rPr>
            <a:t>offer</a:t>
          </a:r>
          <a:r>
            <a:rPr lang="en-US" sz="2400" b="1" dirty="0">
              <a:latin typeface="Arial Narrow" panose="020B0606020202030204" pitchFamily="34" charset="0"/>
            </a:rPr>
            <a:t> to at least all unduplicated students in grades K–6, and </a:t>
          </a:r>
          <a:r>
            <a:rPr lang="en-US" sz="2400" b="1" u="sng" dirty="0">
              <a:latin typeface="Arial Narrow" panose="020B0606020202030204" pitchFamily="34" charset="0"/>
            </a:rPr>
            <a:t>provide</a:t>
          </a:r>
          <a:r>
            <a:rPr lang="en-US" sz="2400" b="1" dirty="0">
              <a:latin typeface="Arial Narrow" panose="020B0606020202030204" pitchFamily="34" charset="0"/>
            </a:rPr>
            <a:t> to at least 50% of unduplicated students in grades </a:t>
          </a:r>
          <a:r>
            <a:rPr lang="en-US" sz="2400" b="1" dirty="0" smtClean="0">
              <a:latin typeface="Arial Narrow" panose="020B0606020202030204" pitchFamily="34" charset="0"/>
            </a:rPr>
            <a:t>K–6</a:t>
          </a:r>
        </a:p>
        <a:p>
          <a:pPr algn="l"/>
          <a:r>
            <a:rPr lang="en-US" sz="2400" b="1" dirty="0" smtClean="0">
              <a:solidFill>
                <a:srgbClr val="FF0000"/>
              </a:solidFill>
              <a:latin typeface="Arial Narrow" panose="020B0606020202030204" pitchFamily="34" charset="0"/>
            </a:rPr>
            <a:t>LJSD is estimated to receive about $745,000</a:t>
          </a:r>
          <a:endParaRPr lang="en-US" sz="2400" b="1" dirty="0">
            <a:solidFill>
              <a:srgbClr val="FF0000"/>
            </a:solidFill>
            <a:latin typeface="Arial Narrow" panose="020B0606020202030204" pitchFamily="34" charset="0"/>
          </a:endParaRPr>
        </a:p>
      </dgm:t>
    </dgm:pt>
    <dgm:pt modelId="{F94729ED-D863-4562-9BAD-589F0D5D438D}" type="parTrans" cxnId="{3E8B873F-2592-46A6-A86A-965303B2EB3C}">
      <dgm:prSet/>
      <dgm:spPr/>
      <dgm:t>
        <a:bodyPr/>
        <a:lstStyle/>
        <a:p>
          <a:endParaRPr lang="en-US"/>
        </a:p>
      </dgm:t>
    </dgm:pt>
    <dgm:pt modelId="{A4054E47-9AEB-473B-965E-CEFADCCB6C8F}" type="sibTrans" cxnId="{3E8B873F-2592-46A6-A86A-965303B2EB3C}">
      <dgm:prSet/>
      <dgm:spPr/>
      <dgm:t>
        <a:bodyPr/>
        <a:lstStyle/>
        <a:p>
          <a:endParaRPr lang="en-US"/>
        </a:p>
      </dgm:t>
    </dgm:pt>
    <dgm:pt modelId="{CB7C73D8-9AC6-4B4D-B16E-F28C1FF20444}">
      <dgm:prSet custT="1"/>
      <dgm:spPr/>
      <dgm:t>
        <a:bodyPr anchor="t" anchorCtr="0"/>
        <a:lstStyle/>
        <a:p>
          <a:pPr algn="l"/>
          <a:r>
            <a:rPr lang="en-US" sz="2400" b="1" dirty="0">
              <a:latin typeface="Arial Narrow" panose="020B0606020202030204" pitchFamily="34" charset="0"/>
            </a:rPr>
            <a:t>In 2022–23, must </a:t>
          </a:r>
          <a:r>
            <a:rPr lang="en-US" sz="2400" b="1" u="sng" dirty="0">
              <a:latin typeface="Arial Narrow" panose="020B0606020202030204" pitchFamily="34" charset="0"/>
            </a:rPr>
            <a:t>offer</a:t>
          </a:r>
          <a:r>
            <a:rPr lang="en-US" sz="2400" b="1" dirty="0">
              <a:latin typeface="Arial Narrow" panose="020B0606020202030204" pitchFamily="34" charset="0"/>
            </a:rPr>
            <a:t> to all students in grades K–6 and </a:t>
          </a:r>
          <a:r>
            <a:rPr lang="en-US" sz="2400" b="1" u="sng" dirty="0">
              <a:latin typeface="Arial Narrow" panose="020B0606020202030204" pitchFamily="34" charset="0"/>
            </a:rPr>
            <a:t>provide</a:t>
          </a:r>
          <a:r>
            <a:rPr lang="en-US" sz="2400" b="1" dirty="0">
              <a:latin typeface="Arial Narrow" panose="020B0606020202030204" pitchFamily="34" charset="0"/>
            </a:rPr>
            <a:t> to all who </a:t>
          </a:r>
          <a:r>
            <a:rPr lang="en-US" sz="2400" b="1" dirty="0" smtClean="0">
              <a:latin typeface="Arial Narrow" panose="020B0606020202030204" pitchFamily="34" charset="0"/>
            </a:rPr>
            <a:t>request</a:t>
          </a:r>
        </a:p>
        <a:p>
          <a:pPr algn="l"/>
          <a:r>
            <a:rPr lang="en-US" sz="2400" b="1" dirty="0" smtClean="0">
              <a:solidFill>
                <a:srgbClr val="FF0000"/>
              </a:solidFill>
              <a:latin typeface="Arial Narrow" panose="020B0606020202030204" pitchFamily="34" charset="0"/>
            </a:rPr>
            <a:t>Unclear if LJSD is eligible for additional funding in 22/23.  Districts with 80% UPP will receive funds for three consecutive years.</a:t>
          </a:r>
          <a:endParaRPr lang="en-US" sz="2400" b="1" dirty="0">
            <a:solidFill>
              <a:srgbClr val="FF0000"/>
            </a:solidFill>
            <a:latin typeface="Arial Narrow" panose="020B0606020202030204" pitchFamily="34" charset="0"/>
          </a:endParaRPr>
        </a:p>
      </dgm:t>
    </dgm:pt>
    <dgm:pt modelId="{1510919C-057B-4541-AD8B-84C1976A29E5}" type="parTrans" cxnId="{9EB42D3A-2202-4A4E-9834-712AF99A08C5}">
      <dgm:prSet/>
      <dgm:spPr/>
      <dgm:t>
        <a:bodyPr/>
        <a:lstStyle/>
        <a:p>
          <a:endParaRPr lang="en-US"/>
        </a:p>
      </dgm:t>
    </dgm:pt>
    <dgm:pt modelId="{B59602A9-8426-4A17-815C-93EBAF79E8EA}" type="sibTrans" cxnId="{9EB42D3A-2202-4A4E-9834-712AF99A08C5}">
      <dgm:prSet/>
      <dgm:spPr/>
      <dgm:t>
        <a:bodyPr/>
        <a:lstStyle/>
        <a:p>
          <a:endParaRPr lang="en-US"/>
        </a:p>
      </dgm:t>
    </dgm:pt>
    <dgm:pt modelId="{876B8A4C-CDE9-4FC9-9C7E-FAC4593394BF}" type="pres">
      <dgm:prSet presAssocID="{AE441E51-95FC-45B6-A44E-0DF2EDE07C38}" presName="composite" presStyleCnt="0">
        <dgm:presLayoutVars>
          <dgm:chMax val="1"/>
          <dgm:dir/>
          <dgm:resizeHandles val="exact"/>
        </dgm:presLayoutVars>
      </dgm:prSet>
      <dgm:spPr/>
      <dgm:t>
        <a:bodyPr/>
        <a:lstStyle/>
        <a:p>
          <a:endParaRPr lang="en-US"/>
        </a:p>
      </dgm:t>
    </dgm:pt>
    <dgm:pt modelId="{2E43920E-E7D1-4017-B22B-235BDB22AC57}" type="pres">
      <dgm:prSet presAssocID="{83112F09-44EE-4549-9B58-94E4B26112BD}" presName="roof" presStyleLbl="dkBgShp" presStyleIdx="0" presStyleCnt="2"/>
      <dgm:spPr/>
      <dgm:t>
        <a:bodyPr/>
        <a:lstStyle/>
        <a:p>
          <a:endParaRPr lang="en-US"/>
        </a:p>
      </dgm:t>
    </dgm:pt>
    <dgm:pt modelId="{347304CC-2A5A-4E65-A66C-3AAB3051938F}" type="pres">
      <dgm:prSet presAssocID="{83112F09-44EE-4549-9B58-94E4B26112BD}" presName="pillars" presStyleCnt="0"/>
      <dgm:spPr/>
    </dgm:pt>
    <dgm:pt modelId="{D153605D-8C46-4B81-A79C-A4F04C690D89}" type="pres">
      <dgm:prSet presAssocID="{83112F09-44EE-4549-9B58-94E4B26112BD}" presName="pillar1" presStyleLbl="node1" presStyleIdx="0" presStyleCnt="3">
        <dgm:presLayoutVars>
          <dgm:bulletEnabled val="1"/>
        </dgm:presLayoutVars>
      </dgm:prSet>
      <dgm:spPr/>
      <dgm:t>
        <a:bodyPr/>
        <a:lstStyle/>
        <a:p>
          <a:endParaRPr lang="en-US"/>
        </a:p>
      </dgm:t>
    </dgm:pt>
    <dgm:pt modelId="{B5C8F733-D225-4A08-A280-85FB24E678F0}" type="pres">
      <dgm:prSet presAssocID="{0F0D36EE-F257-4617-90A6-D5B3B3437875}" presName="pillarX" presStyleLbl="node1" presStyleIdx="1" presStyleCnt="3">
        <dgm:presLayoutVars>
          <dgm:bulletEnabled val="1"/>
        </dgm:presLayoutVars>
      </dgm:prSet>
      <dgm:spPr/>
      <dgm:t>
        <a:bodyPr/>
        <a:lstStyle/>
        <a:p>
          <a:endParaRPr lang="en-US"/>
        </a:p>
      </dgm:t>
    </dgm:pt>
    <dgm:pt modelId="{DD733847-6DAA-46A7-B3BF-37AED0C2561D}" type="pres">
      <dgm:prSet presAssocID="{CB7C73D8-9AC6-4B4D-B16E-F28C1FF20444}" presName="pillarX" presStyleLbl="node1" presStyleIdx="2" presStyleCnt="3">
        <dgm:presLayoutVars>
          <dgm:bulletEnabled val="1"/>
        </dgm:presLayoutVars>
      </dgm:prSet>
      <dgm:spPr/>
      <dgm:t>
        <a:bodyPr/>
        <a:lstStyle/>
        <a:p>
          <a:endParaRPr lang="en-US"/>
        </a:p>
      </dgm:t>
    </dgm:pt>
    <dgm:pt modelId="{1C9566EC-D3D3-4794-966C-58495C92449D}" type="pres">
      <dgm:prSet presAssocID="{83112F09-44EE-4549-9B58-94E4B26112BD}" presName="base" presStyleLbl="dkBgShp" presStyleIdx="1" presStyleCnt="2"/>
      <dgm:spPr/>
    </dgm:pt>
  </dgm:ptLst>
  <dgm:cxnLst>
    <dgm:cxn modelId="{96CDF913-1059-4B87-A302-0AE5BB34D663}" srcId="{39E46F74-5419-4AF1-9ECA-2B2442AA62DC}" destId="{EE8454A4-1BF9-4A27-A1CD-7E4FE793729C}" srcOrd="0" destOrd="0" parTransId="{FE39A3EE-B903-4831-AA89-4F8C210737BE}" sibTransId="{38949B34-77AE-4C12-9EB1-E22A146A60F8}"/>
    <dgm:cxn modelId="{26006829-02DB-400E-8534-82B8B058C026}" srcId="{39E46F74-5419-4AF1-9ECA-2B2442AA62DC}" destId="{3B290F2A-4B80-46D9-B59A-1A5FC8390555}" srcOrd="3" destOrd="0" parTransId="{7E607DDD-5D88-4CBC-A137-DDFF4DCEBE9B}" sibTransId="{93CBCD03-4B3E-492E-B3FE-E297684C0A03}"/>
    <dgm:cxn modelId="{065EC46E-35B2-47F7-BE0D-A3FA9A53C7DD}" type="presOf" srcId="{84F46D50-654C-4E2D-88E0-56B76549FF44}" destId="{D153605D-8C46-4B81-A79C-A4F04C690D89}" srcOrd="0" destOrd="3" presId="urn:microsoft.com/office/officeart/2005/8/layout/hList3"/>
    <dgm:cxn modelId="{E7269D7B-05A9-4649-8793-76D49F6EBE84}" srcId="{39E46F74-5419-4AF1-9ECA-2B2442AA62DC}" destId="{84F46D50-654C-4E2D-88E0-56B76549FF44}" srcOrd="2" destOrd="0" parTransId="{2ADD7B8D-FF3F-478D-996D-28588B8501E8}" sibTransId="{8D2018EC-9334-4BB6-99DA-C58AB05D788D}"/>
    <dgm:cxn modelId="{D1DABF71-526F-4EA5-87CA-AE9784DA39DD}" type="presOf" srcId="{0F0D36EE-F257-4617-90A6-D5B3B3437875}" destId="{B5C8F733-D225-4A08-A280-85FB24E678F0}" srcOrd="0" destOrd="0" presId="urn:microsoft.com/office/officeart/2005/8/layout/hList3"/>
    <dgm:cxn modelId="{F45AA074-B619-4127-880A-0B75F80C0902}" srcId="{AE441E51-95FC-45B6-A44E-0DF2EDE07C38}" destId="{83112F09-44EE-4549-9B58-94E4B26112BD}" srcOrd="0" destOrd="0" parTransId="{B6B79908-B339-46BA-BACA-AF7B1B3BDCE7}" sibTransId="{C6382A92-FBAD-41CF-AD1A-CFBA881FA0D8}"/>
    <dgm:cxn modelId="{FC747377-18F0-4DCA-92C0-973D1CDC3548}" srcId="{83112F09-44EE-4549-9B58-94E4B26112BD}" destId="{39E46F74-5419-4AF1-9ECA-2B2442AA62DC}" srcOrd="0" destOrd="0" parTransId="{81640C19-CD53-4C44-A0D1-5046EBBE41FC}" sibTransId="{FE54EF26-1A10-4445-9657-48070450F0DA}"/>
    <dgm:cxn modelId="{48DF7E51-8F32-4120-8838-B617651D364E}" type="presOf" srcId="{83112F09-44EE-4549-9B58-94E4B26112BD}" destId="{2E43920E-E7D1-4017-B22B-235BDB22AC57}" srcOrd="0" destOrd="0" presId="urn:microsoft.com/office/officeart/2005/8/layout/hList3"/>
    <dgm:cxn modelId="{6A721D2B-B05F-4865-AFC4-EED038C703E7}" type="presOf" srcId="{1C922938-3805-473B-9935-E383BD821C26}" destId="{D153605D-8C46-4B81-A79C-A4F04C690D89}" srcOrd="0" destOrd="2" presId="urn:microsoft.com/office/officeart/2005/8/layout/hList3"/>
    <dgm:cxn modelId="{3E8B873F-2592-46A6-A86A-965303B2EB3C}" srcId="{83112F09-44EE-4549-9B58-94E4B26112BD}" destId="{0F0D36EE-F257-4617-90A6-D5B3B3437875}" srcOrd="1" destOrd="0" parTransId="{F94729ED-D863-4562-9BAD-589F0D5D438D}" sibTransId="{A4054E47-9AEB-473B-965E-CEFADCCB6C8F}"/>
    <dgm:cxn modelId="{9EB42D3A-2202-4A4E-9834-712AF99A08C5}" srcId="{83112F09-44EE-4549-9B58-94E4B26112BD}" destId="{CB7C73D8-9AC6-4B4D-B16E-F28C1FF20444}" srcOrd="2" destOrd="0" parTransId="{1510919C-057B-4541-AD8B-84C1976A29E5}" sibTransId="{B59602A9-8426-4A17-815C-93EBAF79E8EA}"/>
    <dgm:cxn modelId="{72B6753A-2D14-4DAF-9DC5-316FD2DFE821}" type="presOf" srcId="{EE8454A4-1BF9-4A27-A1CD-7E4FE793729C}" destId="{D153605D-8C46-4B81-A79C-A4F04C690D89}" srcOrd="0" destOrd="1" presId="urn:microsoft.com/office/officeart/2005/8/layout/hList3"/>
    <dgm:cxn modelId="{0CC671A0-3533-4FFB-B15A-5C1184010832}" srcId="{39E46F74-5419-4AF1-9ECA-2B2442AA62DC}" destId="{1C922938-3805-473B-9935-E383BD821C26}" srcOrd="1" destOrd="0" parTransId="{84461462-696A-493D-ABE0-95400B831D78}" sibTransId="{90D469F2-1D85-49A9-8B78-F7DB85F3904A}"/>
    <dgm:cxn modelId="{B918460A-3155-4EA3-87FE-89EB070DB906}" type="presOf" srcId="{CB7C73D8-9AC6-4B4D-B16E-F28C1FF20444}" destId="{DD733847-6DAA-46A7-B3BF-37AED0C2561D}" srcOrd="0" destOrd="0" presId="urn:microsoft.com/office/officeart/2005/8/layout/hList3"/>
    <dgm:cxn modelId="{97A22DFE-A4F1-4A82-A1D3-92D041496864}" type="presOf" srcId="{AE441E51-95FC-45B6-A44E-0DF2EDE07C38}" destId="{876B8A4C-CDE9-4FC9-9C7E-FAC4593394BF}" srcOrd="0" destOrd="0" presId="urn:microsoft.com/office/officeart/2005/8/layout/hList3"/>
    <dgm:cxn modelId="{4B39E9BB-BDFB-4E66-8E24-AC543EB51327}" type="presOf" srcId="{39E46F74-5419-4AF1-9ECA-2B2442AA62DC}" destId="{D153605D-8C46-4B81-A79C-A4F04C690D89}" srcOrd="0" destOrd="0" presId="urn:microsoft.com/office/officeart/2005/8/layout/hList3"/>
    <dgm:cxn modelId="{5510CC4A-5D79-445C-B9E9-13469D6093A4}" type="presOf" srcId="{3B290F2A-4B80-46D9-B59A-1A5FC8390555}" destId="{D153605D-8C46-4B81-A79C-A4F04C690D89}" srcOrd="0" destOrd="4" presId="urn:microsoft.com/office/officeart/2005/8/layout/hList3"/>
    <dgm:cxn modelId="{4829EE63-86E7-4C26-9EBD-4771BC093AFB}" type="presParOf" srcId="{876B8A4C-CDE9-4FC9-9C7E-FAC4593394BF}" destId="{2E43920E-E7D1-4017-B22B-235BDB22AC57}" srcOrd="0" destOrd="0" presId="urn:microsoft.com/office/officeart/2005/8/layout/hList3"/>
    <dgm:cxn modelId="{C5F15C39-84CE-4456-9844-756A199BDEDE}" type="presParOf" srcId="{876B8A4C-CDE9-4FC9-9C7E-FAC4593394BF}" destId="{347304CC-2A5A-4E65-A66C-3AAB3051938F}" srcOrd="1" destOrd="0" presId="urn:microsoft.com/office/officeart/2005/8/layout/hList3"/>
    <dgm:cxn modelId="{A2024A8D-EF54-4BBD-B702-5CA90F89D74C}" type="presParOf" srcId="{347304CC-2A5A-4E65-A66C-3AAB3051938F}" destId="{D153605D-8C46-4B81-A79C-A4F04C690D89}" srcOrd="0" destOrd="0" presId="urn:microsoft.com/office/officeart/2005/8/layout/hList3"/>
    <dgm:cxn modelId="{6E0354BD-4686-4A3C-B13B-52740E2474CF}" type="presParOf" srcId="{347304CC-2A5A-4E65-A66C-3AAB3051938F}" destId="{B5C8F733-D225-4A08-A280-85FB24E678F0}" srcOrd="1" destOrd="0" presId="urn:microsoft.com/office/officeart/2005/8/layout/hList3"/>
    <dgm:cxn modelId="{5B894B2A-2BA2-4A32-A9E8-C310682BCEBA}" type="presParOf" srcId="{347304CC-2A5A-4E65-A66C-3AAB3051938F}" destId="{DD733847-6DAA-46A7-B3BF-37AED0C2561D}" srcOrd="2" destOrd="0" presId="urn:microsoft.com/office/officeart/2005/8/layout/hList3"/>
    <dgm:cxn modelId="{2CC76505-F75D-4B0D-B70D-F34860202ABB}" type="presParOf" srcId="{876B8A4C-CDE9-4FC9-9C7E-FAC4593394BF}" destId="{1C9566EC-D3D3-4794-966C-58495C92449D}"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36D08A-F29A-4A39-A77E-96F83F057957}"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D5303991-C86B-4A7D-A03D-4217452BBFC4}">
      <dgm:prSet phldrT="[Text]" custT="1"/>
      <dgm:spPr>
        <a:solidFill>
          <a:schemeClr val="accent2"/>
        </a:solidFill>
      </dgm:spPr>
      <dgm:t>
        <a:bodyPr/>
        <a:lstStyle/>
        <a:p>
          <a:r>
            <a:rPr lang="en-US" sz="3600" b="1" dirty="0">
              <a:solidFill>
                <a:schemeClr val="tx1"/>
              </a:solidFill>
              <a:latin typeface="Arial Narrow" panose="020B0606020202030204" pitchFamily="34" charset="0"/>
            </a:rPr>
            <a:t>May Revision</a:t>
          </a:r>
        </a:p>
      </dgm:t>
    </dgm:pt>
    <dgm:pt modelId="{B2F45F5E-73D3-4290-90E6-8130A9A94CAF}" type="parTrans" cxnId="{F4697FFB-1BED-410A-900C-4DA45532464B}">
      <dgm:prSet/>
      <dgm:spPr/>
      <dgm:t>
        <a:bodyPr/>
        <a:lstStyle/>
        <a:p>
          <a:endParaRPr lang="en-US" sz="2400"/>
        </a:p>
      </dgm:t>
    </dgm:pt>
    <dgm:pt modelId="{0B532632-81A1-4145-8159-7241C788A8BB}" type="sibTrans" cxnId="{F4697FFB-1BED-410A-900C-4DA45532464B}">
      <dgm:prSet/>
      <dgm:spPr/>
      <dgm:t>
        <a:bodyPr/>
        <a:lstStyle/>
        <a:p>
          <a:endParaRPr lang="en-US" sz="2400"/>
        </a:p>
      </dgm:t>
    </dgm:pt>
    <dgm:pt modelId="{FE16ADC6-EE69-43FA-B3B1-C62D0EED39F6}">
      <dgm:prSet phldrT="[Text]" custT="1"/>
      <dgm:spPr>
        <a:solidFill>
          <a:schemeClr val="accent5">
            <a:alpha val="90000"/>
          </a:schemeClr>
        </a:solidFill>
      </dgm:spPr>
      <dgm:t>
        <a:bodyPr anchor="ctr" anchorCtr="0"/>
        <a:lstStyle/>
        <a:p>
          <a:pPr marL="349250" indent="-233363">
            <a:lnSpc>
              <a:spcPct val="100000"/>
            </a:lnSpc>
            <a:spcAft>
              <a:spcPts val="600"/>
            </a:spcAft>
            <a:buSzPct val="70000"/>
            <a:buFontTx/>
            <a:buNone/>
            <a:tabLst/>
          </a:pPr>
          <a:r>
            <a:rPr lang="en-US" sz="2400" b="1" dirty="0">
              <a:solidFill>
                <a:schemeClr val="bg1"/>
              </a:solidFill>
              <a:effectLst>
                <a:outerShdw blurRad="50800" dist="38100" dir="2700000" algn="tl" rotWithShape="0">
                  <a:prstClr val="black">
                    <a:alpha val="40000"/>
                  </a:prstClr>
                </a:outerShdw>
              </a:effectLst>
              <a:latin typeface="Arial Narrow" panose="020B0606020202030204" pitchFamily="34" charset="0"/>
            </a:rPr>
            <a:t>1.23% in </a:t>
          </a:r>
          <a:r>
            <a:rPr lang="en-US" sz="2400" b="1" dirty="0" smtClean="0">
              <a:solidFill>
                <a:schemeClr val="bg1"/>
              </a:solidFill>
              <a:effectLst>
                <a:outerShdw blurRad="50800" dist="38100" dir="2700000" algn="tl" rotWithShape="0">
                  <a:prstClr val="black">
                    <a:alpha val="40000"/>
                  </a:prstClr>
                </a:outerShdw>
              </a:effectLst>
              <a:latin typeface="Arial Narrow" panose="020B0606020202030204" pitchFamily="34" charset="0"/>
            </a:rPr>
            <a:t>2021–22 ($155,000 for LJSD)</a:t>
          </a:r>
          <a:endParaRPr lang="en-US" sz="2400" b="1" dirty="0">
            <a:solidFill>
              <a:schemeClr val="bg1"/>
            </a:solidFill>
            <a:effectLst>
              <a:outerShdw blurRad="50800" dist="38100" dir="2700000" algn="tl" rotWithShape="0">
                <a:prstClr val="black">
                  <a:alpha val="40000"/>
                </a:prstClr>
              </a:outerShdw>
            </a:effectLst>
            <a:latin typeface="Arial Narrow" panose="020B0606020202030204" pitchFamily="34" charset="0"/>
          </a:endParaRPr>
        </a:p>
      </dgm:t>
    </dgm:pt>
    <dgm:pt modelId="{9FDFCC0E-0D7E-45E8-84AC-D16CB9A5AF0B}" type="parTrans" cxnId="{17C655BE-2750-47F9-A0DF-A85A1B36E156}">
      <dgm:prSet/>
      <dgm:spPr/>
      <dgm:t>
        <a:bodyPr/>
        <a:lstStyle/>
        <a:p>
          <a:endParaRPr lang="en-US" sz="2400"/>
        </a:p>
      </dgm:t>
    </dgm:pt>
    <dgm:pt modelId="{D52DEE8A-F8C3-49C5-BAFA-C6F2884CDC0B}" type="sibTrans" cxnId="{17C655BE-2750-47F9-A0DF-A85A1B36E156}">
      <dgm:prSet/>
      <dgm:spPr/>
      <dgm:t>
        <a:bodyPr/>
        <a:lstStyle/>
        <a:p>
          <a:endParaRPr lang="en-US" sz="2400"/>
        </a:p>
      </dgm:t>
    </dgm:pt>
    <dgm:pt modelId="{9EEAB6ED-8947-4EC5-ADCA-22BFD71EBA75}">
      <dgm:prSet phldrT="[Text]" custT="1"/>
      <dgm:spPr>
        <a:solidFill>
          <a:schemeClr val="accent2"/>
        </a:solidFill>
      </dgm:spPr>
      <dgm:t>
        <a:bodyPr/>
        <a:lstStyle/>
        <a:p>
          <a:r>
            <a:rPr lang="en-US" sz="3600" b="1" dirty="0">
              <a:solidFill>
                <a:schemeClr val="tx1"/>
              </a:solidFill>
              <a:latin typeface="Arial Narrow" panose="020B0606020202030204" pitchFamily="34" charset="0"/>
            </a:rPr>
            <a:t>Enacted Budget</a:t>
          </a:r>
          <a:endParaRPr lang="en-US" sz="4000" b="1" dirty="0">
            <a:solidFill>
              <a:schemeClr val="tx1"/>
            </a:solidFill>
            <a:latin typeface="Arial Narrow" panose="020B0606020202030204" pitchFamily="34" charset="0"/>
          </a:endParaRPr>
        </a:p>
      </dgm:t>
    </dgm:pt>
    <dgm:pt modelId="{B67FCEEC-5D43-4F7C-9FF1-9816071A801B}" type="parTrans" cxnId="{125C2F0B-6AAB-45B7-9C67-DCA3F68DFADD}">
      <dgm:prSet/>
      <dgm:spPr/>
      <dgm:t>
        <a:bodyPr/>
        <a:lstStyle/>
        <a:p>
          <a:endParaRPr lang="en-US" sz="2400"/>
        </a:p>
      </dgm:t>
    </dgm:pt>
    <dgm:pt modelId="{44604848-A3F4-44E2-A999-AB33FB9AF77C}" type="sibTrans" cxnId="{125C2F0B-6AAB-45B7-9C67-DCA3F68DFADD}">
      <dgm:prSet/>
      <dgm:spPr/>
      <dgm:t>
        <a:bodyPr/>
        <a:lstStyle/>
        <a:p>
          <a:endParaRPr lang="en-US" sz="2400"/>
        </a:p>
      </dgm:t>
    </dgm:pt>
    <dgm:pt modelId="{9F20F740-E8B7-4FC3-952F-7B0704659074}">
      <dgm:prSet phldrT="[Text]" custT="1"/>
      <dgm:spPr>
        <a:solidFill>
          <a:schemeClr val="accent5">
            <a:alpha val="90000"/>
          </a:schemeClr>
        </a:solidFill>
      </dgm:spPr>
      <dgm:t>
        <a:bodyPr anchor="ctr" anchorCtr="0"/>
        <a:lstStyle/>
        <a:p>
          <a:pPr marL="349250" indent="-233363">
            <a:lnSpc>
              <a:spcPct val="100000"/>
            </a:lnSpc>
            <a:spcAft>
              <a:spcPts val="600"/>
            </a:spcAft>
            <a:buSzPct val="70000"/>
            <a:buFontTx/>
            <a:buNone/>
            <a:tabLst/>
          </a:pPr>
          <a:r>
            <a:rPr lang="en-US" sz="2400" b="1" dirty="0">
              <a:solidFill>
                <a:schemeClr val="bg1"/>
              </a:solidFill>
              <a:effectLst>
                <a:outerShdw blurRad="50800" dist="38100" dir="2700000" algn="tl" rotWithShape="0">
                  <a:prstClr val="black">
                    <a:alpha val="40000"/>
                  </a:prstClr>
                </a:outerShdw>
              </a:effectLst>
              <a:latin typeface="Arial Narrow" panose="020B0606020202030204" pitchFamily="34" charset="0"/>
            </a:rPr>
            <a:t>0.50% in 2021–22 and </a:t>
          </a:r>
          <a:r>
            <a:rPr lang="en-US" sz="2400" b="1" dirty="0" smtClean="0">
              <a:solidFill>
                <a:schemeClr val="bg1"/>
              </a:solidFill>
              <a:effectLst>
                <a:outerShdw blurRad="50800" dist="38100" dir="2700000" algn="tl" rotWithShape="0">
                  <a:prstClr val="black">
                    <a:alpha val="40000"/>
                  </a:prstClr>
                </a:outerShdw>
              </a:effectLst>
              <a:latin typeface="Arial Narrow" panose="020B0606020202030204" pitchFamily="34" charset="0"/>
            </a:rPr>
            <a:t>2022–23 ($65,000 for LJSD)</a:t>
          </a:r>
          <a:endParaRPr lang="en-US" sz="2400" b="1" dirty="0">
            <a:solidFill>
              <a:schemeClr val="bg1"/>
            </a:solidFill>
            <a:effectLst>
              <a:outerShdw blurRad="50800" dist="38100" dir="2700000" algn="tl" rotWithShape="0">
                <a:prstClr val="black">
                  <a:alpha val="40000"/>
                </a:prstClr>
              </a:outerShdw>
            </a:effectLst>
            <a:latin typeface="Arial Narrow" panose="020B0606020202030204" pitchFamily="34" charset="0"/>
          </a:endParaRPr>
        </a:p>
      </dgm:t>
    </dgm:pt>
    <dgm:pt modelId="{8E34920E-F198-486D-B3C5-ADD5DF7C2289}" type="parTrans" cxnId="{F3165ADA-D893-4C16-AC7C-8B1A1D3878F2}">
      <dgm:prSet/>
      <dgm:spPr/>
      <dgm:t>
        <a:bodyPr/>
        <a:lstStyle/>
        <a:p>
          <a:endParaRPr lang="en-US" sz="2400"/>
        </a:p>
      </dgm:t>
    </dgm:pt>
    <dgm:pt modelId="{202F7F8D-48D8-4734-BE08-50CC74B999F7}" type="sibTrans" cxnId="{F3165ADA-D893-4C16-AC7C-8B1A1D3878F2}">
      <dgm:prSet/>
      <dgm:spPr/>
      <dgm:t>
        <a:bodyPr/>
        <a:lstStyle/>
        <a:p>
          <a:endParaRPr lang="en-US" sz="2400"/>
        </a:p>
      </dgm:t>
    </dgm:pt>
    <dgm:pt modelId="{CCD60A92-327B-44DF-A746-934B1AC33F85}" type="pres">
      <dgm:prSet presAssocID="{EC36D08A-F29A-4A39-A77E-96F83F057957}" presName="Name0" presStyleCnt="0">
        <dgm:presLayoutVars>
          <dgm:dir/>
          <dgm:animLvl val="lvl"/>
          <dgm:resizeHandles/>
        </dgm:presLayoutVars>
      </dgm:prSet>
      <dgm:spPr/>
      <dgm:t>
        <a:bodyPr/>
        <a:lstStyle/>
        <a:p>
          <a:endParaRPr lang="en-US"/>
        </a:p>
      </dgm:t>
    </dgm:pt>
    <dgm:pt modelId="{34C67EF0-203B-41E3-BE9E-D0933CE80E8E}" type="pres">
      <dgm:prSet presAssocID="{D5303991-C86B-4A7D-A03D-4217452BBFC4}" presName="linNode" presStyleCnt="0"/>
      <dgm:spPr/>
    </dgm:pt>
    <dgm:pt modelId="{C982E6F1-8FCB-41E0-B118-08D9C567B4B1}" type="pres">
      <dgm:prSet presAssocID="{D5303991-C86B-4A7D-A03D-4217452BBFC4}" presName="parentShp" presStyleLbl="node1" presStyleIdx="0" presStyleCnt="2">
        <dgm:presLayoutVars>
          <dgm:bulletEnabled val="1"/>
        </dgm:presLayoutVars>
      </dgm:prSet>
      <dgm:spPr/>
      <dgm:t>
        <a:bodyPr/>
        <a:lstStyle/>
        <a:p>
          <a:endParaRPr lang="en-US"/>
        </a:p>
      </dgm:t>
    </dgm:pt>
    <dgm:pt modelId="{C5777E87-E49D-4C75-9FC5-652173872578}" type="pres">
      <dgm:prSet presAssocID="{D5303991-C86B-4A7D-A03D-4217452BBFC4}" presName="childShp" presStyleLbl="bgAccFollowNode1" presStyleIdx="0" presStyleCnt="2" custLinFactNeighborY="-702">
        <dgm:presLayoutVars>
          <dgm:bulletEnabled val="1"/>
        </dgm:presLayoutVars>
      </dgm:prSet>
      <dgm:spPr/>
      <dgm:t>
        <a:bodyPr/>
        <a:lstStyle/>
        <a:p>
          <a:endParaRPr lang="en-US"/>
        </a:p>
      </dgm:t>
    </dgm:pt>
    <dgm:pt modelId="{5247348E-55AF-468D-8217-21F8DE624BC7}" type="pres">
      <dgm:prSet presAssocID="{0B532632-81A1-4145-8159-7241C788A8BB}" presName="spacing" presStyleCnt="0"/>
      <dgm:spPr/>
    </dgm:pt>
    <dgm:pt modelId="{39681CD0-B083-4B96-B68E-D40B3038FF17}" type="pres">
      <dgm:prSet presAssocID="{9EEAB6ED-8947-4EC5-ADCA-22BFD71EBA75}" presName="linNode" presStyleCnt="0"/>
      <dgm:spPr/>
    </dgm:pt>
    <dgm:pt modelId="{3C233302-BE3E-4887-9FCD-D65D7B8F56BE}" type="pres">
      <dgm:prSet presAssocID="{9EEAB6ED-8947-4EC5-ADCA-22BFD71EBA75}" presName="parentShp" presStyleLbl="node1" presStyleIdx="1" presStyleCnt="2">
        <dgm:presLayoutVars>
          <dgm:bulletEnabled val="1"/>
        </dgm:presLayoutVars>
      </dgm:prSet>
      <dgm:spPr/>
      <dgm:t>
        <a:bodyPr/>
        <a:lstStyle/>
        <a:p>
          <a:endParaRPr lang="en-US"/>
        </a:p>
      </dgm:t>
    </dgm:pt>
    <dgm:pt modelId="{565D7CFA-FC4C-4D45-878E-B752841D0980}" type="pres">
      <dgm:prSet presAssocID="{9EEAB6ED-8947-4EC5-ADCA-22BFD71EBA75}" presName="childShp" presStyleLbl="bgAccFollowNode1" presStyleIdx="1" presStyleCnt="2" custScaleY="112944">
        <dgm:presLayoutVars>
          <dgm:bulletEnabled val="1"/>
        </dgm:presLayoutVars>
      </dgm:prSet>
      <dgm:spPr/>
      <dgm:t>
        <a:bodyPr/>
        <a:lstStyle/>
        <a:p>
          <a:endParaRPr lang="en-US"/>
        </a:p>
      </dgm:t>
    </dgm:pt>
  </dgm:ptLst>
  <dgm:cxnLst>
    <dgm:cxn modelId="{125C2F0B-6AAB-45B7-9C67-DCA3F68DFADD}" srcId="{EC36D08A-F29A-4A39-A77E-96F83F057957}" destId="{9EEAB6ED-8947-4EC5-ADCA-22BFD71EBA75}" srcOrd="1" destOrd="0" parTransId="{B67FCEEC-5D43-4F7C-9FF1-9816071A801B}" sibTransId="{44604848-A3F4-44E2-A999-AB33FB9AF77C}"/>
    <dgm:cxn modelId="{261D247D-9916-4A7F-8661-1B118AEA3877}" type="presOf" srcId="{D5303991-C86B-4A7D-A03D-4217452BBFC4}" destId="{C982E6F1-8FCB-41E0-B118-08D9C567B4B1}" srcOrd="0" destOrd="0" presId="urn:microsoft.com/office/officeart/2005/8/layout/vList6"/>
    <dgm:cxn modelId="{17C655BE-2750-47F9-A0DF-A85A1B36E156}" srcId="{D5303991-C86B-4A7D-A03D-4217452BBFC4}" destId="{FE16ADC6-EE69-43FA-B3B1-C62D0EED39F6}" srcOrd="0" destOrd="0" parTransId="{9FDFCC0E-0D7E-45E8-84AC-D16CB9A5AF0B}" sibTransId="{D52DEE8A-F8C3-49C5-BAFA-C6F2884CDC0B}"/>
    <dgm:cxn modelId="{7388C61F-3E54-4D90-9123-42047E5D261A}" type="presOf" srcId="{FE16ADC6-EE69-43FA-B3B1-C62D0EED39F6}" destId="{C5777E87-E49D-4C75-9FC5-652173872578}" srcOrd="0" destOrd="0" presId="urn:microsoft.com/office/officeart/2005/8/layout/vList6"/>
    <dgm:cxn modelId="{E10483BB-7D3B-4358-B675-4F19D0607AAA}" type="presOf" srcId="{9F20F740-E8B7-4FC3-952F-7B0704659074}" destId="{565D7CFA-FC4C-4D45-878E-B752841D0980}" srcOrd="0" destOrd="0" presId="urn:microsoft.com/office/officeart/2005/8/layout/vList6"/>
    <dgm:cxn modelId="{F4697FFB-1BED-410A-900C-4DA45532464B}" srcId="{EC36D08A-F29A-4A39-A77E-96F83F057957}" destId="{D5303991-C86B-4A7D-A03D-4217452BBFC4}" srcOrd="0" destOrd="0" parTransId="{B2F45F5E-73D3-4290-90E6-8130A9A94CAF}" sibTransId="{0B532632-81A1-4145-8159-7241C788A8BB}"/>
    <dgm:cxn modelId="{F3165ADA-D893-4C16-AC7C-8B1A1D3878F2}" srcId="{9EEAB6ED-8947-4EC5-ADCA-22BFD71EBA75}" destId="{9F20F740-E8B7-4FC3-952F-7B0704659074}" srcOrd="0" destOrd="0" parTransId="{8E34920E-F198-486D-B3C5-ADD5DF7C2289}" sibTransId="{202F7F8D-48D8-4734-BE08-50CC74B999F7}"/>
    <dgm:cxn modelId="{7F3B60E4-2163-46AE-B879-28DE884A398F}" type="presOf" srcId="{9EEAB6ED-8947-4EC5-ADCA-22BFD71EBA75}" destId="{3C233302-BE3E-4887-9FCD-D65D7B8F56BE}" srcOrd="0" destOrd="0" presId="urn:microsoft.com/office/officeart/2005/8/layout/vList6"/>
    <dgm:cxn modelId="{F73B7967-436A-4AFD-BD43-2AD45495D0CE}" type="presOf" srcId="{EC36D08A-F29A-4A39-A77E-96F83F057957}" destId="{CCD60A92-327B-44DF-A746-934B1AC33F85}" srcOrd="0" destOrd="0" presId="urn:microsoft.com/office/officeart/2005/8/layout/vList6"/>
    <dgm:cxn modelId="{674D7559-197B-4F21-8EFB-28B93FE291DF}" type="presParOf" srcId="{CCD60A92-327B-44DF-A746-934B1AC33F85}" destId="{34C67EF0-203B-41E3-BE9E-D0933CE80E8E}" srcOrd="0" destOrd="0" presId="urn:microsoft.com/office/officeart/2005/8/layout/vList6"/>
    <dgm:cxn modelId="{9BE0E257-BEAF-4086-B4E6-B254FC26BD22}" type="presParOf" srcId="{34C67EF0-203B-41E3-BE9E-D0933CE80E8E}" destId="{C982E6F1-8FCB-41E0-B118-08D9C567B4B1}" srcOrd="0" destOrd="0" presId="urn:microsoft.com/office/officeart/2005/8/layout/vList6"/>
    <dgm:cxn modelId="{3307E084-99CD-464E-9450-444E8A58B0E0}" type="presParOf" srcId="{34C67EF0-203B-41E3-BE9E-D0933CE80E8E}" destId="{C5777E87-E49D-4C75-9FC5-652173872578}" srcOrd="1" destOrd="0" presId="urn:microsoft.com/office/officeart/2005/8/layout/vList6"/>
    <dgm:cxn modelId="{1F63AB10-ADFC-4F44-A103-FFA7E52E73B3}" type="presParOf" srcId="{CCD60A92-327B-44DF-A746-934B1AC33F85}" destId="{5247348E-55AF-468D-8217-21F8DE624BC7}" srcOrd="1" destOrd="0" presId="urn:microsoft.com/office/officeart/2005/8/layout/vList6"/>
    <dgm:cxn modelId="{76BEE9E7-63E2-4E57-9015-F3706B4312F8}" type="presParOf" srcId="{CCD60A92-327B-44DF-A746-934B1AC33F85}" destId="{39681CD0-B083-4B96-B68E-D40B3038FF17}" srcOrd="2" destOrd="0" presId="urn:microsoft.com/office/officeart/2005/8/layout/vList6"/>
    <dgm:cxn modelId="{33257E10-6218-43D8-B868-6B79A234BEE0}" type="presParOf" srcId="{39681CD0-B083-4B96-B68E-D40B3038FF17}" destId="{3C233302-BE3E-4887-9FCD-D65D7B8F56BE}" srcOrd="0" destOrd="0" presId="urn:microsoft.com/office/officeart/2005/8/layout/vList6"/>
    <dgm:cxn modelId="{B6B957AB-5D4D-4EDC-A682-5E4863CB5F10}" type="presParOf" srcId="{39681CD0-B083-4B96-B68E-D40B3038FF17}" destId="{565D7CFA-FC4C-4D45-878E-B752841D0980}" srcOrd="1" destOrd="0" presId="urn:microsoft.com/office/officeart/2005/8/layout/v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5DE5F3-1B00-413F-AFC1-1378D4739A9A}">
      <dsp:nvSpPr>
        <dsp:cNvPr id="0" name=""/>
        <dsp:cNvSpPr/>
      </dsp:nvSpPr>
      <dsp:spPr>
        <a:xfrm>
          <a:off x="1366" y="579826"/>
          <a:ext cx="1811734" cy="1811734"/>
        </a:xfrm>
        <a:prstGeom prst="ellipse">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a:scene3d>
          <a:camera prst="orthographicFront">
            <a:rot lat="19800000" lon="0" rev="0"/>
          </a:camera>
          <a:lightRig rig="threePt" dir="t"/>
        </a:scene3d>
        <a:sp3d prstMaterial="plastic">
          <a:bevelT w="101600" prst="riblet"/>
          <a:bevelB/>
        </a:sp3d>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b="1" kern="1200" dirty="0">
              <a:solidFill>
                <a:schemeClr val="tx1"/>
              </a:solidFill>
              <a:latin typeface="Arial Narrow" panose="020B0606020202030204" pitchFamily="34" charset="0"/>
            </a:rPr>
            <a:t>June 28 </a:t>
          </a:r>
        </a:p>
      </dsp:txBody>
      <dsp:txXfrm>
        <a:off x="266688" y="845148"/>
        <a:ext cx="1281090" cy="1281090"/>
      </dsp:txXfrm>
    </dsp:sp>
    <dsp:sp modelId="{BE06B61F-C79C-40F8-8E78-F842E2832980}">
      <dsp:nvSpPr>
        <dsp:cNvPr id="0" name=""/>
        <dsp:cNvSpPr/>
      </dsp:nvSpPr>
      <dsp:spPr>
        <a:xfrm>
          <a:off x="1960214" y="960290"/>
          <a:ext cx="1050805" cy="1050805"/>
        </a:xfrm>
        <a:prstGeom prst="mathPlus">
          <a:avLst/>
        </a:prstGeom>
        <a:solidFill>
          <a:schemeClr val="accent1">
            <a:tint val="60000"/>
            <a:hueOff val="0"/>
            <a:satOff val="0"/>
            <a:lumOff val="0"/>
            <a:alphaOff val="0"/>
          </a:schemeClr>
        </a:solidFill>
        <a:ln>
          <a:noFill/>
        </a:ln>
        <a:effectLst/>
        <a:scene3d>
          <a:camera prst="orthographicFront">
            <a:rot lat="19800000" lon="0" rev="0"/>
          </a:camera>
          <a:lightRig rig="threePt" dir="t"/>
        </a:scene3d>
        <a:sp3d prstMaterial="plastic">
          <a:bevelT w="101600" prst="riblet"/>
          <a:bevelB/>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b="1" kern="1200">
            <a:solidFill>
              <a:schemeClr val="tx1"/>
            </a:solidFill>
          </a:endParaRPr>
        </a:p>
      </dsp:txBody>
      <dsp:txXfrm>
        <a:off x="2099498" y="1362118"/>
        <a:ext cx="772237" cy="247149"/>
      </dsp:txXfrm>
    </dsp:sp>
    <dsp:sp modelId="{716DC3FD-C44A-4D98-BB09-49F470134850}">
      <dsp:nvSpPr>
        <dsp:cNvPr id="0" name=""/>
        <dsp:cNvSpPr/>
      </dsp:nvSpPr>
      <dsp:spPr>
        <a:xfrm>
          <a:off x="3158132" y="579826"/>
          <a:ext cx="1811734" cy="1811734"/>
        </a:xfrm>
        <a:prstGeom prst="ellipse">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a:scene3d>
          <a:camera prst="orthographicFront">
            <a:rot lat="19800000" lon="0" rev="0"/>
          </a:camera>
          <a:lightRig rig="threePt" dir="t"/>
        </a:scene3d>
        <a:sp3d prstMaterial="plastic">
          <a:bevelT w="101600" prst="riblet"/>
          <a:bevelB/>
        </a:sp3d>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b="1" kern="1200" dirty="0">
              <a:solidFill>
                <a:schemeClr val="tx1"/>
              </a:solidFill>
              <a:latin typeface="Arial Narrow" panose="020B0606020202030204" pitchFamily="34" charset="0"/>
            </a:rPr>
            <a:t>45 Days</a:t>
          </a:r>
        </a:p>
      </dsp:txBody>
      <dsp:txXfrm>
        <a:off x="3423454" y="845148"/>
        <a:ext cx="1281090" cy="1281090"/>
      </dsp:txXfrm>
    </dsp:sp>
    <dsp:sp modelId="{94CF9FF0-98DB-40B1-A1A4-6A6CFC3ABFFE}">
      <dsp:nvSpPr>
        <dsp:cNvPr id="0" name=""/>
        <dsp:cNvSpPr/>
      </dsp:nvSpPr>
      <dsp:spPr>
        <a:xfrm>
          <a:off x="5116980" y="960290"/>
          <a:ext cx="1050805" cy="1050805"/>
        </a:xfrm>
        <a:prstGeom prst="mathEqual">
          <a:avLst/>
        </a:prstGeom>
        <a:solidFill>
          <a:schemeClr val="accent1">
            <a:tint val="60000"/>
            <a:hueOff val="0"/>
            <a:satOff val="0"/>
            <a:lumOff val="0"/>
            <a:alphaOff val="0"/>
          </a:schemeClr>
        </a:solidFill>
        <a:ln>
          <a:noFill/>
        </a:ln>
        <a:effectLst/>
        <a:scene3d>
          <a:camera prst="orthographicFront">
            <a:rot lat="19800000" lon="0" rev="0"/>
          </a:camera>
          <a:lightRig rig="threePt" dir="t"/>
        </a:scene3d>
        <a:sp3d prstMaterial="plastic">
          <a:bevelT w="101600" prst="riblet"/>
          <a:bevelB/>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b="1" kern="1200">
            <a:solidFill>
              <a:schemeClr val="tx1"/>
            </a:solidFill>
          </a:endParaRPr>
        </a:p>
      </dsp:txBody>
      <dsp:txXfrm>
        <a:off x="5256264" y="1176756"/>
        <a:ext cx="772237" cy="617873"/>
      </dsp:txXfrm>
    </dsp:sp>
    <dsp:sp modelId="{0D34DBF9-43D4-4A07-8799-E605660256F5}">
      <dsp:nvSpPr>
        <dsp:cNvPr id="0" name=""/>
        <dsp:cNvSpPr/>
      </dsp:nvSpPr>
      <dsp:spPr>
        <a:xfrm>
          <a:off x="6314898" y="579826"/>
          <a:ext cx="1811734" cy="1811734"/>
        </a:xfrm>
        <a:prstGeom prst="ellipse">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a:scene3d>
          <a:camera prst="orthographicFront">
            <a:rot lat="19800000" lon="0" rev="0"/>
          </a:camera>
          <a:lightRig rig="threePt" dir="t"/>
        </a:scene3d>
        <a:sp3d prstMaterial="plastic">
          <a:bevelT w="101600" prst="riblet"/>
          <a:bevelB/>
        </a:sp3d>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b="1" kern="1200" dirty="0">
              <a:solidFill>
                <a:schemeClr val="tx1"/>
              </a:solidFill>
              <a:latin typeface="Arial Narrow" panose="020B0606020202030204" pitchFamily="34" charset="0"/>
            </a:rPr>
            <a:t>August 12</a:t>
          </a:r>
          <a:endParaRPr lang="en-US" sz="3300" b="1" strike="sngStrike" kern="1200" dirty="0">
            <a:solidFill>
              <a:schemeClr val="tx1"/>
            </a:solidFill>
            <a:latin typeface="Arial Narrow" panose="020B0606020202030204" pitchFamily="34" charset="0"/>
          </a:endParaRPr>
        </a:p>
      </dsp:txBody>
      <dsp:txXfrm>
        <a:off x="6580220" y="845148"/>
        <a:ext cx="1281090" cy="12810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43920E-E7D1-4017-B22B-235BDB22AC57}">
      <dsp:nvSpPr>
        <dsp:cNvPr id="0" name=""/>
        <dsp:cNvSpPr/>
      </dsp:nvSpPr>
      <dsp:spPr>
        <a:xfrm>
          <a:off x="0" y="0"/>
          <a:ext cx="12041187" cy="1612582"/>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a:latin typeface="Arial Narrow" panose="020B0606020202030204" pitchFamily="34" charset="0"/>
            </a:rPr>
            <a:t>Intended to provide access to comprehensive expanded learning for all unduplicated students in elementary school</a:t>
          </a:r>
        </a:p>
      </dsp:txBody>
      <dsp:txXfrm>
        <a:off x="0" y="0"/>
        <a:ext cx="12041187" cy="1612582"/>
      </dsp:txXfrm>
    </dsp:sp>
    <dsp:sp modelId="{D153605D-8C46-4B81-A79C-A4F04C690D89}">
      <dsp:nvSpPr>
        <dsp:cNvPr id="0" name=""/>
        <dsp:cNvSpPr/>
      </dsp:nvSpPr>
      <dsp:spPr>
        <a:xfrm>
          <a:off x="5879" y="1612582"/>
          <a:ext cx="4009809" cy="3386423"/>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lvl="0" algn="l" defTabSz="1066800">
            <a:lnSpc>
              <a:spcPct val="90000"/>
            </a:lnSpc>
            <a:spcBef>
              <a:spcPct val="0"/>
            </a:spcBef>
            <a:spcAft>
              <a:spcPct val="35000"/>
            </a:spcAft>
          </a:pPr>
          <a:r>
            <a:rPr lang="en-US" sz="2400" b="1" kern="1200" dirty="0">
              <a:latin typeface="Arial Narrow" panose="020B0606020202030204" pitchFamily="34" charset="0"/>
            </a:rPr>
            <a:t>Expanded learning:</a:t>
          </a:r>
        </a:p>
        <a:p>
          <a:pPr marL="228600" lvl="1" indent="-228600" algn="l" defTabSz="889000">
            <a:lnSpc>
              <a:spcPct val="90000"/>
            </a:lnSpc>
            <a:spcBef>
              <a:spcPct val="0"/>
            </a:spcBef>
            <a:spcAft>
              <a:spcPct val="15000"/>
            </a:spcAft>
            <a:buChar char="••"/>
          </a:pPr>
          <a:r>
            <a:rPr lang="en-US" sz="2000" b="1" kern="1200" dirty="0">
              <a:latin typeface="Arial Narrow" panose="020B0606020202030204" pitchFamily="34" charset="0"/>
            </a:rPr>
            <a:t>Before or after school opportunities plus instructional time </a:t>
          </a:r>
          <a:r>
            <a:rPr lang="en-US" sz="2000" b="1" kern="1200" dirty="0">
              <a:solidFill>
                <a:schemeClr val="tx1"/>
              </a:solidFill>
              <a:latin typeface="Arial Narrow" panose="020B0606020202030204" pitchFamily="34" charset="0"/>
            </a:rPr>
            <a:t>equal no less than nine hours on school days</a:t>
          </a:r>
        </a:p>
        <a:p>
          <a:pPr marL="228600" lvl="1" indent="-228600" algn="l" defTabSz="889000">
            <a:lnSpc>
              <a:spcPct val="90000"/>
            </a:lnSpc>
            <a:spcBef>
              <a:spcPct val="0"/>
            </a:spcBef>
            <a:spcAft>
              <a:spcPct val="15000"/>
            </a:spcAft>
            <a:buChar char="••"/>
          </a:pPr>
          <a:r>
            <a:rPr lang="en-US" sz="2000" b="1" kern="1200" dirty="0">
              <a:solidFill>
                <a:schemeClr val="tx1"/>
              </a:solidFill>
              <a:latin typeface="Arial Narrow" panose="020B0606020202030204" pitchFamily="34" charset="0"/>
            </a:rPr>
            <a:t>At least 30 days of no less than nine hour expanded learning days during school breaks </a:t>
          </a:r>
        </a:p>
        <a:p>
          <a:pPr marL="228600" lvl="1" indent="-228600" algn="l" defTabSz="889000">
            <a:lnSpc>
              <a:spcPct val="90000"/>
            </a:lnSpc>
            <a:spcBef>
              <a:spcPct val="0"/>
            </a:spcBef>
            <a:spcAft>
              <a:spcPct val="15000"/>
            </a:spcAft>
            <a:buChar char="••"/>
          </a:pPr>
          <a:r>
            <a:rPr lang="en-US" sz="2000" b="1" kern="1200" dirty="0">
              <a:solidFill>
                <a:schemeClr val="tx1"/>
              </a:solidFill>
              <a:latin typeface="Arial Narrow" panose="020B0606020202030204" pitchFamily="34" charset="0"/>
            </a:rPr>
            <a:t>Must conform to ASES program requirements </a:t>
          </a:r>
        </a:p>
        <a:p>
          <a:pPr marL="228600" lvl="1" indent="-228600" algn="l" defTabSz="889000">
            <a:lnSpc>
              <a:spcPct val="90000"/>
            </a:lnSpc>
            <a:spcBef>
              <a:spcPct val="0"/>
            </a:spcBef>
            <a:spcAft>
              <a:spcPct val="15000"/>
            </a:spcAft>
            <a:buChar char="••"/>
          </a:pPr>
          <a:r>
            <a:rPr lang="en-US" sz="2000" b="1" kern="1200" dirty="0">
              <a:solidFill>
                <a:schemeClr val="tx1"/>
              </a:solidFill>
              <a:latin typeface="Arial Narrow" panose="020B0606020202030204" pitchFamily="34" charset="0"/>
            </a:rPr>
            <a:t>20:1 student to adult ratio, 10:1 if program serves TK/K </a:t>
          </a:r>
          <a:r>
            <a:rPr lang="en-US" sz="2000" b="1" kern="1200" dirty="0">
              <a:latin typeface="Arial Narrow" panose="020B0606020202030204" pitchFamily="34" charset="0"/>
            </a:rPr>
            <a:t>students</a:t>
          </a:r>
        </a:p>
      </dsp:txBody>
      <dsp:txXfrm>
        <a:off x="5879" y="1612582"/>
        <a:ext cx="4009809" cy="3386423"/>
      </dsp:txXfrm>
    </dsp:sp>
    <dsp:sp modelId="{B5C8F733-D225-4A08-A280-85FB24E678F0}">
      <dsp:nvSpPr>
        <dsp:cNvPr id="0" name=""/>
        <dsp:cNvSpPr/>
      </dsp:nvSpPr>
      <dsp:spPr>
        <a:xfrm>
          <a:off x="4015688" y="1612582"/>
          <a:ext cx="4009809" cy="3386423"/>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a:latin typeface="Arial Narrow" panose="020B0606020202030204" pitchFamily="34" charset="0"/>
            </a:rPr>
            <a:t>In 2021–22, must </a:t>
          </a:r>
          <a:r>
            <a:rPr lang="en-US" sz="2400" b="1" u="sng" kern="1200" dirty="0">
              <a:latin typeface="Arial Narrow" panose="020B0606020202030204" pitchFamily="34" charset="0"/>
            </a:rPr>
            <a:t>offer</a:t>
          </a:r>
          <a:r>
            <a:rPr lang="en-US" sz="2400" b="1" kern="1200" dirty="0">
              <a:latin typeface="Arial Narrow" panose="020B0606020202030204" pitchFamily="34" charset="0"/>
            </a:rPr>
            <a:t> to at least all unduplicated students in grades K–6, and </a:t>
          </a:r>
          <a:r>
            <a:rPr lang="en-US" sz="2400" b="1" u="sng" kern="1200" dirty="0">
              <a:latin typeface="Arial Narrow" panose="020B0606020202030204" pitchFamily="34" charset="0"/>
            </a:rPr>
            <a:t>provide</a:t>
          </a:r>
          <a:r>
            <a:rPr lang="en-US" sz="2400" b="1" kern="1200" dirty="0">
              <a:latin typeface="Arial Narrow" panose="020B0606020202030204" pitchFamily="34" charset="0"/>
            </a:rPr>
            <a:t> to at least 50% of unduplicated students in grades </a:t>
          </a:r>
          <a:r>
            <a:rPr lang="en-US" sz="2400" b="1" kern="1200" dirty="0" smtClean="0">
              <a:latin typeface="Arial Narrow" panose="020B0606020202030204" pitchFamily="34" charset="0"/>
            </a:rPr>
            <a:t>K–6</a:t>
          </a:r>
        </a:p>
        <a:p>
          <a:pPr lvl="0" algn="l" defTabSz="1066800">
            <a:lnSpc>
              <a:spcPct val="90000"/>
            </a:lnSpc>
            <a:spcBef>
              <a:spcPct val="0"/>
            </a:spcBef>
            <a:spcAft>
              <a:spcPct val="35000"/>
            </a:spcAft>
          </a:pPr>
          <a:r>
            <a:rPr lang="en-US" sz="2400" b="1" kern="1200" dirty="0" smtClean="0">
              <a:solidFill>
                <a:srgbClr val="FF0000"/>
              </a:solidFill>
              <a:latin typeface="Arial Narrow" panose="020B0606020202030204" pitchFamily="34" charset="0"/>
            </a:rPr>
            <a:t>LJSD is estimated to receive about $745,000</a:t>
          </a:r>
          <a:endParaRPr lang="en-US" sz="2400" b="1" kern="1200" dirty="0">
            <a:solidFill>
              <a:srgbClr val="FF0000"/>
            </a:solidFill>
            <a:latin typeface="Arial Narrow" panose="020B0606020202030204" pitchFamily="34" charset="0"/>
          </a:endParaRPr>
        </a:p>
      </dsp:txBody>
      <dsp:txXfrm>
        <a:off x="4015688" y="1612582"/>
        <a:ext cx="4009809" cy="3386423"/>
      </dsp:txXfrm>
    </dsp:sp>
    <dsp:sp modelId="{DD733847-6DAA-46A7-B3BF-37AED0C2561D}">
      <dsp:nvSpPr>
        <dsp:cNvPr id="0" name=""/>
        <dsp:cNvSpPr/>
      </dsp:nvSpPr>
      <dsp:spPr>
        <a:xfrm>
          <a:off x="8025498" y="1612582"/>
          <a:ext cx="4009809" cy="3386423"/>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a:latin typeface="Arial Narrow" panose="020B0606020202030204" pitchFamily="34" charset="0"/>
            </a:rPr>
            <a:t>In 2022–23, must </a:t>
          </a:r>
          <a:r>
            <a:rPr lang="en-US" sz="2400" b="1" u="sng" kern="1200" dirty="0">
              <a:latin typeface="Arial Narrow" panose="020B0606020202030204" pitchFamily="34" charset="0"/>
            </a:rPr>
            <a:t>offer</a:t>
          </a:r>
          <a:r>
            <a:rPr lang="en-US" sz="2400" b="1" kern="1200" dirty="0">
              <a:latin typeface="Arial Narrow" panose="020B0606020202030204" pitchFamily="34" charset="0"/>
            </a:rPr>
            <a:t> to all students in grades K–6 and </a:t>
          </a:r>
          <a:r>
            <a:rPr lang="en-US" sz="2400" b="1" u="sng" kern="1200" dirty="0">
              <a:latin typeface="Arial Narrow" panose="020B0606020202030204" pitchFamily="34" charset="0"/>
            </a:rPr>
            <a:t>provide</a:t>
          </a:r>
          <a:r>
            <a:rPr lang="en-US" sz="2400" b="1" kern="1200" dirty="0">
              <a:latin typeface="Arial Narrow" panose="020B0606020202030204" pitchFamily="34" charset="0"/>
            </a:rPr>
            <a:t> to all who </a:t>
          </a:r>
          <a:r>
            <a:rPr lang="en-US" sz="2400" b="1" kern="1200" dirty="0" smtClean="0">
              <a:latin typeface="Arial Narrow" panose="020B0606020202030204" pitchFamily="34" charset="0"/>
            </a:rPr>
            <a:t>request</a:t>
          </a:r>
        </a:p>
        <a:p>
          <a:pPr lvl="0" algn="l" defTabSz="1066800">
            <a:lnSpc>
              <a:spcPct val="90000"/>
            </a:lnSpc>
            <a:spcBef>
              <a:spcPct val="0"/>
            </a:spcBef>
            <a:spcAft>
              <a:spcPct val="35000"/>
            </a:spcAft>
          </a:pPr>
          <a:r>
            <a:rPr lang="en-US" sz="2400" b="1" kern="1200" dirty="0" smtClean="0">
              <a:solidFill>
                <a:srgbClr val="FF0000"/>
              </a:solidFill>
              <a:latin typeface="Arial Narrow" panose="020B0606020202030204" pitchFamily="34" charset="0"/>
            </a:rPr>
            <a:t>Unclear if LJSD is eligible for additional funding in 22/23.  Districts with 80% UPP will receive funds for three consecutive years.</a:t>
          </a:r>
          <a:endParaRPr lang="en-US" sz="2400" b="1" kern="1200" dirty="0">
            <a:solidFill>
              <a:srgbClr val="FF0000"/>
            </a:solidFill>
            <a:latin typeface="Arial Narrow" panose="020B0606020202030204" pitchFamily="34" charset="0"/>
          </a:endParaRPr>
        </a:p>
      </dsp:txBody>
      <dsp:txXfrm>
        <a:off x="8025498" y="1612582"/>
        <a:ext cx="4009809" cy="3386423"/>
      </dsp:txXfrm>
    </dsp:sp>
    <dsp:sp modelId="{1C9566EC-D3D3-4794-966C-58495C92449D}">
      <dsp:nvSpPr>
        <dsp:cNvPr id="0" name=""/>
        <dsp:cNvSpPr/>
      </dsp:nvSpPr>
      <dsp:spPr>
        <a:xfrm>
          <a:off x="0" y="4999005"/>
          <a:ext cx="12041187" cy="376269"/>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77E87-E49D-4C75-9FC5-652173872578}">
      <dsp:nvSpPr>
        <dsp:cNvPr id="0" name=""/>
        <dsp:cNvSpPr/>
      </dsp:nvSpPr>
      <dsp:spPr>
        <a:xfrm>
          <a:off x="4070081" y="0"/>
          <a:ext cx="6105122" cy="1442879"/>
        </a:xfrm>
        <a:prstGeom prst="rightArrow">
          <a:avLst>
            <a:gd name="adj1" fmla="val 75000"/>
            <a:gd name="adj2" fmla="val 50000"/>
          </a:avLst>
        </a:prstGeom>
        <a:solidFill>
          <a:schemeClr val="accent5">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349250" lvl="1" indent="-233363" algn="l" defTabSz="1066800">
            <a:lnSpc>
              <a:spcPct val="100000"/>
            </a:lnSpc>
            <a:spcBef>
              <a:spcPct val="0"/>
            </a:spcBef>
            <a:spcAft>
              <a:spcPts val="600"/>
            </a:spcAft>
            <a:buSzPct val="70000"/>
            <a:buFontTx/>
            <a:buChar char="••"/>
            <a:tabLst/>
          </a:pPr>
          <a:r>
            <a:rPr lang="en-US" sz="2400" b="1" kern="1200" dirty="0">
              <a:solidFill>
                <a:schemeClr val="bg1"/>
              </a:solidFill>
              <a:effectLst>
                <a:outerShdw blurRad="50800" dist="38100" dir="2700000" algn="tl" rotWithShape="0">
                  <a:prstClr val="black">
                    <a:alpha val="40000"/>
                  </a:prstClr>
                </a:outerShdw>
              </a:effectLst>
              <a:latin typeface="Arial Narrow" panose="020B0606020202030204" pitchFamily="34" charset="0"/>
            </a:rPr>
            <a:t>1.23% in </a:t>
          </a:r>
          <a:r>
            <a:rPr lang="en-US" sz="2400" b="1" kern="1200" dirty="0" smtClean="0">
              <a:solidFill>
                <a:schemeClr val="bg1"/>
              </a:solidFill>
              <a:effectLst>
                <a:outerShdw blurRad="50800" dist="38100" dir="2700000" algn="tl" rotWithShape="0">
                  <a:prstClr val="black">
                    <a:alpha val="40000"/>
                  </a:prstClr>
                </a:outerShdw>
              </a:effectLst>
              <a:latin typeface="Arial Narrow" panose="020B0606020202030204" pitchFamily="34" charset="0"/>
            </a:rPr>
            <a:t>2021–22 ($155,000 for LJSD)</a:t>
          </a:r>
          <a:endParaRPr lang="en-US" sz="2400" b="1" kern="1200" dirty="0">
            <a:solidFill>
              <a:schemeClr val="bg1"/>
            </a:solidFill>
            <a:effectLst>
              <a:outerShdw blurRad="50800" dist="38100" dir="2700000" algn="tl" rotWithShape="0">
                <a:prstClr val="black">
                  <a:alpha val="40000"/>
                </a:prstClr>
              </a:outerShdw>
            </a:effectLst>
            <a:latin typeface="Arial Narrow" panose="020B0606020202030204" pitchFamily="34" charset="0"/>
          </a:endParaRPr>
        </a:p>
      </dsp:txBody>
      <dsp:txXfrm>
        <a:off x="4070081" y="180360"/>
        <a:ext cx="5564042" cy="1082159"/>
      </dsp:txXfrm>
    </dsp:sp>
    <dsp:sp modelId="{C982E6F1-8FCB-41E0-B118-08D9C567B4B1}">
      <dsp:nvSpPr>
        <dsp:cNvPr id="0" name=""/>
        <dsp:cNvSpPr/>
      </dsp:nvSpPr>
      <dsp:spPr>
        <a:xfrm>
          <a:off x="0" y="1079"/>
          <a:ext cx="4070081" cy="1442879"/>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b="1" kern="1200" dirty="0">
              <a:solidFill>
                <a:schemeClr val="tx1"/>
              </a:solidFill>
              <a:latin typeface="Arial Narrow" panose="020B0606020202030204" pitchFamily="34" charset="0"/>
            </a:rPr>
            <a:t>May Revision</a:t>
          </a:r>
        </a:p>
      </dsp:txBody>
      <dsp:txXfrm>
        <a:off x="70436" y="71515"/>
        <a:ext cx="3929209" cy="1302007"/>
      </dsp:txXfrm>
    </dsp:sp>
    <dsp:sp modelId="{565D7CFA-FC4C-4D45-878E-B752841D0980}">
      <dsp:nvSpPr>
        <dsp:cNvPr id="0" name=""/>
        <dsp:cNvSpPr/>
      </dsp:nvSpPr>
      <dsp:spPr>
        <a:xfrm>
          <a:off x="4071075" y="1588246"/>
          <a:ext cx="6099160" cy="1629645"/>
        </a:xfrm>
        <a:prstGeom prst="rightArrow">
          <a:avLst>
            <a:gd name="adj1" fmla="val 75000"/>
            <a:gd name="adj2" fmla="val 50000"/>
          </a:avLst>
        </a:prstGeom>
        <a:solidFill>
          <a:schemeClr val="accent5">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349250" lvl="1" indent="-233363" algn="l" defTabSz="1066800">
            <a:lnSpc>
              <a:spcPct val="100000"/>
            </a:lnSpc>
            <a:spcBef>
              <a:spcPct val="0"/>
            </a:spcBef>
            <a:spcAft>
              <a:spcPts val="600"/>
            </a:spcAft>
            <a:buSzPct val="70000"/>
            <a:buFontTx/>
            <a:buChar char="••"/>
            <a:tabLst/>
          </a:pPr>
          <a:r>
            <a:rPr lang="en-US" sz="2400" b="1" kern="1200" dirty="0">
              <a:solidFill>
                <a:schemeClr val="bg1"/>
              </a:solidFill>
              <a:effectLst>
                <a:outerShdw blurRad="50800" dist="38100" dir="2700000" algn="tl" rotWithShape="0">
                  <a:prstClr val="black">
                    <a:alpha val="40000"/>
                  </a:prstClr>
                </a:outerShdw>
              </a:effectLst>
              <a:latin typeface="Arial Narrow" panose="020B0606020202030204" pitchFamily="34" charset="0"/>
            </a:rPr>
            <a:t>0.50% in 2021–22 and </a:t>
          </a:r>
          <a:r>
            <a:rPr lang="en-US" sz="2400" b="1" kern="1200" dirty="0" smtClean="0">
              <a:solidFill>
                <a:schemeClr val="bg1"/>
              </a:solidFill>
              <a:effectLst>
                <a:outerShdw blurRad="50800" dist="38100" dir="2700000" algn="tl" rotWithShape="0">
                  <a:prstClr val="black">
                    <a:alpha val="40000"/>
                  </a:prstClr>
                </a:outerShdw>
              </a:effectLst>
              <a:latin typeface="Arial Narrow" panose="020B0606020202030204" pitchFamily="34" charset="0"/>
            </a:rPr>
            <a:t>2022–23 ($65,000 for LJSD)</a:t>
          </a:r>
          <a:endParaRPr lang="en-US" sz="2400" b="1" kern="1200" dirty="0">
            <a:solidFill>
              <a:schemeClr val="bg1"/>
            </a:solidFill>
            <a:effectLst>
              <a:outerShdw blurRad="50800" dist="38100" dir="2700000" algn="tl" rotWithShape="0">
                <a:prstClr val="black">
                  <a:alpha val="40000"/>
                </a:prstClr>
              </a:outerShdw>
            </a:effectLst>
            <a:latin typeface="Arial Narrow" panose="020B0606020202030204" pitchFamily="34" charset="0"/>
          </a:endParaRPr>
        </a:p>
      </dsp:txBody>
      <dsp:txXfrm>
        <a:off x="4071075" y="1791952"/>
        <a:ext cx="5488043" cy="1222233"/>
      </dsp:txXfrm>
    </dsp:sp>
    <dsp:sp modelId="{3C233302-BE3E-4887-9FCD-D65D7B8F56BE}">
      <dsp:nvSpPr>
        <dsp:cNvPr id="0" name=""/>
        <dsp:cNvSpPr/>
      </dsp:nvSpPr>
      <dsp:spPr>
        <a:xfrm>
          <a:off x="4968" y="1681629"/>
          <a:ext cx="4066106" cy="1442879"/>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b="1" kern="1200" dirty="0">
              <a:solidFill>
                <a:schemeClr val="tx1"/>
              </a:solidFill>
              <a:latin typeface="Arial Narrow" panose="020B0606020202030204" pitchFamily="34" charset="0"/>
            </a:rPr>
            <a:t>Enacted Budget</a:t>
          </a:r>
          <a:endParaRPr lang="en-US" sz="4000" b="1" kern="1200" dirty="0">
            <a:solidFill>
              <a:schemeClr val="tx1"/>
            </a:solidFill>
            <a:latin typeface="Arial Narrow" panose="020B0606020202030204" pitchFamily="34" charset="0"/>
          </a:endParaRPr>
        </a:p>
      </dsp:txBody>
      <dsp:txXfrm>
        <a:off x="75404" y="1752065"/>
        <a:ext cx="3925234" cy="1302007"/>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04B5C82B-474F-6D49-AE38-8DA065CABB42}"/>
              </a:ext>
            </a:extLst>
          </p:cNvPr>
          <p:cNvSpPr>
            <a:spLocks noGrp="1"/>
          </p:cNvSpPr>
          <p:nvPr>
            <p:ph type="hdr" sz="quarter"/>
          </p:nvPr>
        </p:nvSpPr>
        <p:spPr>
          <a:xfrm>
            <a:off x="133385" y="55978"/>
            <a:ext cx="6683305" cy="465012"/>
          </a:xfrm>
          <a:prstGeom prst="rect">
            <a:avLst/>
          </a:prstGeom>
        </p:spPr>
        <p:txBody>
          <a:bodyPr vert="horz" lIns="92492" tIns="46246" rIns="92492" bIns="46246" rtlCol="0"/>
          <a:lstStyle>
            <a:lvl1pPr algn="l">
              <a:defRPr sz="1200"/>
            </a:lvl1pPr>
          </a:lstStyle>
          <a:p>
            <a:pPr>
              <a:tabLst>
                <a:tab pos="6472804" algn="r"/>
              </a:tabLst>
            </a:pPr>
            <a:r>
              <a:rPr lang="en-US" sz="1600" b="1" dirty="0">
                <a:latin typeface="Arial Narrow" panose="020B0604020202020204" pitchFamily="34" charset="0"/>
                <a:cs typeface="Arial Narrow" panose="020B0604020202020204" pitchFamily="34" charset="0"/>
              </a:rPr>
              <a:t>School Finance Conference	July 15, 2021</a:t>
            </a:r>
          </a:p>
        </p:txBody>
      </p:sp>
      <p:sp>
        <p:nvSpPr>
          <p:cNvPr id="4" name="Footer Placeholder 3">
            <a:extLst>
              <a:ext uri="{FF2B5EF4-FFF2-40B4-BE49-F238E27FC236}">
                <a16:creationId xmlns="" xmlns:a16="http://schemas.microsoft.com/office/drawing/2014/main" id="{AC1E681E-A46E-B24E-842A-607AE39A8917}"/>
              </a:ext>
            </a:extLst>
          </p:cNvPr>
          <p:cNvSpPr>
            <a:spLocks noGrp="1"/>
          </p:cNvSpPr>
          <p:nvPr>
            <p:ph type="ftr" sz="quarter" idx="2"/>
          </p:nvPr>
        </p:nvSpPr>
        <p:spPr>
          <a:xfrm>
            <a:off x="1969188" y="8760278"/>
            <a:ext cx="3011699" cy="265887"/>
          </a:xfrm>
          <a:prstGeom prst="rect">
            <a:avLst/>
          </a:prstGeom>
        </p:spPr>
        <p:txBody>
          <a:bodyPr vert="horz" lIns="92492" tIns="46246" rIns="92492" bIns="46246" rtlCol="0" anchor="b"/>
          <a:lstStyle>
            <a:lvl1pPr algn="l">
              <a:defRPr sz="1200"/>
            </a:lvl1pPr>
          </a:lstStyle>
          <a:p>
            <a:pPr algn="ctr"/>
            <a:r>
              <a:rPr lang="en-US" b="1" dirty="0">
                <a:latin typeface="Arial Narrow" panose="020B0604020202020204" pitchFamily="34" charset="0"/>
                <a:cs typeface="Arial Narrow" panose="020B0604020202020204" pitchFamily="34" charset="0"/>
              </a:rPr>
              <a:t>© 2021 School Services of California Inc.</a:t>
            </a:r>
          </a:p>
        </p:txBody>
      </p:sp>
      <p:pic>
        <p:nvPicPr>
          <p:cNvPr id="7" name="Picture 6">
            <a:extLst>
              <a:ext uri="{FF2B5EF4-FFF2-40B4-BE49-F238E27FC236}">
                <a16:creationId xmlns="" xmlns:a16="http://schemas.microsoft.com/office/drawing/2014/main" id="{673ECD4A-C38B-D14A-BD36-2C1FF4274853}"/>
              </a:ext>
            </a:extLst>
          </p:cNvPr>
          <p:cNvPicPr>
            <a:picLocks noChangeAspect="1"/>
          </p:cNvPicPr>
          <p:nvPr/>
        </p:nvPicPr>
        <p:blipFill>
          <a:blip r:embed="rId2"/>
          <a:stretch>
            <a:fillRect/>
          </a:stretch>
        </p:blipFill>
        <p:spPr>
          <a:xfrm>
            <a:off x="217633" y="8732873"/>
            <a:ext cx="514820" cy="320697"/>
          </a:xfrm>
          <a:prstGeom prst="rect">
            <a:avLst/>
          </a:prstGeom>
        </p:spPr>
      </p:pic>
    </p:spTree>
    <p:extLst>
      <p:ext uri="{BB962C8B-B14F-4D97-AF65-F5344CB8AC3E}">
        <p14:creationId xmlns:p14="http://schemas.microsoft.com/office/powerpoint/2010/main" val="335181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5FE13579-62A2-6D41-AD0A-0DED9AC9A623}" type="datetimeFigureOut">
              <a:rPr lang="en-US" smtClean="0"/>
              <a:t>8/30/2021</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07DD0E40-DE3F-0248-93EE-BD5EA26E613E}" type="slidenum">
              <a:rPr lang="en-US" smtClean="0"/>
              <a:t>‹#›</a:t>
            </a:fld>
            <a:endParaRPr lang="en-US"/>
          </a:p>
        </p:txBody>
      </p:sp>
    </p:spTree>
    <p:extLst>
      <p:ext uri="{BB962C8B-B14F-4D97-AF65-F5344CB8AC3E}">
        <p14:creationId xmlns:p14="http://schemas.microsoft.com/office/powerpoint/2010/main" val="3855684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D0E40-DE3F-0248-93EE-BD5EA26E613E}" type="slidenum">
              <a:rPr lang="en-US" smtClean="0"/>
              <a:t>0</a:t>
            </a:fld>
            <a:endParaRPr lang="en-US"/>
          </a:p>
        </p:txBody>
      </p:sp>
    </p:spTree>
    <p:extLst>
      <p:ext uri="{BB962C8B-B14F-4D97-AF65-F5344CB8AC3E}">
        <p14:creationId xmlns:p14="http://schemas.microsoft.com/office/powerpoint/2010/main" val="3200399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77728">
              <a:defRPr/>
            </a:pPr>
            <a:fld id="{FD60C0E6-2949-B54E-81BE-A022E53C47D2}" type="slidenum">
              <a:rPr lang="en-US">
                <a:solidFill>
                  <a:prstClr val="black"/>
                </a:solidFill>
                <a:latin typeface="Calibri" panose="020F0502020204030204"/>
              </a:rPr>
              <a:pPr defTabSz="977728">
                <a:defRPr/>
              </a:pPr>
              <a:t>17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309593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24916">
              <a:defRPr/>
            </a:pPr>
            <a:fld id="{FD60C0E6-2949-B54E-81BE-A022E53C47D2}" type="slidenum">
              <a:rPr lang="en-US">
                <a:solidFill>
                  <a:prstClr val="black"/>
                </a:solidFill>
                <a:latin typeface="Calibri" panose="020F0502020204030204"/>
              </a:rPr>
              <a:pPr defTabSz="924916">
                <a:defRPr/>
              </a:pPr>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2894085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DD0E40-DE3F-0248-93EE-BD5EA26E613E}" type="slidenum">
              <a:rPr lang="en-US" smtClean="0"/>
              <a:t>20</a:t>
            </a:fld>
            <a:endParaRPr lang="en-US"/>
          </a:p>
        </p:txBody>
      </p:sp>
    </p:spTree>
    <p:extLst>
      <p:ext uri="{BB962C8B-B14F-4D97-AF65-F5344CB8AC3E}">
        <p14:creationId xmlns:p14="http://schemas.microsoft.com/office/powerpoint/2010/main" val="2496095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A09F5E-AEFC-094E-8D59-93279445BE54}" type="slidenum">
              <a:rPr lang="en-US" smtClean="0"/>
              <a:t>21</a:t>
            </a:fld>
            <a:endParaRPr lang="en-US"/>
          </a:p>
        </p:txBody>
      </p:sp>
    </p:spTree>
    <p:extLst>
      <p:ext uri="{BB962C8B-B14F-4D97-AF65-F5344CB8AC3E}">
        <p14:creationId xmlns:p14="http://schemas.microsoft.com/office/powerpoint/2010/main" val="2215208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DD0E40-DE3F-0248-93EE-BD5EA26E613E}" type="slidenum">
              <a:rPr lang="en-US" smtClean="0"/>
              <a:t>22</a:t>
            </a:fld>
            <a:endParaRPr lang="en-US"/>
          </a:p>
        </p:txBody>
      </p:sp>
    </p:spTree>
    <p:extLst>
      <p:ext uri="{BB962C8B-B14F-4D97-AF65-F5344CB8AC3E}">
        <p14:creationId xmlns:p14="http://schemas.microsoft.com/office/powerpoint/2010/main" val="4226019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DD0E40-DE3F-0248-93EE-BD5EA26E613E}" type="slidenum">
              <a:rPr lang="en-US" smtClean="0"/>
              <a:t>23</a:t>
            </a:fld>
            <a:endParaRPr lang="en-US"/>
          </a:p>
        </p:txBody>
      </p:sp>
    </p:spTree>
    <p:extLst>
      <p:ext uri="{BB962C8B-B14F-4D97-AF65-F5344CB8AC3E}">
        <p14:creationId xmlns:p14="http://schemas.microsoft.com/office/powerpoint/2010/main" val="4226019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DD0E40-DE3F-0248-93EE-BD5EA26E613E}" type="slidenum">
              <a:rPr lang="en-US" smtClean="0"/>
              <a:t>4</a:t>
            </a:fld>
            <a:endParaRPr lang="en-US"/>
          </a:p>
        </p:txBody>
      </p:sp>
    </p:spTree>
    <p:extLst>
      <p:ext uri="{BB962C8B-B14F-4D97-AF65-F5344CB8AC3E}">
        <p14:creationId xmlns:p14="http://schemas.microsoft.com/office/powerpoint/2010/main" val="2312430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60C0E6-2949-B54E-81BE-A022E53C47D2}" type="slidenum">
              <a:rPr lang="en-US" smtClean="0"/>
              <a:t>5</a:t>
            </a:fld>
            <a:endParaRPr lang="en-US" dirty="0"/>
          </a:p>
        </p:txBody>
      </p:sp>
    </p:spTree>
    <p:extLst>
      <p:ext uri="{BB962C8B-B14F-4D97-AF65-F5344CB8AC3E}">
        <p14:creationId xmlns:p14="http://schemas.microsoft.com/office/powerpoint/2010/main" val="921480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DD0E40-DE3F-0248-93EE-BD5EA26E613E}" type="slidenum">
              <a:rPr lang="en-US" smtClean="0"/>
              <a:t>7</a:t>
            </a:fld>
            <a:endParaRPr lang="en-US"/>
          </a:p>
        </p:txBody>
      </p:sp>
    </p:spTree>
    <p:extLst>
      <p:ext uri="{BB962C8B-B14F-4D97-AF65-F5344CB8AC3E}">
        <p14:creationId xmlns:p14="http://schemas.microsoft.com/office/powerpoint/2010/main" val="379530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DD0E40-DE3F-0248-93EE-BD5EA26E613E}" type="slidenum">
              <a:rPr lang="en-US" smtClean="0"/>
              <a:t>10</a:t>
            </a:fld>
            <a:endParaRPr lang="en-US"/>
          </a:p>
        </p:txBody>
      </p:sp>
    </p:spTree>
    <p:extLst>
      <p:ext uri="{BB962C8B-B14F-4D97-AF65-F5344CB8AC3E}">
        <p14:creationId xmlns:p14="http://schemas.microsoft.com/office/powerpoint/2010/main" val="2312430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defTabSz="977728">
              <a:defRPr/>
            </a:pPr>
            <a:endParaRPr lang="en-US" dirty="0">
              <a:solidFill>
                <a:prstClr val="black"/>
              </a:solidFill>
              <a:latin typeface="Calibri" panose="020F0502020204030204"/>
            </a:endParaRPr>
          </a:p>
        </p:txBody>
      </p:sp>
    </p:spTree>
    <p:extLst>
      <p:ext uri="{BB962C8B-B14F-4D97-AF65-F5344CB8AC3E}">
        <p14:creationId xmlns:p14="http://schemas.microsoft.com/office/powerpoint/2010/main" val="998117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y-NL"/>
          </a:p>
        </p:txBody>
      </p:sp>
      <p:sp>
        <p:nvSpPr>
          <p:cNvPr id="4" name="Slide Number Placeholder 3"/>
          <p:cNvSpPr>
            <a:spLocks noGrp="1"/>
          </p:cNvSpPr>
          <p:nvPr>
            <p:ph type="sldNum" sz="quarter" idx="10"/>
          </p:nvPr>
        </p:nvSpPr>
        <p:spPr/>
        <p:txBody>
          <a:bodyPr/>
          <a:lstStyle/>
          <a:p>
            <a:fld id="{1028B919-5255-4F55-B667-89EDFBE6562E}" type="slidenum">
              <a:rPr lang="fy-NL" smtClean="0"/>
              <a:t>14</a:t>
            </a:fld>
            <a:endParaRPr lang="fy-NL"/>
          </a:p>
        </p:txBody>
      </p:sp>
    </p:spTree>
    <p:extLst>
      <p:ext uri="{BB962C8B-B14F-4D97-AF65-F5344CB8AC3E}">
        <p14:creationId xmlns:p14="http://schemas.microsoft.com/office/powerpoint/2010/main" val="2036370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DD0E40-DE3F-0248-93EE-BD5EA26E613E}" type="slidenum">
              <a:rPr lang="en-US" smtClean="0"/>
              <a:t>15</a:t>
            </a:fld>
            <a:endParaRPr lang="en-US"/>
          </a:p>
        </p:txBody>
      </p:sp>
    </p:spTree>
    <p:extLst>
      <p:ext uri="{BB962C8B-B14F-4D97-AF65-F5344CB8AC3E}">
        <p14:creationId xmlns:p14="http://schemas.microsoft.com/office/powerpoint/2010/main" val="3425983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y-NL"/>
          </a:p>
        </p:txBody>
      </p:sp>
      <p:sp>
        <p:nvSpPr>
          <p:cNvPr id="4" name="Slide Number Placeholder 3"/>
          <p:cNvSpPr>
            <a:spLocks noGrp="1"/>
          </p:cNvSpPr>
          <p:nvPr>
            <p:ph type="sldNum" sz="quarter" idx="10"/>
          </p:nvPr>
        </p:nvSpPr>
        <p:spPr/>
        <p:txBody>
          <a:bodyPr/>
          <a:lstStyle/>
          <a:p>
            <a:fld id="{1028B919-5255-4F55-B667-89EDFBE6562E}" type="slidenum">
              <a:rPr lang="fy-NL" smtClean="0"/>
              <a:t>16</a:t>
            </a:fld>
            <a:endParaRPr lang="fy-NL"/>
          </a:p>
        </p:txBody>
      </p:sp>
    </p:spTree>
    <p:extLst>
      <p:ext uri="{BB962C8B-B14F-4D97-AF65-F5344CB8AC3E}">
        <p14:creationId xmlns:p14="http://schemas.microsoft.com/office/powerpoint/2010/main" val="1149203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9986ED-1BCA-2E44-887F-924C55508BFA}"/>
              </a:ext>
            </a:extLst>
          </p:cNvPr>
          <p:cNvSpPr>
            <a:spLocks noGrp="1"/>
          </p:cNvSpPr>
          <p:nvPr>
            <p:ph type="ctrTitle"/>
          </p:nvPr>
        </p:nvSpPr>
        <p:spPr>
          <a:xfrm>
            <a:off x="4821382" y="740398"/>
            <a:ext cx="7112116" cy="2387600"/>
          </a:xfrm>
          <a:prstGeom prst="rect">
            <a:avLst/>
          </a:prstGeom>
          <a:effectLst>
            <a:outerShdw blurRad="50800" dist="38100" dir="2700000" algn="tl" rotWithShape="0">
              <a:prstClr val="black">
                <a:alpha val="40000"/>
              </a:prstClr>
            </a:outerShdw>
          </a:effectLst>
        </p:spPr>
        <p:txBody>
          <a:bodyPr anchor="ctr" anchorCtr="0"/>
          <a:lstStyle>
            <a:lvl1pPr algn="ctr">
              <a:defRPr sz="6000">
                <a:solidFill>
                  <a:schemeClr val="bg1"/>
                </a:solidFill>
                <a:effectLst/>
              </a:defRPr>
            </a:lvl1pPr>
          </a:lstStyle>
          <a:p>
            <a:r>
              <a:rPr lang="en-US"/>
              <a:t>Click to edit Master title style</a:t>
            </a:r>
          </a:p>
        </p:txBody>
      </p:sp>
      <p:sp>
        <p:nvSpPr>
          <p:cNvPr id="3" name="Subtitle 2">
            <a:extLst>
              <a:ext uri="{FF2B5EF4-FFF2-40B4-BE49-F238E27FC236}">
                <a16:creationId xmlns="" xmlns:a16="http://schemas.microsoft.com/office/drawing/2014/main" id="{85773637-9A65-4F4A-97F8-3F0F8C3B9E1B}"/>
              </a:ext>
            </a:extLst>
          </p:cNvPr>
          <p:cNvSpPr>
            <a:spLocks noGrp="1"/>
          </p:cNvSpPr>
          <p:nvPr>
            <p:ph type="subTitle" idx="1"/>
          </p:nvPr>
        </p:nvSpPr>
        <p:spPr>
          <a:xfrm>
            <a:off x="5911595" y="3405263"/>
            <a:ext cx="4931690" cy="553273"/>
          </a:xfrm>
          <a:prstGeom prst="rect">
            <a:avLst/>
          </a:prstGeom>
          <a:effectLst>
            <a:outerShdw blurRad="50800" dist="38100" dir="2700000" algn="tl" rotWithShape="0">
              <a:prstClr val="black">
                <a:alpha val="40000"/>
              </a:prstClr>
            </a:outerShdw>
          </a:effectLst>
        </p:spPr>
        <p:txBody>
          <a:bodyPr/>
          <a:lstStyle>
            <a:lvl1pPr marL="0" indent="0" algn="ctr">
              <a:buNone/>
              <a:defRPr sz="240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Footer Placeholder 3">
            <a:extLst>
              <a:ext uri="{FF2B5EF4-FFF2-40B4-BE49-F238E27FC236}">
                <a16:creationId xmlns="" xmlns:a16="http://schemas.microsoft.com/office/drawing/2014/main" id="{BF51D838-4070-F445-9D6F-865CCE367894}"/>
              </a:ext>
            </a:extLst>
          </p:cNvPr>
          <p:cNvSpPr txBox="1">
            <a:spLocks/>
          </p:cNvSpPr>
          <p:nvPr userDrawn="1"/>
        </p:nvSpPr>
        <p:spPr>
          <a:xfrm>
            <a:off x="449067" y="6471442"/>
            <a:ext cx="4114800" cy="247063"/>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defPPr>
              <a:defRPr lang="en-US"/>
            </a:defPPr>
            <a:lvl1pPr marL="0" algn="l" defTabSz="914400" rtl="0" eaLnBrk="1" latinLnBrk="0" hangingPunct="1">
              <a:defRPr sz="1200" b="1" i="0" kern="1200">
                <a:solidFill>
                  <a:schemeClr val="bg1"/>
                </a:solidFill>
                <a:effectLst/>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 2021 School Services of California Inc.</a:t>
            </a:r>
          </a:p>
        </p:txBody>
      </p:sp>
    </p:spTree>
    <p:extLst>
      <p:ext uri="{BB962C8B-B14F-4D97-AF65-F5344CB8AC3E}">
        <p14:creationId xmlns:p14="http://schemas.microsoft.com/office/powerpoint/2010/main" val="1949641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76CBA6-317A-DD46-AEAF-49109A51589F}"/>
              </a:ext>
            </a:extLst>
          </p:cNvPr>
          <p:cNvSpPr>
            <a:spLocks noGrp="1"/>
          </p:cNvSpPr>
          <p:nvPr>
            <p:ph type="title"/>
          </p:nvPr>
        </p:nvSpPr>
        <p:spPr>
          <a:effectLst/>
        </p:spPr>
        <p:txBody>
          <a:bodyPr/>
          <a:lstStyle/>
          <a:p>
            <a:r>
              <a:rPr lang="en-US" dirty="0"/>
              <a:t>Click to edit Master title style</a:t>
            </a:r>
          </a:p>
        </p:txBody>
      </p:sp>
      <p:sp>
        <p:nvSpPr>
          <p:cNvPr id="3" name="Content Placeholder 2">
            <a:extLst>
              <a:ext uri="{FF2B5EF4-FFF2-40B4-BE49-F238E27FC236}">
                <a16:creationId xmlns="" xmlns:a16="http://schemas.microsoft.com/office/drawing/2014/main" id="{72B5BD61-92AC-F445-8928-725DEECF5FEE}"/>
              </a:ext>
            </a:extLst>
          </p:cNvPr>
          <p:cNvSpPr>
            <a:spLocks noGrp="1"/>
          </p:cNvSpPr>
          <p:nvPr>
            <p:ph idx="1"/>
          </p:nvPr>
        </p:nvSpPr>
        <p:spPr>
          <a:xfrm>
            <a:off x="64441" y="990600"/>
            <a:ext cx="12041334" cy="53748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 xmlns:a16="http://schemas.microsoft.com/office/drawing/2014/main" id="{F52D89C8-F613-3947-A623-A06AC41A23C3}"/>
              </a:ext>
            </a:extLst>
          </p:cNvPr>
          <p:cNvSpPr>
            <a:spLocks noGrp="1"/>
          </p:cNvSpPr>
          <p:nvPr>
            <p:ph type="ftr" sz="quarter" idx="11"/>
          </p:nvPr>
        </p:nvSpPr>
        <p:spPr>
          <a:xfrm>
            <a:off x="4754231" y="6594376"/>
            <a:ext cx="2669921" cy="229906"/>
          </a:xfrm>
          <a:effectLst/>
        </p:spPr>
        <p:txBody>
          <a:bodyPr/>
          <a:lstStyle/>
          <a:p>
            <a:r>
              <a:rPr lang="en-US" dirty="0"/>
              <a:t>© 2021 School Services of California Inc.</a:t>
            </a:r>
          </a:p>
        </p:txBody>
      </p:sp>
      <p:sp>
        <p:nvSpPr>
          <p:cNvPr id="6" name="Slide Number Placeholder 5">
            <a:extLst>
              <a:ext uri="{FF2B5EF4-FFF2-40B4-BE49-F238E27FC236}">
                <a16:creationId xmlns="" xmlns:a16="http://schemas.microsoft.com/office/drawing/2014/main" id="{331B905C-7922-6E4C-BB1B-9A0245AD1EED}"/>
              </a:ext>
            </a:extLst>
          </p:cNvPr>
          <p:cNvSpPr>
            <a:spLocks noGrp="1"/>
          </p:cNvSpPr>
          <p:nvPr>
            <p:ph type="sldNum" sz="quarter" idx="12"/>
          </p:nvPr>
        </p:nvSpPr>
        <p:spPr>
          <a:xfrm>
            <a:off x="11439144" y="6537959"/>
            <a:ext cx="676656" cy="320040"/>
          </a:xfrm>
          <a:effectLst>
            <a:outerShdw blurRad="50800" dist="38100" dir="2700000" algn="tl" rotWithShape="0">
              <a:prstClr val="black">
                <a:alpha val="40000"/>
              </a:prstClr>
            </a:outerShdw>
          </a:effectLst>
        </p:spPr>
        <p:txBody>
          <a:bodyPr/>
          <a:lstStyle>
            <a:lvl1pPr>
              <a:defRPr sz="1600"/>
            </a:lvl1pPr>
          </a:lstStyle>
          <a:p>
            <a:fld id="{42503F20-67DD-4948-B6DE-4DDC1702207D}" type="slidenum">
              <a:rPr lang="en-US" smtClean="0"/>
              <a:pPr/>
              <a:t>‹#›</a:t>
            </a:fld>
            <a:endParaRPr lang="en-US" dirty="0"/>
          </a:p>
        </p:txBody>
      </p:sp>
    </p:spTree>
    <p:extLst>
      <p:ext uri="{BB962C8B-B14F-4D97-AF65-F5344CB8AC3E}">
        <p14:creationId xmlns:p14="http://schemas.microsoft.com/office/powerpoint/2010/main" val="137134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9F816E-8C77-B24D-BF22-7A9B4D2F8E10}"/>
              </a:ext>
            </a:extLst>
          </p:cNvPr>
          <p:cNvSpPr>
            <a:spLocks noGrp="1"/>
          </p:cNvSpPr>
          <p:nvPr>
            <p:ph type="title"/>
          </p:nvPr>
        </p:nvSpPr>
        <p:spPr>
          <a:xfrm>
            <a:off x="178420" y="1999672"/>
            <a:ext cx="11831443" cy="2852737"/>
          </a:xfrm>
        </p:spPr>
        <p:txBody>
          <a:bodyPr anchor="ctr" anchorCtr="0"/>
          <a:lstStyle>
            <a:lvl1pPr algn="ctr">
              <a:defRPr sz="5000">
                <a:solidFill>
                  <a:schemeClr val="bg1"/>
                </a:solidFill>
              </a:defRPr>
            </a:lvl1pPr>
          </a:lstStyle>
          <a:p>
            <a:r>
              <a:rPr lang="en-US"/>
              <a:t>Click to edit Master title style</a:t>
            </a:r>
          </a:p>
        </p:txBody>
      </p:sp>
    </p:spTree>
    <p:extLst>
      <p:ext uri="{BB962C8B-B14F-4D97-AF65-F5344CB8AC3E}">
        <p14:creationId xmlns:p14="http://schemas.microsoft.com/office/powerpoint/2010/main" val="4106614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C27C12-B38E-AB43-8960-D33ECDB6C2AB}"/>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 xmlns:a16="http://schemas.microsoft.com/office/drawing/2014/main" id="{AF246434-536A-5047-B21E-B81EB018C762}"/>
              </a:ext>
            </a:extLst>
          </p:cNvPr>
          <p:cNvSpPr>
            <a:spLocks noGrp="1"/>
          </p:cNvSpPr>
          <p:nvPr>
            <p:ph sz="half" idx="1"/>
          </p:nvPr>
        </p:nvSpPr>
        <p:spPr>
          <a:xfrm>
            <a:off x="64008" y="987552"/>
            <a:ext cx="5955359" cy="53766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 xmlns:a16="http://schemas.microsoft.com/office/drawing/2014/main" id="{9771B662-A844-0B4F-A26E-D3B6F11636B5}"/>
              </a:ext>
            </a:extLst>
          </p:cNvPr>
          <p:cNvSpPr>
            <a:spLocks noGrp="1"/>
          </p:cNvSpPr>
          <p:nvPr>
            <p:ph type="ftr" sz="quarter" idx="11"/>
          </p:nvPr>
        </p:nvSpPr>
        <p:spPr>
          <a:xfrm>
            <a:off x="4750643" y="6592824"/>
            <a:ext cx="2670048" cy="228600"/>
          </a:xfrm>
        </p:spPr>
        <p:txBody>
          <a:bodyPr/>
          <a:lstStyle/>
          <a:p>
            <a:r>
              <a:rPr lang="en-US"/>
              <a:t>© 2021 School Services of California Inc.</a:t>
            </a:r>
          </a:p>
        </p:txBody>
      </p:sp>
      <p:sp>
        <p:nvSpPr>
          <p:cNvPr id="4" name="Content Placeholder 3">
            <a:extLst>
              <a:ext uri="{FF2B5EF4-FFF2-40B4-BE49-F238E27FC236}">
                <a16:creationId xmlns="" xmlns:a16="http://schemas.microsoft.com/office/drawing/2014/main" id="{8DB10E5C-6174-5042-A14F-70CE6C074D1B}"/>
              </a:ext>
            </a:extLst>
          </p:cNvPr>
          <p:cNvSpPr>
            <a:spLocks noGrp="1"/>
          </p:cNvSpPr>
          <p:nvPr>
            <p:ph sz="half" idx="2"/>
          </p:nvPr>
        </p:nvSpPr>
        <p:spPr>
          <a:xfrm>
            <a:off x="6172198" y="987552"/>
            <a:ext cx="5952744" cy="53766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 xmlns:a16="http://schemas.microsoft.com/office/drawing/2014/main" id="{907CFF11-39BC-D946-8FCB-15924D015E8F}"/>
              </a:ext>
            </a:extLst>
          </p:cNvPr>
          <p:cNvSpPr>
            <a:spLocks noGrp="1"/>
          </p:cNvSpPr>
          <p:nvPr>
            <p:ph type="sldNum" sz="quarter" idx="12"/>
          </p:nvPr>
        </p:nvSpPr>
        <p:spPr/>
        <p:txBody>
          <a:bodyPr/>
          <a:lstStyle/>
          <a:p>
            <a:fld id="{42503F20-67DD-4948-B6DE-4DDC1702207D}" type="slidenum">
              <a:rPr lang="en-US" smtClean="0"/>
              <a:t>‹#›</a:t>
            </a:fld>
            <a:endParaRPr lang="en-US"/>
          </a:p>
        </p:txBody>
      </p:sp>
    </p:spTree>
    <p:extLst>
      <p:ext uri="{BB962C8B-B14F-4D97-AF65-F5344CB8AC3E}">
        <p14:creationId xmlns:p14="http://schemas.microsoft.com/office/powerpoint/2010/main" val="3566095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9E9A55-239D-174D-98A6-6EF25FD6DA24}"/>
              </a:ext>
            </a:extLst>
          </p:cNvPr>
          <p:cNvSpPr>
            <a:spLocks noGrp="1"/>
          </p:cNvSpPr>
          <p:nvPr>
            <p:ph type="title"/>
          </p:nvPr>
        </p:nvSpPr>
        <p:spPr>
          <a:xfrm>
            <a:off x="75159" y="18288"/>
            <a:ext cx="12024360" cy="841248"/>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20F9E0CA-65DA-A84D-9904-406994B38C1D}"/>
              </a:ext>
            </a:extLst>
          </p:cNvPr>
          <p:cNvSpPr>
            <a:spLocks noGrp="1"/>
          </p:cNvSpPr>
          <p:nvPr>
            <p:ph type="body" idx="1"/>
          </p:nvPr>
        </p:nvSpPr>
        <p:spPr>
          <a:xfrm>
            <a:off x="99166" y="987552"/>
            <a:ext cx="5916168" cy="510892"/>
          </a:xfrm>
        </p:spPr>
        <p:txBody>
          <a:bodyPr anchor="ctr"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 xmlns:a16="http://schemas.microsoft.com/office/drawing/2014/main" id="{EEDF9932-F162-DE4B-933B-FCB9CF924E96}"/>
              </a:ext>
            </a:extLst>
          </p:cNvPr>
          <p:cNvSpPr>
            <a:spLocks noGrp="1"/>
          </p:cNvSpPr>
          <p:nvPr>
            <p:ph sz="half" idx="2"/>
          </p:nvPr>
        </p:nvSpPr>
        <p:spPr>
          <a:xfrm>
            <a:off x="99166" y="1532545"/>
            <a:ext cx="5916168" cy="48985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556549DB-00FD-BC43-A649-3B6D29ED37DA}"/>
              </a:ext>
            </a:extLst>
          </p:cNvPr>
          <p:cNvSpPr>
            <a:spLocks noGrp="1"/>
          </p:cNvSpPr>
          <p:nvPr>
            <p:ph type="body" sz="quarter" idx="3"/>
          </p:nvPr>
        </p:nvSpPr>
        <p:spPr>
          <a:xfrm>
            <a:off x="6172199" y="987552"/>
            <a:ext cx="5916169" cy="510892"/>
          </a:xfrm>
        </p:spPr>
        <p:txBody>
          <a:bodyPr anchor="ctr"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 xmlns:a16="http://schemas.microsoft.com/office/drawing/2014/main" id="{4FA36A89-8892-4747-9006-64FC6025E2E8}"/>
              </a:ext>
            </a:extLst>
          </p:cNvPr>
          <p:cNvSpPr>
            <a:spLocks noGrp="1"/>
          </p:cNvSpPr>
          <p:nvPr>
            <p:ph sz="quarter" idx="4"/>
          </p:nvPr>
        </p:nvSpPr>
        <p:spPr>
          <a:xfrm>
            <a:off x="6172199" y="1532548"/>
            <a:ext cx="5916169" cy="48985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 xmlns:a16="http://schemas.microsoft.com/office/drawing/2014/main" id="{4EB4A65A-91D0-0748-9C7D-D7930F4279CB}"/>
              </a:ext>
            </a:extLst>
          </p:cNvPr>
          <p:cNvSpPr>
            <a:spLocks noGrp="1"/>
          </p:cNvSpPr>
          <p:nvPr>
            <p:ph type="ftr" sz="quarter" idx="11"/>
          </p:nvPr>
        </p:nvSpPr>
        <p:spPr/>
        <p:txBody>
          <a:bodyPr/>
          <a:lstStyle/>
          <a:p>
            <a:r>
              <a:rPr lang="en-US"/>
              <a:t>© 2021 School Services of California Inc.</a:t>
            </a:r>
          </a:p>
        </p:txBody>
      </p:sp>
      <p:sp>
        <p:nvSpPr>
          <p:cNvPr id="9" name="Slide Number Placeholder 8">
            <a:extLst>
              <a:ext uri="{FF2B5EF4-FFF2-40B4-BE49-F238E27FC236}">
                <a16:creationId xmlns="" xmlns:a16="http://schemas.microsoft.com/office/drawing/2014/main" id="{0EDB6A93-9583-BB49-8A49-BF2C819B5196}"/>
              </a:ext>
            </a:extLst>
          </p:cNvPr>
          <p:cNvSpPr>
            <a:spLocks noGrp="1"/>
          </p:cNvSpPr>
          <p:nvPr>
            <p:ph type="sldNum" sz="quarter" idx="12"/>
          </p:nvPr>
        </p:nvSpPr>
        <p:spPr/>
        <p:txBody>
          <a:bodyPr/>
          <a:lstStyle/>
          <a:p>
            <a:fld id="{42503F20-67DD-4948-B6DE-4DDC1702207D}" type="slidenum">
              <a:rPr lang="en-US" smtClean="0"/>
              <a:t>‹#›</a:t>
            </a:fld>
            <a:endParaRPr lang="en-US"/>
          </a:p>
        </p:txBody>
      </p:sp>
    </p:spTree>
    <p:extLst>
      <p:ext uri="{BB962C8B-B14F-4D97-AF65-F5344CB8AC3E}">
        <p14:creationId xmlns:p14="http://schemas.microsoft.com/office/powerpoint/2010/main" val="3320017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5224AF-09E6-2346-8DCC-726123C681BE}"/>
              </a:ext>
            </a:extLst>
          </p:cNvPr>
          <p:cNvSpPr>
            <a:spLocks noGrp="1"/>
          </p:cNvSpPr>
          <p:nvPr>
            <p:ph type="title"/>
          </p:nvPr>
        </p:nvSpPr>
        <p:spPr/>
        <p:txBody>
          <a:bodyPr/>
          <a:lstStyle/>
          <a:p>
            <a:r>
              <a:rPr lang="en-US" dirty="0"/>
              <a:t>Click to edit Master title style</a:t>
            </a:r>
          </a:p>
        </p:txBody>
      </p:sp>
      <p:sp>
        <p:nvSpPr>
          <p:cNvPr id="4" name="Footer Placeholder 3">
            <a:extLst>
              <a:ext uri="{FF2B5EF4-FFF2-40B4-BE49-F238E27FC236}">
                <a16:creationId xmlns="" xmlns:a16="http://schemas.microsoft.com/office/drawing/2014/main" id="{704EFFB3-AACC-A445-B75B-A323F92E733E}"/>
              </a:ext>
            </a:extLst>
          </p:cNvPr>
          <p:cNvSpPr>
            <a:spLocks noGrp="1"/>
          </p:cNvSpPr>
          <p:nvPr>
            <p:ph type="ftr" sz="quarter" idx="11"/>
          </p:nvPr>
        </p:nvSpPr>
        <p:spPr/>
        <p:txBody>
          <a:bodyPr/>
          <a:lstStyle/>
          <a:p>
            <a:r>
              <a:rPr lang="en-US"/>
              <a:t>© 2021 School Services of California Inc.</a:t>
            </a:r>
          </a:p>
        </p:txBody>
      </p:sp>
      <p:sp>
        <p:nvSpPr>
          <p:cNvPr id="5" name="Slide Number Placeholder 4">
            <a:extLst>
              <a:ext uri="{FF2B5EF4-FFF2-40B4-BE49-F238E27FC236}">
                <a16:creationId xmlns="" xmlns:a16="http://schemas.microsoft.com/office/drawing/2014/main" id="{EA60594F-9FCC-024C-8867-A2740F14E91A}"/>
              </a:ext>
            </a:extLst>
          </p:cNvPr>
          <p:cNvSpPr>
            <a:spLocks noGrp="1"/>
          </p:cNvSpPr>
          <p:nvPr>
            <p:ph type="sldNum" sz="quarter" idx="12"/>
          </p:nvPr>
        </p:nvSpPr>
        <p:spPr/>
        <p:txBody>
          <a:bodyPr/>
          <a:lstStyle/>
          <a:p>
            <a:fld id="{42503F20-67DD-4948-B6DE-4DDC1702207D}" type="slidenum">
              <a:rPr lang="en-US" smtClean="0"/>
              <a:t>‹#›</a:t>
            </a:fld>
            <a:endParaRPr lang="en-US"/>
          </a:p>
        </p:txBody>
      </p:sp>
    </p:spTree>
    <p:extLst>
      <p:ext uri="{BB962C8B-B14F-4D97-AF65-F5344CB8AC3E}">
        <p14:creationId xmlns:p14="http://schemas.microsoft.com/office/powerpoint/2010/main" val="475123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890E74-EDC1-F44D-8467-5B925C018E63}"/>
              </a:ext>
            </a:extLst>
          </p:cNvPr>
          <p:cNvSpPr>
            <a:spLocks noGrp="1"/>
          </p:cNvSpPr>
          <p:nvPr>
            <p:ph type="title"/>
          </p:nvPr>
        </p:nvSpPr>
        <p:spPr>
          <a:xfrm>
            <a:off x="64008" y="18288"/>
            <a:ext cx="12024360" cy="841248"/>
          </a:xfrm>
        </p:spPr>
        <p:txBody>
          <a:bodyPr/>
          <a:lstStyle/>
          <a:p>
            <a:r>
              <a:rPr lang="en-US" dirty="0"/>
              <a:t>Click to edit Master title style</a:t>
            </a:r>
          </a:p>
        </p:txBody>
      </p:sp>
      <p:graphicFrame>
        <p:nvGraphicFramePr>
          <p:cNvPr id="5" name="Table 5">
            <a:extLst>
              <a:ext uri="{FF2B5EF4-FFF2-40B4-BE49-F238E27FC236}">
                <a16:creationId xmlns="" xmlns:a16="http://schemas.microsoft.com/office/drawing/2014/main" id="{676D1D23-ABB1-7D46-98CC-C55FD3B6114C}"/>
              </a:ext>
            </a:extLst>
          </p:cNvPr>
          <p:cNvGraphicFramePr>
            <a:graphicFrameLocks noGrp="1"/>
          </p:cNvGraphicFramePr>
          <p:nvPr userDrawn="1">
            <p:extLst>
              <p:ext uri="{D42A27DB-BD31-4B8C-83A1-F6EECF244321}">
                <p14:modId xmlns:p14="http://schemas.microsoft.com/office/powerpoint/2010/main" val="2877679364"/>
              </p:ext>
            </p:extLst>
          </p:nvPr>
        </p:nvGraphicFramePr>
        <p:xfrm>
          <a:off x="125260" y="947854"/>
          <a:ext cx="11949830" cy="5773624"/>
        </p:xfrm>
        <a:graphic>
          <a:graphicData uri="http://schemas.openxmlformats.org/drawingml/2006/table">
            <a:tbl>
              <a:tblPr firstRow="1" bandRow="1"/>
              <a:tblGrid>
                <a:gridCol w="11949830">
                  <a:extLst>
                    <a:ext uri="{9D8B030D-6E8A-4147-A177-3AD203B41FA5}">
                      <a16:colId xmlns="" xmlns:a16="http://schemas.microsoft.com/office/drawing/2014/main" val="3634730535"/>
                    </a:ext>
                  </a:extLst>
                </a:gridCol>
              </a:tblGrid>
              <a:tr h="721703">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 xmlns:a16="http://schemas.microsoft.com/office/drawing/2014/main" val="1271691668"/>
                  </a:ext>
                </a:extLst>
              </a:tr>
              <a:tr h="721703">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 xmlns:a16="http://schemas.microsoft.com/office/drawing/2014/main" val="3183235207"/>
                  </a:ext>
                </a:extLst>
              </a:tr>
              <a:tr h="721703">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 xmlns:a16="http://schemas.microsoft.com/office/drawing/2014/main" val="2872638592"/>
                  </a:ext>
                </a:extLst>
              </a:tr>
              <a:tr h="721703">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 xmlns:a16="http://schemas.microsoft.com/office/drawing/2014/main" val="227059472"/>
                  </a:ext>
                </a:extLst>
              </a:tr>
              <a:tr h="721703">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 xmlns:a16="http://schemas.microsoft.com/office/drawing/2014/main" val="140182694"/>
                  </a:ext>
                </a:extLst>
              </a:tr>
              <a:tr h="721703">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 xmlns:a16="http://schemas.microsoft.com/office/drawing/2014/main" val="1305971070"/>
                  </a:ext>
                </a:extLst>
              </a:tr>
              <a:tr h="721703">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 xmlns:a16="http://schemas.microsoft.com/office/drawing/2014/main" val="3843337974"/>
                  </a:ext>
                </a:extLst>
              </a:tr>
              <a:tr h="721703">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 xmlns:a16="http://schemas.microsoft.com/office/drawing/2014/main" val="2838260168"/>
                  </a:ext>
                </a:extLst>
              </a:tr>
            </a:tbl>
          </a:graphicData>
        </a:graphic>
      </p:graphicFrame>
    </p:spTree>
    <p:extLst>
      <p:ext uri="{BB962C8B-B14F-4D97-AF65-F5344CB8AC3E}">
        <p14:creationId xmlns:p14="http://schemas.microsoft.com/office/powerpoint/2010/main" val="3960179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93727F5-8352-E14F-B743-26A532CADBD0}"/>
              </a:ext>
            </a:extLst>
          </p:cNvPr>
          <p:cNvSpPr>
            <a:spLocks noGrp="1"/>
          </p:cNvSpPr>
          <p:nvPr>
            <p:ph type="title"/>
          </p:nvPr>
        </p:nvSpPr>
        <p:spPr>
          <a:xfrm>
            <a:off x="77382" y="18288"/>
            <a:ext cx="12024360" cy="841248"/>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 xmlns:a16="http://schemas.microsoft.com/office/drawing/2014/main" id="{775E9BD7-F174-3240-81F7-E706D8E7D919}"/>
              </a:ext>
            </a:extLst>
          </p:cNvPr>
          <p:cNvSpPr>
            <a:spLocks noGrp="1"/>
          </p:cNvSpPr>
          <p:nvPr>
            <p:ph type="body" idx="1"/>
          </p:nvPr>
        </p:nvSpPr>
        <p:spPr>
          <a:xfrm>
            <a:off x="64008" y="991035"/>
            <a:ext cx="12042648" cy="537667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 xmlns:a16="http://schemas.microsoft.com/office/drawing/2014/main" id="{D08CF7C1-EC5E-4E46-9F57-AC300D145FFB}"/>
              </a:ext>
            </a:extLst>
          </p:cNvPr>
          <p:cNvSpPr>
            <a:spLocks noGrp="1"/>
          </p:cNvSpPr>
          <p:nvPr>
            <p:ph type="ftr" sz="quarter" idx="3"/>
          </p:nvPr>
        </p:nvSpPr>
        <p:spPr>
          <a:xfrm>
            <a:off x="4750643" y="6592824"/>
            <a:ext cx="2670048" cy="228600"/>
          </a:xfrm>
          <a:prstGeom prst="rect">
            <a:avLst/>
          </a:prstGeom>
        </p:spPr>
        <p:txBody>
          <a:bodyPr vert="horz" lIns="91440" tIns="45720" rIns="91440" bIns="45720" rtlCol="0" anchor="ctr">
            <a:noAutofit/>
          </a:bodyPr>
          <a:lstStyle>
            <a:lvl1pPr algn="l">
              <a:defRPr sz="1200" b="1" i="0">
                <a:solidFill>
                  <a:schemeClr val="bg1"/>
                </a:solidFill>
                <a:latin typeface="Arial Narrow" panose="020B0604020202020204" pitchFamily="34" charset="0"/>
                <a:cs typeface="Arial Narrow" panose="020B0604020202020204" pitchFamily="34" charset="0"/>
              </a:defRPr>
            </a:lvl1pPr>
          </a:lstStyle>
          <a:p>
            <a:r>
              <a:rPr lang="en-US"/>
              <a:t>© 2021 School Services of California Inc.</a:t>
            </a:r>
            <a:endParaRPr lang="en-US" dirty="0"/>
          </a:p>
        </p:txBody>
      </p:sp>
      <p:sp>
        <p:nvSpPr>
          <p:cNvPr id="6" name="Slide Number Placeholder 5">
            <a:extLst>
              <a:ext uri="{FF2B5EF4-FFF2-40B4-BE49-F238E27FC236}">
                <a16:creationId xmlns="" xmlns:a16="http://schemas.microsoft.com/office/drawing/2014/main" id="{9E5DC584-D229-094A-A5E9-A5F031B1497F}"/>
              </a:ext>
            </a:extLst>
          </p:cNvPr>
          <p:cNvSpPr>
            <a:spLocks noGrp="1"/>
          </p:cNvSpPr>
          <p:nvPr>
            <p:ph type="sldNum" sz="quarter" idx="4"/>
          </p:nvPr>
        </p:nvSpPr>
        <p:spPr>
          <a:xfrm>
            <a:off x="11440887" y="6541751"/>
            <a:ext cx="679316" cy="321695"/>
          </a:xfrm>
          <a:prstGeom prst="rect">
            <a:avLst/>
          </a:prstGeom>
        </p:spPr>
        <p:txBody>
          <a:bodyPr vert="horz" lIns="91440" tIns="45720" rIns="91440" bIns="45720" rtlCol="0" anchor="ctr">
            <a:noAutofit/>
          </a:bodyPr>
          <a:lstStyle>
            <a:lvl1pPr algn="r">
              <a:defRPr sz="1600" b="1" i="0">
                <a:solidFill>
                  <a:schemeClr val="bg1"/>
                </a:solidFill>
                <a:effectLst>
                  <a:outerShdw blurRad="50800" dist="38100" dir="2700000" algn="tl" rotWithShape="0">
                    <a:prstClr val="black">
                      <a:alpha val="40000"/>
                    </a:prstClr>
                  </a:outerShdw>
                </a:effectLst>
                <a:latin typeface="Arial Narrow" panose="020B0604020202020204" pitchFamily="34" charset="0"/>
                <a:cs typeface="Arial Narrow" panose="020B0604020202020204" pitchFamily="34" charset="0"/>
              </a:defRPr>
            </a:lvl1pPr>
          </a:lstStyle>
          <a:p>
            <a:fld id="{42503F20-67DD-4948-B6DE-4DDC1702207D}" type="slidenum">
              <a:rPr lang="en-US" smtClean="0"/>
              <a:pPr/>
              <a:t>‹#›</a:t>
            </a:fld>
            <a:endParaRPr lang="en-US"/>
          </a:p>
        </p:txBody>
      </p:sp>
    </p:spTree>
    <p:extLst>
      <p:ext uri="{BB962C8B-B14F-4D97-AF65-F5344CB8AC3E}">
        <p14:creationId xmlns:p14="http://schemas.microsoft.com/office/powerpoint/2010/main" val="1152737768"/>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51" r:id="rId3"/>
    <p:sldLayoutId id="2147483652" r:id="rId4"/>
    <p:sldLayoutId id="2147483653" r:id="rId5"/>
    <p:sldLayoutId id="2147483654" r:id="rId6"/>
    <p:sldLayoutId id="2147483660" r:id="rId7"/>
  </p:sldLayoutIdLst>
  <p:hf hdr="0" dt="0"/>
  <p:txStyles>
    <p:titleStyle>
      <a:lvl1pPr algn="l" defTabSz="914400" rtl="0" eaLnBrk="1" latinLnBrk="0" hangingPunct="1">
        <a:lnSpc>
          <a:spcPct val="95000"/>
        </a:lnSpc>
        <a:spcBef>
          <a:spcPct val="0"/>
        </a:spcBef>
        <a:buNone/>
        <a:defRPr sz="3000" b="1" i="0" kern="1200">
          <a:solidFill>
            <a:schemeClr val="tx1"/>
          </a:solidFill>
          <a:latin typeface="Arial Narrow" panose="020B0604020202020204" pitchFamily="34" charset="0"/>
          <a:ea typeface="+mj-ea"/>
          <a:cs typeface="Arial Narrow" panose="020B0604020202020204" pitchFamily="34" charset="0"/>
        </a:defRPr>
      </a:lvl1pPr>
    </p:titleStyle>
    <p:bodyStyle>
      <a:lvl1pPr marL="288925" indent="-288925" algn="l" defTabSz="914400" rtl="0" eaLnBrk="1" latinLnBrk="0" hangingPunct="1">
        <a:lnSpc>
          <a:spcPct val="100000"/>
        </a:lnSpc>
        <a:spcBef>
          <a:spcPts val="0"/>
        </a:spcBef>
        <a:buSzPct val="90000"/>
        <a:buFontTx/>
        <a:buBlip>
          <a:blip r:embed="rId10"/>
        </a:buBlip>
        <a:tabLst/>
        <a:defRPr sz="2400" b="1" i="0" kern="1200">
          <a:solidFill>
            <a:schemeClr val="tx1"/>
          </a:solidFill>
          <a:latin typeface="Arial Narrow" panose="020B0604020202020204" pitchFamily="34" charset="0"/>
          <a:ea typeface="+mn-ea"/>
          <a:cs typeface="Arial Narrow" panose="020B0604020202020204" pitchFamily="34" charset="0"/>
        </a:defRPr>
      </a:lvl1pPr>
      <a:lvl2pPr marL="635000" indent="-334963" algn="l" defTabSz="914400" rtl="0" eaLnBrk="1" latinLnBrk="0" hangingPunct="1">
        <a:lnSpc>
          <a:spcPct val="100000"/>
        </a:lnSpc>
        <a:spcBef>
          <a:spcPts val="0"/>
        </a:spcBef>
        <a:buSzPct val="90000"/>
        <a:buFontTx/>
        <a:buBlip>
          <a:blip r:embed="rId11"/>
        </a:buBlip>
        <a:tabLst/>
        <a:defRPr sz="2400" b="1" i="0" kern="1200">
          <a:solidFill>
            <a:schemeClr val="tx1"/>
          </a:solidFill>
          <a:latin typeface="Arial Narrow" panose="020B0604020202020204" pitchFamily="34" charset="0"/>
          <a:ea typeface="+mn-ea"/>
          <a:cs typeface="Arial Narrow" panose="020B0604020202020204" pitchFamily="34" charset="0"/>
        </a:defRPr>
      </a:lvl2pPr>
      <a:lvl3pPr marL="979488" indent="-333375" algn="l" defTabSz="914400" rtl="0" eaLnBrk="1" latinLnBrk="0" hangingPunct="1">
        <a:lnSpc>
          <a:spcPct val="100000"/>
        </a:lnSpc>
        <a:spcBef>
          <a:spcPts val="0"/>
        </a:spcBef>
        <a:buSzPct val="90000"/>
        <a:buFontTx/>
        <a:buBlip>
          <a:blip r:embed="rId10"/>
        </a:buBlip>
        <a:tabLst/>
        <a:defRPr sz="2400" b="1" i="0" kern="1200">
          <a:solidFill>
            <a:schemeClr val="tx1"/>
          </a:solidFill>
          <a:latin typeface="Arial Narrow" panose="020B0604020202020204" pitchFamily="34" charset="0"/>
          <a:ea typeface="+mn-ea"/>
          <a:cs typeface="Arial Narrow" panose="020B0604020202020204" pitchFamily="34" charset="0"/>
        </a:defRPr>
      </a:lvl3pPr>
      <a:lvl4pPr marL="1314450" indent="-334963" algn="l" defTabSz="914400" rtl="0" eaLnBrk="1" latinLnBrk="0" hangingPunct="1">
        <a:lnSpc>
          <a:spcPct val="100000"/>
        </a:lnSpc>
        <a:spcBef>
          <a:spcPts val="0"/>
        </a:spcBef>
        <a:buSzPct val="90000"/>
        <a:buFontTx/>
        <a:buBlip>
          <a:blip r:embed="rId11"/>
        </a:buBlip>
        <a:tabLst/>
        <a:defRPr sz="2400" b="1" i="0" kern="1200">
          <a:solidFill>
            <a:schemeClr val="tx1"/>
          </a:solidFill>
          <a:latin typeface="Arial Narrow" panose="020B0604020202020204" pitchFamily="34" charset="0"/>
          <a:ea typeface="+mn-ea"/>
          <a:cs typeface="Arial Narrow" panose="020B0604020202020204" pitchFamily="34" charset="0"/>
        </a:defRPr>
      </a:lvl4pPr>
      <a:lvl5pPr marL="1658938" indent="-344488" algn="l" defTabSz="914400" rtl="0" eaLnBrk="1" latinLnBrk="0" hangingPunct="1">
        <a:lnSpc>
          <a:spcPct val="100000"/>
        </a:lnSpc>
        <a:spcBef>
          <a:spcPts val="0"/>
        </a:spcBef>
        <a:buSzPct val="90000"/>
        <a:buFontTx/>
        <a:buBlip>
          <a:blip r:embed="rId10"/>
        </a:buBlip>
        <a:tabLst/>
        <a:defRPr sz="2400" b="1" i="0" kern="1200">
          <a:solidFill>
            <a:schemeClr val="tx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12.sv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 Id="rId9" Type="http://schemas.openxmlformats.org/officeDocument/2006/relationships/image" Target="../media/image14.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png"/><Relationship Id="rId7" Type="http://schemas.openxmlformats.org/officeDocument/2006/relationships/diagramQuickStyle" Target="../diagrams/quickStyle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png"/><Relationship Id="rId9" Type="http://schemas.microsoft.com/office/2007/relationships/diagramDrawing" Target="../diagrams/drawing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18.svg"/><Relationship Id="rId5" Type="http://schemas.openxmlformats.org/officeDocument/2006/relationships/image" Target="../media/image12.png"/><Relationship Id="rId4" Type="http://schemas.openxmlformats.org/officeDocument/2006/relationships/image" Target="../media/image16.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B127E0-3BA2-3C47-83C3-E1F77B105045}"/>
              </a:ext>
            </a:extLst>
          </p:cNvPr>
          <p:cNvSpPr>
            <a:spLocks noGrp="1"/>
          </p:cNvSpPr>
          <p:nvPr>
            <p:ph type="ctrTitle"/>
          </p:nvPr>
        </p:nvSpPr>
        <p:spPr>
          <a:xfrm>
            <a:off x="4821382" y="511792"/>
            <a:ext cx="7112116" cy="2387600"/>
          </a:xfrm>
        </p:spPr>
        <p:txBody>
          <a:bodyPr/>
          <a:lstStyle/>
          <a:p>
            <a:pPr>
              <a:lnSpc>
                <a:spcPct val="90000"/>
              </a:lnSpc>
            </a:pPr>
            <a:r>
              <a:rPr lang="en-US" dirty="0" smtClean="0"/>
              <a:t>45 Day Budget Update</a:t>
            </a:r>
            <a:endParaRPr lang="en-US" dirty="0"/>
          </a:p>
        </p:txBody>
      </p:sp>
      <p:sp>
        <p:nvSpPr>
          <p:cNvPr id="3" name="Subtitle 2"/>
          <p:cNvSpPr>
            <a:spLocks noGrp="1"/>
          </p:cNvSpPr>
          <p:nvPr>
            <p:ph type="subTitle" idx="1"/>
          </p:nvPr>
        </p:nvSpPr>
        <p:spPr>
          <a:xfrm>
            <a:off x="5911595" y="3128627"/>
            <a:ext cx="4931690" cy="2270688"/>
          </a:xfrm>
        </p:spPr>
        <p:txBody>
          <a:bodyPr/>
          <a:lstStyle/>
          <a:p>
            <a:r>
              <a:rPr lang="en-US" dirty="0" smtClean="0"/>
              <a:t>Presented to the Board of Trustees</a:t>
            </a:r>
          </a:p>
          <a:p>
            <a:endParaRPr lang="en-US" dirty="0"/>
          </a:p>
          <a:p>
            <a:endParaRPr lang="en-US" dirty="0" smtClean="0"/>
          </a:p>
          <a:p>
            <a:r>
              <a:rPr lang="en-US" dirty="0" smtClean="0"/>
              <a:t>August 9, 2021</a:t>
            </a:r>
            <a:endParaRPr lang="en-US" dirty="0"/>
          </a:p>
        </p:txBody>
      </p:sp>
      <p:sp>
        <p:nvSpPr>
          <p:cNvPr id="4" name="TextBox 3"/>
          <p:cNvSpPr txBox="1"/>
          <p:nvPr/>
        </p:nvSpPr>
        <p:spPr>
          <a:xfrm>
            <a:off x="319315" y="1004968"/>
            <a:ext cx="4296228" cy="4247317"/>
          </a:xfrm>
          <a:prstGeom prst="rect">
            <a:avLst/>
          </a:prstGeom>
          <a:solidFill>
            <a:srgbClr val="243844"/>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5" name="TextBox 4"/>
          <p:cNvSpPr txBox="1"/>
          <p:nvPr/>
        </p:nvSpPr>
        <p:spPr>
          <a:xfrm>
            <a:off x="1066800" y="1625937"/>
            <a:ext cx="2743200" cy="2031325"/>
          </a:xfrm>
          <a:prstGeom prst="rect">
            <a:avLst/>
          </a:prstGeom>
          <a:no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 y="1004968"/>
            <a:ext cx="4548868"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5949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B127E0-3BA2-3C47-83C3-E1F77B105045}"/>
              </a:ext>
            </a:extLst>
          </p:cNvPr>
          <p:cNvSpPr>
            <a:spLocks noGrp="1"/>
          </p:cNvSpPr>
          <p:nvPr>
            <p:ph type="title"/>
          </p:nvPr>
        </p:nvSpPr>
        <p:spPr/>
        <p:txBody>
          <a:bodyPr/>
          <a:lstStyle/>
          <a:p>
            <a:r>
              <a:rPr lang="en-US" dirty="0">
                <a:latin typeface="Arial Narrow" panose="020B0606020202030204" pitchFamily="34" charset="0"/>
              </a:rPr>
              <a:t>Cash Flow and Deferrals</a:t>
            </a:r>
          </a:p>
        </p:txBody>
      </p:sp>
      <p:sp>
        <p:nvSpPr>
          <p:cNvPr id="4" name="Footer Placeholder 3">
            <a:extLst>
              <a:ext uri="{FF2B5EF4-FFF2-40B4-BE49-F238E27FC236}">
                <a16:creationId xmlns="" xmlns:a16="http://schemas.microsoft.com/office/drawing/2014/main" id="{6DF81893-DC4E-764F-8456-2058F15D9418}"/>
              </a:ext>
            </a:extLst>
          </p:cNvPr>
          <p:cNvSpPr>
            <a:spLocks noGrp="1"/>
          </p:cNvSpPr>
          <p:nvPr>
            <p:ph type="ftr" sz="quarter" idx="11"/>
          </p:nvPr>
        </p:nvSpPr>
        <p:spPr/>
        <p:txBody>
          <a:bodyPr/>
          <a:lstStyle/>
          <a:p>
            <a:r>
              <a:rPr lang="en-US">
                <a:latin typeface="Arial Narrow" panose="020B0606020202030204" pitchFamily="34" charset="0"/>
              </a:rPr>
              <a:t>© 2021 School Services of California Inc.</a:t>
            </a:r>
            <a:endParaRPr lang="en-US" dirty="0">
              <a:latin typeface="Arial Narrow" panose="020B0606020202030204" pitchFamily="34" charset="0"/>
            </a:endParaRPr>
          </a:p>
        </p:txBody>
      </p:sp>
      <p:sp>
        <p:nvSpPr>
          <p:cNvPr id="5" name="Slide Number Placeholder 4">
            <a:extLst>
              <a:ext uri="{FF2B5EF4-FFF2-40B4-BE49-F238E27FC236}">
                <a16:creationId xmlns="" xmlns:a16="http://schemas.microsoft.com/office/drawing/2014/main" id="{D39BA07E-E4E0-9548-90FA-7DEB73D3A464}"/>
              </a:ext>
            </a:extLst>
          </p:cNvPr>
          <p:cNvSpPr>
            <a:spLocks noGrp="1"/>
          </p:cNvSpPr>
          <p:nvPr>
            <p:ph type="sldNum" sz="quarter" idx="12"/>
          </p:nvPr>
        </p:nvSpPr>
        <p:spPr/>
        <p:txBody>
          <a:bodyPr/>
          <a:lstStyle/>
          <a:p>
            <a:fld id="{42503F20-67DD-4948-B6DE-4DDC1702207D}" type="slidenum">
              <a:rPr lang="en-US" smtClean="0">
                <a:latin typeface="Arial Narrow" panose="020B0606020202030204" pitchFamily="34" charset="0"/>
              </a:rPr>
              <a:pPr/>
              <a:t>9</a:t>
            </a:fld>
            <a:endParaRPr lang="en-US" dirty="0">
              <a:latin typeface="Arial Narrow" panose="020B0606020202030204" pitchFamily="34" charset="0"/>
            </a:endParaRPr>
          </a:p>
        </p:txBody>
      </p:sp>
      <p:grpSp>
        <p:nvGrpSpPr>
          <p:cNvPr id="42" name="Group 41">
            <a:extLst>
              <a:ext uri="{FF2B5EF4-FFF2-40B4-BE49-F238E27FC236}">
                <a16:creationId xmlns="" xmlns:a16="http://schemas.microsoft.com/office/drawing/2014/main" id="{12840535-A802-5B46-A36B-19D21BCED633}"/>
              </a:ext>
            </a:extLst>
          </p:cNvPr>
          <p:cNvGrpSpPr/>
          <p:nvPr/>
        </p:nvGrpSpPr>
        <p:grpSpPr>
          <a:xfrm>
            <a:off x="1377807" y="1236156"/>
            <a:ext cx="10256382" cy="2973452"/>
            <a:chOff x="2972274" y="985007"/>
            <a:chExt cx="6540211" cy="1896088"/>
          </a:xfrm>
        </p:grpSpPr>
        <p:grpSp>
          <p:nvGrpSpPr>
            <p:cNvPr id="41" name="Group 40">
              <a:extLst>
                <a:ext uri="{FF2B5EF4-FFF2-40B4-BE49-F238E27FC236}">
                  <a16:creationId xmlns="" xmlns:a16="http://schemas.microsoft.com/office/drawing/2014/main" id="{CA9183D9-11C5-114D-B8DC-40AB322D6952}"/>
                </a:ext>
              </a:extLst>
            </p:cNvPr>
            <p:cNvGrpSpPr/>
            <p:nvPr/>
          </p:nvGrpSpPr>
          <p:grpSpPr>
            <a:xfrm>
              <a:off x="7302069" y="985007"/>
              <a:ext cx="2210416" cy="1893535"/>
              <a:chOff x="7302069" y="985007"/>
              <a:chExt cx="2210416" cy="1893535"/>
            </a:xfrm>
          </p:grpSpPr>
          <p:sp>
            <p:nvSpPr>
              <p:cNvPr id="7" name="Freeform 18">
                <a:extLst>
                  <a:ext uri="{FF2B5EF4-FFF2-40B4-BE49-F238E27FC236}">
                    <a16:creationId xmlns="" xmlns:a16="http://schemas.microsoft.com/office/drawing/2014/main" id="{F74E816D-A8D8-43F7-B2C3-2E005F32C106}"/>
                  </a:ext>
                </a:extLst>
              </p:cNvPr>
              <p:cNvSpPr>
                <a:spLocks/>
              </p:cNvSpPr>
              <p:nvPr/>
            </p:nvSpPr>
            <p:spPr bwMode="auto">
              <a:xfrm>
                <a:off x="7302069" y="985007"/>
                <a:ext cx="2210416" cy="1893535"/>
              </a:xfrm>
              <a:custGeom>
                <a:avLst/>
                <a:gdLst>
                  <a:gd name="T0" fmla="*/ 317 w 332"/>
                  <a:gd name="T1" fmla="*/ 168 h 282"/>
                  <a:gd name="T2" fmla="*/ 317 w 332"/>
                  <a:gd name="T3" fmla="*/ 114 h 282"/>
                  <a:gd name="T4" fmla="*/ 219 w 332"/>
                  <a:gd name="T5" fmla="*/ 15 h 282"/>
                  <a:gd name="T6" fmla="*/ 191 w 332"/>
                  <a:gd name="T7" fmla="*/ 26 h 282"/>
                  <a:gd name="T8" fmla="*/ 191 w 332"/>
                  <a:gd name="T9" fmla="*/ 26 h 282"/>
                  <a:gd name="T10" fmla="*/ 153 w 332"/>
                  <a:gd name="T11" fmla="*/ 65 h 282"/>
                  <a:gd name="T12" fmla="*/ 39 w 332"/>
                  <a:gd name="T13" fmla="*/ 65 h 282"/>
                  <a:gd name="T14" fmla="*/ 0 w 332"/>
                  <a:gd name="T15" fmla="*/ 103 h 282"/>
                  <a:gd name="T16" fmla="*/ 0 w 332"/>
                  <a:gd name="T17" fmla="*/ 179 h 282"/>
                  <a:gd name="T18" fmla="*/ 39 w 332"/>
                  <a:gd name="T19" fmla="*/ 218 h 282"/>
                  <a:gd name="T20" fmla="*/ 153 w 332"/>
                  <a:gd name="T21" fmla="*/ 218 h 282"/>
                  <a:gd name="T22" fmla="*/ 191 w 332"/>
                  <a:gd name="T23" fmla="*/ 256 h 282"/>
                  <a:gd name="T24" fmla="*/ 191 w 332"/>
                  <a:gd name="T25" fmla="*/ 256 h 282"/>
                  <a:gd name="T26" fmla="*/ 219 w 332"/>
                  <a:gd name="T27" fmla="*/ 267 h 282"/>
                  <a:gd name="T28" fmla="*/ 317 w 332"/>
                  <a:gd name="T29" fmla="*/ 16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2" h="282">
                    <a:moveTo>
                      <a:pt x="317" y="168"/>
                    </a:moveTo>
                    <a:cubicBezTo>
                      <a:pt x="332" y="153"/>
                      <a:pt x="332" y="129"/>
                      <a:pt x="317" y="114"/>
                    </a:cubicBezTo>
                    <a:cubicBezTo>
                      <a:pt x="219" y="15"/>
                      <a:pt x="219" y="15"/>
                      <a:pt x="219" y="15"/>
                    </a:cubicBezTo>
                    <a:cubicBezTo>
                      <a:pt x="204" y="0"/>
                      <a:pt x="191" y="5"/>
                      <a:pt x="191" y="26"/>
                    </a:cubicBezTo>
                    <a:cubicBezTo>
                      <a:pt x="191" y="26"/>
                      <a:pt x="191" y="26"/>
                      <a:pt x="191" y="26"/>
                    </a:cubicBezTo>
                    <a:cubicBezTo>
                      <a:pt x="191" y="47"/>
                      <a:pt x="174" y="65"/>
                      <a:pt x="153" y="65"/>
                    </a:cubicBezTo>
                    <a:cubicBezTo>
                      <a:pt x="39" y="65"/>
                      <a:pt x="39" y="65"/>
                      <a:pt x="39" y="65"/>
                    </a:cubicBezTo>
                    <a:cubicBezTo>
                      <a:pt x="18" y="65"/>
                      <a:pt x="0" y="82"/>
                      <a:pt x="0" y="103"/>
                    </a:cubicBezTo>
                    <a:cubicBezTo>
                      <a:pt x="0" y="179"/>
                      <a:pt x="0" y="179"/>
                      <a:pt x="0" y="179"/>
                    </a:cubicBezTo>
                    <a:cubicBezTo>
                      <a:pt x="0" y="200"/>
                      <a:pt x="18" y="218"/>
                      <a:pt x="39" y="218"/>
                    </a:cubicBezTo>
                    <a:cubicBezTo>
                      <a:pt x="153" y="218"/>
                      <a:pt x="153" y="218"/>
                      <a:pt x="153" y="218"/>
                    </a:cubicBezTo>
                    <a:cubicBezTo>
                      <a:pt x="174" y="218"/>
                      <a:pt x="191" y="235"/>
                      <a:pt x="191" y="256"/>
                    </a:cubicBezTo>
                    <a:cubicBezTo>
                      <a:pt x="191" y="256"/>
                      <a:pt x="191" y="256"/>
                      <a:pt x="191" y="256"/>
                    </a:cubicBezTo>
                    <a:cubicBezTo>
                      <a:pt x="191" y="277"/>
                      <a:pt x="204" y="282"/>
                      <a:pt x="219" y="267"/>
                    </a:cubicBezTo>
                    <a:lnTo>
                      <a:pt x="317" y="168"/>
                    </a:lnTo>
                    <a:close/>
                  </a:path>
                </a:pathLst>
              </a:custGeom>
              <a:solidFill>
                <a:schemeClr val="accent2"/>
              </a:solidFill>
              <a:ln>
                <a:solidFill>
                  <a:srgbClr val="F2F2F2"/>
                </a:solidFill>
              </a:ln>
            </p:spPr>
            <p:txBody>
              <a:bodyPr vert="horz" wrap="square" lIns="60951" tIns="30475" rIns="60951" bIns="30475" numCol="1" anchor="t" anchorCtr="0" compatLnSpc="1">
                <a:prstTxWarp prst="textNoShape">
                  <a:avLst/>
                </a:prstTxWarp>
              </a:bodyPr>
              <a:lstStyle/>
              <a:p>
                <a:pPr algn="just"/>
                <a:endParaRPr lang="zh-CN" altLang="en-US" sz="1200">
                  <a:solidFill>
                    <a:schemeClr val="tx1">
                      <a:lumMod val="75000"/>
                      <a:lumOff val="25000"/>
                    </a:schemeClr>
                  </a:solidFill>
                  <a:latin typeface="Arial Narrow" panose="020B0606020202030204" pitchFamily="34" charset="0"/>
                  <a:cs typeface="Arial" panose="020B0604020202020204" pitchFamily="34" charset="0"/>
                </a:endParaRPr>
              </a:p>
            </p:txBody>
          </p:sp>
          <p:sp>
            <p:nvSpPr>
              <p:cNvPr id="29" name="TextBox 28">
                <a:extLst>
                  <a:ext uri="{FF2B5EF4-FFF2-40B4-BE49-F238E27FC236}">
                    <a16:creationId xmlns="" xmlns:a16="http://schemas.microsoft.com/office/drawing/2014/main" id="{581CA980-81B6-40FF-8D77-7473404AC0D0}"/>
                  </a:ext>
                </a:extLst>
              </p:cNvPr>
              <p:cNvSpPr txBox="1"/>
              <p:nvPr/>
            </p:nvSpPr>
            <p:spPr>
              <a:xfrm>
                <a:off x="8168625" y="1765725"/>
                <a:ext cx="1205000" cy="333643"/>
              </a:xfrm>
              <a:prstGeom prst="rect">
                <a:avLst/>
              </a:prstGeom>
              <a:noFill/>
            </p:spPr>
            <p:txBody>
              <a:bodyPr wrap="square" rtlCol="0">
                <a:spAutoFit/>
              </a:bodyPr>
              <a:lstStyle/>
              <a:p>
                <a:pPr algn="ctr" defTabSz="239970"/>
                <a:r>
                  <a:rPr lang="en-US" sz="2800" b="1" dirty="0">
                    <a:solidFill>
                      <a:schemeClr val="bg1"/>
                    </a:solidFill>
                    <a:latin typeface="Arial Narrow" panose="020B0606020202030204" pitchFamily="34" charset="0"/>
                    <a:ea typeface="Open Sans" panose="020B0606030504020204" pitchFamily="34" charset="0"/>
                    <a:cs typeface="Open Sans" panose="020B0606030504020204" pitchFamily="34" charset="0"/>
                  </a:rPr>
                  <a:t>$0</a:t>
                </a:r>
                <a:endParaRPr lang="ru-RU" sz="2800" b="1" spc="-100" dirty="0">
                  <a:solidFill>
                    <a:schemeClr val="bg1"/>
                  </a:solidFill>
                  <a:latin typeface="Arial Narrow" panose="020B0606020202030204" pitchFamily="34" charset="0"/>
                  <a:ea typeface="Open Sans" panose="020B0606030504020204" pitchFamily="34" charset="0"/>
                  <a:cs typeface="Open Sans" panose="020B0606030504020204" pitchFamily="34" charset="0"/>
                </a:endParaRPr>
              </a:p>
            </p:txBody>
          </p:sp>
        </p:grpSp>
        <p:grpSp>
          <p:nvGrpSpPr>
            <p:cNvPr id="40" name="Group 39">
              <a:extLst>
                <a:ext uri="{FF2B5EF4-FFF2-40B4-BE49-F238E27FC236}">
                  <a16:creationId xmlns="" xmlns:a16="http://schemas.microsoft.com/office/drawing/2014/main" id="{698EE586-2C98-5D4A-B6F6-036D7112B234}"/>
                </a:ext>
              </a:extLst>
            </p:cNvPr>
            <p:cNvGrpSpPr/>
            <p:nvPr/>
          </p:nvGrpSpPr>
          <p:grpSpPr>
            <a:xfrm>
              <a:off x="5777433" y="985007"/>
              <a:ext cx="2316956" cy="1893535"/>
              <a:chOff x="5777433" y="985007"/>
              <a:chExt cx="2316956" cy="1893535"/>
            </a:xfrm>
          </p:grpSpPr>
          <p:sp>
            <p:nvSpPr>
              <p:cNvPr id="8" name="Freeform 19">
                <a:extLst>
                  <a:ext uri="{FF2B5EF4-FFF2-40B4-BE49-F238E27FC236}">
                    <a16:creationId xmlns="" xmlns:a16="http://schemas.microsoft.com/office/drawing/2014/main" id="{F3A7DDF5-989F-46BA-B7AD-18542C83202C}"/>
                  </a:ext>
                </a:extLst>
              </p:cNvPr>
              <p:cNvSpPr>
                <a:spLocks/>
              </p:cNvSpPr>
              <p:nvPr/>
            </p:nvSpPr>
            <p:spPr bwMode="auto">
              <a:xfrm>
                <a:off x="7302069" y="1421033"/>
                <a:ext cx="792320" cy="1027605"/>
              </a:xfrm>
              <a:custGeom>
                <a:avLst/>
                <a:gdLst>
                  <a:gd name="T0" fmla="*/ 0 w 119"/>
                  <a:gd name="T1" fmla="*/ 38 h 153"/>
                  <a:gd name="T2" fmla="*/ 0 w 119"/>
                  <a:gd name="T3" fmla="*/ 114 h 153"/>
                  <a:gd name="T4" fmla="*/ 39 w 119"/>
                  <a:gd name="T5" fmla="*/ 153 h 153"/>
                  <a:gd name="T6" fmla="*/ 54 w 119"/>
                  <a:gd name="T7" fmla="*/ 153 h 153"/>
                  <a:gd name="T8" fmla="*/ 104 w 119"/>
                  <a:gd name="T9" fmla="*/ 103 h 153"/>
                  <a:gd name="T10" fmla="*/ 104 w 119"/>
                  <a:gd name="T11" fmla="*/ 49 h 153"/>
                  <a:gd name="T12" fmla="*/ 54 w 119"/>
                  <a:gd name="T13" fmla="*/ 0 h 153"/>
                  <a:gd name="T14" fmla="*/ 39 w 119"/>
                  <a:gd name="T15" fmla="*/ 0 h 153"/>
                  <a:gd name="T16" fmla="*/ 0 w 119"/>
                  <a:gd name="T17" fmla="*/ 38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153">
                    <a:moveTo>
                      <a:pt x="0" y="38"/>
                    </a:moveTo>
                    <a:cubicBezTo>
                      <a:pt x="0" y="114"/>
                      <a:pt x="0" y="114"/>
                      <a:pt x="0" y="114"/>
                    </a:cubicBezTo>
                    <a:cubicBezTo>
                      <a:pt x="0" y="135"/>
                      <a:pt x="18" y="153"/>
                      <a:pt x="39" y="153"/>
                    </a:cubicBezTo>
                    <a:cubicBezTo>
                      <a:pt x="54" y="153"/>
                      <a:pt x="54" y="153"/>
                      <a:pt x="54" y="153"/>
                    </a:cubicBezTo>
                    <a:cubicBezTo>
                      <a:pt x="104" y="103"/>
                      <a:pt x="104" y="103"/>
                      <a:pt x="104" y="103"/>
                    </a:cubicBezTo>
                    <a:cubicBezTo>
                      <a:pt x="119" y="88"/>
                      <a:pt x="119" y="64"/>
                      <a:pt x="104" y="49"/>
                    </a:cubicBezTo>
                    <a:cubicBezTo>
                      <a:pt x="54" y="0"/>
                      <a:pt x="54" y="0"/>
                      <a:pt x="54" y="0"/>
                    </a:cubicBezTo>
                    <a:cubicBezTo>
                      <a:pt x="39" y="0"/>
                      <a:pt x="39" y="0"/>
                      <a:pt x="39" y="0"/>
                    </a:cubicBezTo>
                    <a:cubicBezTo>
                      <a:pt x="18" y="0"/>
                      <a:pt x="0" y="17"/>
                      <a:pt x="0" y="38"/>
                    </a:cubicBezTo>
                    <a:close/>
                  </a:path>
                </a:pathLst>
              </a:custGeom>
              <a:solidFill>
                <a:schemeClr val="bg2"/>
              </a:solidFill>
              <a:ln w="19050">
                <a:solidFill>
                  <a:schemeClr val="bg2"/>
                </a:solidFill>
              </a:ln>
            </p:spPr>
            <p:txBody>
              <a:bodyPr vert="horz" wrap="square" lIns="60951" tIns="30475" rIns="60951" bIns="30475" numCol="1" anchor="t" anchorCtr="0" compatLnSpc="1">
                <a:prstTxWarp prst="textNoShape">
                  <a:avLst/>
                </a:prstTxWarp>
              </a:bodyPr>
              <a:lstStyle/>
              <a:p>
                <a:pPr algn="just"/>
                <a:endParaRPr lang="zh-CN" altLang="en-US" sz="1200">
                  <a:solidFill>
                    <a:schemeClr val="tx1">
                      <a:lumMod val="75000"/>
                      <a:lumOff val="25000"/>
                    </a:schemeClr>
                  </a:solidFill>
                  <a:latin typeface="Arial Narrow" panose="020B0606020202030204" pitchFamily="34" charset="0"/>
                  <a:cs typeface="Arial" panose="020B0604020202020204" pitchFamily="34" charset="0"/>
                </a:endParaRPr>
              </a:p>
            </p:txBody>
          </p:sp>
          <p:sp>
            <p:nvSpPr>
              <p:cNvPr id="9" name="Freeform 16">
                <a:extLst>
                  <a:ext uri="{FF2B5EF4-FFF2-40B4-BE49-F238E27FC236}">
                    <a16:creationId xmlns="" xmlns:a16="http://schemas.microsoft.com/office/drawing/2014/main" id="{ECA7313C-B302-4BF1-BA49-932BAA8A1387}"/>
                  </a:ext>
                </a:extLst>
              </p:cNvPr>
              <p:cNvSpPr>
                <a:spLocks/>
              </p:cNvSpPr>
              <p:nvPr/>
            </p:nvSpPr>
            <p:spPr bwMode="auto">
              <a:xfrm>
                <a:off x="5777433" y="985007"/>
                <a:ext cx="2210416" cy="1893535"/>
              </a:xfrm>
              <a:custGeom>
                <a:avLst/>
                <a:gdLst>
                  <a:gd name="T0" fmla="*/ 317 w 332"/>
                  <a:gd name="T1" fmla="*/ 168 h 282"/>
                  <a:gd name="T2" fmla="*/ 317 w 332"/>
                  <a:gd name="T3" fmla="*/ 114 h 282"/>
                  <a:gd name="T4" fmla="*/ 218 w 332"/>
                  <a:gd name="T5" fmla="*/ 15 h 282"/>
                  <a:gd name="T6" fmla="*/ 191 w 332"/>
                  <a:gd name="T7" fmla="*/ 26 h 282"/>
                  <a:gd name="T8" fmla="*/ 191 w 332"/>
                  <a:gd name="T9" fmla="*/ 26 h 282"/>
                  <a:gd name="T10" fmla="*/ 153 w 332"/>
                  <a:gd name="T11" fmla="*/ 65 h 282"/>
                  <a:gd name="T12" fmla="*/ 38 w 332"/>
                  <a:gd name="T13" fmla="*/ 65 h 282"/>
                  <a:gd name="T14" fmla="*/ 0 w 332"/>
                  <a:gd name="T15" fmla="*/ 103 h 282"/>
                  <a:gd name="T16" fmla="*/ 0 w 332"/>
                  <a:gd name="T17" fmla="*/ 179 h 282"/>
                  <a:gd name="T18" fmla="*/ 38 w 332"/>
                  <a:gd name="T19" fmla="*/ 218 h 282"/>
                  <a:gd name="T20" fmla="*/ 153 w 332"/>
                  <a:gd name="T21" fmla="*/ 218 h 282"/>
                  <a:gd name="T22" fmla="*/ 191 w 332"/>
                  <a:gd name="T23" fmla="*/ 256 h 282"/>
                  <a:gd name="T24" fmla="*/ 191 w 332"/>
                  <a:gd name="T25" fmla="*/ 256 h 282"/>
                  <a:gd name="T26" fmla="*/ 218 w 332"/>
                  <a:gd name="T27" fmla="*/ 267 h 282"/>
                  <a:gd name="T28" fmla="*/ 317 w 332"/>
                  <a:gd name="T29" fmla="*/ 16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2" h="282">
                    <a:moveTo>
                      <a:pt x="317" y="168"/>
                    </a:moveTo>
                    <a:cubicBezTo>
                      <a:pt x="332" y="153"/>
                      <a:pt x="332" y="129"/>
                      <a:pt x="317" y="114"/>
                    </a:cubicBezTo>
                    <a:cubicBezTo>
                      <a:pt x="218" y="15"/>
                      <a:pt x="218" y="15"/>
                      <a:pt x="218" y="15"/>
                    </a:cubicBezTo>
                    <a:cubicBezTo>
                      <a:pt x="203" y="0"/>
                      <a:pt x="191" y="5"/>
                      <a:pt x="191" y="26"/>
                    </a:cubicBezTo>
                    <a:cubicBezTo>
                      <a:pt x="191" y="26"/>
                      <a:pt x="191" y="26"/>
                      <a:pt x="191" y="26"/>
                    </a:cubicBezTo>
                    <a:cubicBezTo>
                      <a:pt x="191" y="47"/>
                      <a:pt x="174" y="65"/>
                      <a:pt x="153" y="65"/>
                    </a:cubicBezTo>
                    <a:cubicBezTo>
                      <a:pt x="38" y="65"/>
                      <a:pt x="38" y="65"/>
                      <a:pt x="38" y="65"/>
                    </a:cubicBezTo>
                    <a:cubicBezTo>
                      <a:pt x="17" y="65"/>
                      <a:pt x="0" y="82"/>
                      <a:pt x="0" y="103"/>
                    </a:cubicBezTo>
                    <a:cubicBezTo>
                      <a:pt x="0" y="179"/>
                      <a:pt x="0" y="179"/>
                      <a:pt x="0" y="179"/>
                    </a:cubicBezTo>
                    <a:cubicBezTo>
                      <a:pt x="0" y="200"/>
                      <a:pt x="17" y="218"/>
                      <a:pt x="38" y="218"/>
                    </a:cubicBezTo>
                    <a:cubicBezTo>
                      <a:pt x="153" y="218"/>
                      <a:pt x="153" y="218"/>
                      <a:pt x="153" y="218"/>
                    </a:cubicBezTo>
                    <a:cubicBezTo>
                      <a:pt x="174" y="218"/>
                      <a:pt x="191" y="235"/>
                      <a:pt x="191" y="256"/>
                    </a:cubicBezTo>
                    <a:cubicBezTo>
                      <a:pt x="191" y="256"/>
                      <a:pt x="191" y="256"/>
                      <a:pt x="191" y="256"/>
                    </a:cubicBezTo>
                    <a:cubicBezTo>
                      <a:pt x="191" y="277"/>
                      <a:pt x="203" y="282"/>
                      <a:pt x="218" y="267"/>
                    </a:cubicBezTo>
                    <a:lnTo>
                      <a:pt x="317" y="168"/>
                    </a:lnTo>
                    <a:close/>
                  </a:path>
                </a:pathLst>
              </a:custGeom>
              <a:solidFill>
                <a:schemeClr val="accent5"/>
              </a:solidFill>
              <a:ln>
                <a:solidFill>
                  <a:srgbClr val="F2F2F2"/>
                </a:solidFill>
              </a:ln>
            </p:spPr>
            <p:txBody>
              <a:bodyPr vert="horz" wrap="square" lIns="60951" tIns="30475" rIns="60951" bIns="30475" numCol="1" anchor="t" anchorCtr="0" compatLnSpc="1">
                <a:prstTxWarp prst="textNoShape">
                  <a:avLst/>
                </a:prstTxWarp>
              </a:bodyPr>
              <a:lstStyle/>
              <a:p>
                <a:pPr algn="just"/>
                <a:endParaRPr lang="zh-CN" altLang="en-US" sz="1200" b="1">
                  <a:solidFill>
                    <a:schemeClr val="tx1">
                      <a:lumMod val="75000"/>
                      <a:lumOff val="25000"/>
                    </a:schemeClr>
                  </a:solidFill>
                  <a:latin typeface="Arial Narrow" panose="020B0606020202030204" pitchFamily="34" charset="0"/>
                  <a:cs typeface="Arial" panose="020B0604020202020204" pitchFamily="34" charset="0"/>
                </a:endParaRPr>
              </a:p>
            </p:txBody>
          </p:sp>
          <p:sp>
            <p:nvSpPr>
              <p:cNvPr id="28" name="TextBox 27">
                <a:extLst>
                  <a:ext uri="{FF2B5EF4-FFF2-40B4-BE49-F238E27FC236}">
                    <a16:creationId xmlns="" xmlns:a16="http://schemas.microsoft.com/office/drawing/2014/main" id="{E8563C1F-5B7B-4F8A-A186-B648C7251B59}"/>
                  </a:ext>
                </a:extLst>
              </p:cNvPr>
              <p:cNvSpPr txBox="1"/>
              <p:nvPr/>
            </p:nvSpPr>
            <p:spPr>
              <a:xfrm>
                <a:off x="6521208" y="1621470"/>
                <a:ext cx="1205000" cy="608408"/>
              </a:xfrm>
              <a:prstGeom prst="rect">
                <a:avLst/>
              </a:prstGeom>
              <a:noFill/>
            </p:spPr>
            <p:txBody>
              <a:bodyPr wrap="square" rtlCol="0">
                <a:spAutoFit/>
              </a:bodyPr>
              <a:lstStyle/>
              <a:p>
                <a:pPr algn="ctr" defTabSz="239970"/>
                <a:r>
                  <a:rPr lang="en-US" sz="2800" b="1" dirty="0">
                    <a:solidFill>
                      <a:schemeClr val="bg1"/>
                    </a:solidFill>
                    <a:latin typeface="Arial Narrow" panose="020B0606020202030204" pitchFamily="34" charset="0"/>
                    <a:ea typeface="Open Sans" panose="020B0606030504020204" pitchFamily="34" charset="0"/>
                    <a:cs typeface="Open Sans" panose="020B0606030504020204" pitchFamily="34" charset="0"/>
                  </a:rPr>
                  <a:t>$2.6</a:t>
                </a:r>
                <a:br>
                  <a:rPr lang="en-US" sz="2800" b="1" dirty="0">
                    <a:solidFill>
                      <a:schemeClr val="bg1"/>
                    </a:solidFill>
                    <a:latin typeface="Arial Narrow" panose="020B0606020202030204" pitchFamily="34" charset="0"/>
                    <a:ea typeface="Open Sans" panose="020B0606030504020204" pitchFamily="34" charset="0"/>
                    <a:cs typeface="Open Sans" panose="020B0606030504020204" pitchFamily="34" charset="0"/>
                  </a:rPr>
                </a:br>
                <a:r>
                  <a:rPr lang="en-US" sz="2800" b="1" dirty="0">
                    <a:solidFill>
                      <a:schemeClr val="bg1"/>
                    </a:solidFill>
                    <a:latin typeface="Arial Narrow" panose="020B0606020202030204" pitchFamily="34" charset="0"/>
                    <a:ea typeface="Open Sans" panose="020B0606030504020204" pitchFamily="34" charset="0"/>
                    <a:cs typeface="Open Sans" panose="020B0606030504020204" pitchFamily="34" charset="0"/>
                  </a:rPr>
                  <a:t>Billion</a:t>
                </a:r>
                <a:endParaRPr lang="ru-RU" sz="2800" b="1" spc="-100" dirty="0">
                  <a:solidFill>
                    <a:schemeClr val="bg1"/>
                  </a:solidFill>
                  <a:latin typeface="Arial Narrow" panose="020B0606020202030204" pitchFamily="34" charset="0"/>
                  <a:ea typeface="Open Sans" panose="020B0606030504020204" pitchFamily="34" charset="0"/>
                  <a:cs typeface="Open Sans" panose="020B0606030504020204" pitchFamily="34" charset="0"/>
                </a:endParaRPr>
              </a:p>
            </p:txBody>
          </p:sp>
        </p:grpSp>
        <p:grpSp>
          <p:nvGrpSpPr>
            <p:cNvPr id="39" name="Group 38">
              <a:extLst>
                <a:ext uri="{FF2B5EF4-FFF2-40B4-BE49-F238E27FC236}">
                  <a16:creationId xmlns="" xmlns:a16="http://schemas.microsoft.com/office/drawing/2014/main" id="{40236500-4643-F247-87BE-D8DCCDB78458}"/>
                </a:ext>
              </a:extLst>
            </p:cNvPr>
            <p:cNvGrpSpPr/>
            <p:nvPr/>
          </p:nvGrpSpPr>
          <p:grpSpPr>
            <a:xfrm>
              <a:off x="4245447" y="987560"/>
              <a:ext cx="2316960" cy="1893535"/>
              <a:chOff x="4245447" y="987560"/>
              <a:chExt cx="2316960" cy="1893535"/>
            </a:xfrm>
          </p:grpSpPr>
          <p:sp>
            <p:nvSpPr>
              <p:cNvPr id="10" name="Freeform 17">
                <a:extLst>
                  <a:ext uri="{FF2B5EF4-FFF2-40B4-BE49-F238E27FC236}">
                    <a16:creationId xmlns="" xmlns:a16="http://schemas.microsoft.com/office/drawing/2014/main" id="{68143DE5-D128-4098-BB28-C9941A1E07C9}"/>
                  </a:ext>
                </a:extLst>
              </p:cNvPr>
              <p:cNvSpPr>
                <a:spLocks/>
              </p:cNvSpPr>
              <p:nvPr/>
            </p:nvSpPr>
            <p:spPr bwMode="auto">
              <a:xfrm>
                <a:off x="5777434" y="1421033"/>
                <a:ext cx="784973" cy="1027605"/>
              </a:xfrm>
              <a:custGeom>
                <a:avLst/>
                <a:gdLst>
                  <a:gd name="T0" fmla="*/ 0 w 118"/>
                  <a:gd name="T1" fmla="*/ 38 h 153"/>
                  <a:gd name="T2" fmla="*/ 0 w 118"/>
                  <a:gd name="T3" fmla="*/ 114 h 153"/>
                  <a:gd name="T4" fmla="*/ 38 w 118"/>
                  <a:gd name="T5" fmla="*/ 153 h 153"/>
                  <a:gd name="T6" fmla="*/ 54 w 118"/>
                  <a:gd name="T7" fmla="*/ 153 h 153"/>
                  <a:gd name="T8" fmla="*/ 103 w 118"/>
                  <a:gd name="T9" fmla="*/ 103 h 153"/>
                  <a:gd name="T10" fmla="*/ 103 w 118"/>
                  <a:gd name="T11" fmla="*/ 49 h 153"/>
                  <a:gd name="T12" fmla="*/ 54 w 118"/>
                  <a:gd name="T13" fmla="*/ 0 h 153"/>
                  <a:gd name="T14" fmla="*/ 38 w 118"/>
                  <a:gd name="T15" fmla="*/ 0 h 153"/>
                  <a:gd name="T16" fmla="*/ 0 w 118"/>
                  <a:gd name="T17" fmla="*/ 38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153">
                    <a:moveTo>
                      <a:pt x="0" y="38"/>
                    </a:moveTo>
                    <a:cubicBezTo>
                      <a:pt x="0" y="114"/>
                      <a:pt x="0" y="114"/>
                      <a:pt x="0" y="114"/>
                    </a:cubicBezTo>
                    <a:cubicBezTo>
                      <a:pt x="0" y="135"/>
                      <a:pt x="17" y="153"/>
                      <a:pt x="38" y="153"/>
                    </a:cubicBezTo>
                    <a:cubicBezTo>
                      <a:pt x="54" y="153"/>
                      <a:pt x="54" y="153"/>
                      <a:pt x="54" y="153"/>
                    </a:cubicBezTo>
                    <a:cubicBezTo>
                      <a:pt x="103" y="103"/>
                      <a:pt x="103" y="103"/>
                      <a:pt x="103" y="103"/>
                    </a:cubicBezTo>
                    <a:cubicBezTo>
                      <a:pt x="118" y="88"/>
                      <a:pt x="118" y="64"/>
                      <a:pt x="103" y="49"/>
                    </a:cubicBezTo>
                    <a:cubicBezTo>
                      <a:pt x="54" y="0"/>
                      <a:pt x="54" y="0"/>
                      <a:pt x="54" y="0"/>
                    </a:cubicBezTo>
                    <a:cubicBezTo>
                      <a:pt x="38" y="0"/>
                      <a:pt x="38" y="0"/>
                      <a:pt x="38" y="0"/>
                    </a:cubicBezTo>
                    <a:cubicBezTo>
                      <a:pt x="17" y="0"/>
                      <a:pt x="0" y="17"/>
                      <a:pt x="0" y="38"/>
                    </a:cubicBezTo>
                    <a:close/>
                  </a:path>
                </a:pathLst>
              </a:custGeom>
              <a:solidFill>
                <a:schemeClr val="bg2"/>
              </a:solidFill>
              <a:ln w="19050">
                <a:solidFill>
                  <a:schemeClr val="bg2"/>
                </a:solidFill>
              </a:ln>
            </p:spPr>
            <p:txBody>
              <a:bodyPr vert="horz" wrap="square" lIns="60951" tIns="30475" rIns="60951" bIns="30475" numCol="1" anchor="t" anchorCtr="0" compatLnSpc="1">
                <a:prstTxWarp prst="textNoShape">
                  <a:avLst/>
                </a:prstTxWarp>
              </a:bodyPr>
              <a:lstStyle/>
              <a:p>
                <a:pPr algn="just"/>
                <a:endParaRPr lang="zh-CN" altLang="en-US" sz="1200" b="1">
                  <a:solidFill>
                    <a:schemeClr val="tx1">
                      <a:lumMod val="75000"/>
                      <a:lumOff val="25000"/>
                    </a:schemeClr>
                  </a:solidFill>
                  <a:latin typeface="Arial Narrow" panose="020B0606020202030204" pitchFamily="34" charset="0"/>
                  <a:cs typeface="Arial" panose="020B0604020202020204" pitchFamily="34" charset="0"/>
                </a:endParaRPr>
              </a:p>
            </p:txBody>
          </p:sp>
          <p:sp>
            <p:nvSpPr>
              <p:cNvPr id="11" name="Freeform 11">
                <a:extLst>
                  <a:ext uri="{FF2B5EF4-FFF2-40B4-BE49-F238E27FC236}">
                    <a16:creationId xmlns="" xmlns:a16="http://schemas.microsoft.com/office/drawing/2014/main" id="{80DC00AB-5793-4EB4-93E2-A31542C55622}"/>
                  </a:ext>
                </a:extLst>
              </p:cNvPr>
              <p:cNvSpPr>
                <a:spLocks/>
              </p:cNvSpPr>
              <p:nvPr/>
            </p:nvSpPr>
            <p:spPr bwMode="auto">
              <a:xfrm>
                <a:off x="4245447" y="987560"/>
                <a:ext cx="2210416" cy="1893535"/>
              </a:xfrm>
              <a:custGeom>
                <a:avLst/>
                <a:gdLst>
                  <a:gd name="T0" fmla="*/ 318 w 332"/>
                  <a:gd name="T1" fmla="*/ 168 h 282"/>
                  <a:gd name="T2" fmla="*/ 318 w 332"/>
                  <a:gd name="T3" fmla="*/ 114 h 282"/>
                  <a:gd name="T4" fmla="*/ 219 w 332"/>
                  <a:gd name="T5" fmla="*/ 15 h 282"/>
                  <a:gd name="T6" fmla="*/ 192 w 332"/>
                  <a:gd name="T7" fmla="*/ 26 h 282"/>
                  <a:gd name="T8" fmla="*/ 192 w 332"/>
                  <a:gd name="T9" fmla="*/ 26 h 282"/>
                  <a:gd name="T10" fmla="*/ 153 w 332"/>
                  <a:gd name="T11" fmla="*/ 65 h 282"/>
                  <a:gd name="T12" fmla="*/ 39 w 332"/>
                  <a:gd name="T13" fmla="*/ 65 h 282"/>
                  <a:gd name="T14" fmla="*/ 0 w 332"/>
                  <a:gd name="T15" fmla="*/ 103 h 282"/>
                  <a:gd name="T16" fmla="*/ 0 w 332"/>
                  <a:gd name="T17" fmla="*/ 179 h 282"/>
                  <a:gd name="T18" fmla="*/ 39 w 332"/>
                  <a:gd name="T19" fmla="*/ 218 h 282"/>
                  <a:gd name="T20" fmla="*/ 153 w 332"/>
                  <a:gd name="T21" fmla="*/ 218 h 282"/>
                  <a:gd name="T22" fmla="*/ 192 w 332"/>
                  <a:gd name="T23" fmla="*/ 256 h 282"/>
                  <a:gd name="T24" fmla="*/ 192 w 332"/>
                  <a:gd name="T25" fmla="*/ 256 h 282"/>
                  <a:gd name="T26" fmla="*/ 219 w 332"/>
                  <a:gd name="T27" fmla="*/ 267 h 282"/>
                  <a:gd name="T28" fmla="*/ 318 w 332"/>
                  <a:gd name="T29" fmla="*/ 16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2" h="282">
                    <a:moveTo>
                      <a:pt x="318" y="168"/>
                    </a:moveTo>
                    <a:cubicBezTo>
                      <a:pt x="332" y="153"/>
                      <a:pt x="332" y="129"/>
                      <a:pt x="318" y="114"/>
                    </a:cubicBezTo>
                    <a:cubicBezTo>
                      <a:pt x="219" y="15"/>
                      <a:pt x="219" y="15"/>
                      <a:pt x="219" y="15"/>
                    </a:cubicBezTo>
                    <a:cubicBezTo>
                      <a:pt x="204" y="0"/>
                      <a:pt x="192" y="5"/>
                      <a:pt x="192" y="26"/>
                    </a:cubicBezTo>
                    <a:cubicBezTo>
                      <a:pt x="192" y="26"/>
                      <a:pt x="192" y="26"/>
                      <a:pt x="192" y="26"/>
                    </a:cubicBezTo>
                    <a:cubicBezTo>
                      <a:pt x="192" y="47"/>
                      <a:pt x="174" y="65"/>
                      <a:pt x="153" y="65"/>
                    </a:cubicBezTo>
                    <a:cubicBezTo>
                      <a:pt x="39" y="65"/>
                      <a:pt x="39" y="65"/>
                      <a:pt x="39" y="65"/>
                    </a:cubicBezTo>
                    <a:cubicBezTo>
                      <a:pt x="18" y="65"/>
                      <a:pt x="0" y="82"/>
                      <a:pt x="0" y="103"/>
                    </a:cubicBezTo>
                    <a:cubicBezTo>
                      <a:pt x="0" y="179"/>
                      <a:pt x="0" y="179"/>
                      <a:pt x="0" y="179"/>
                    </a:cubicBezTo>
                    <a:cubicBezTo>
                      <a:pt x="0" y="200"/>
                      <a:pt x="18" y="218"/>
                      <a:pt x="39" y="218"/>
                    </a:cubicBezTo>
                    <a:cubicBezTo>
                      <a:pt x="153" y="218"/>
                      <a:pt x="153" y="218"/>
                      <a:pt x="153" y="218"/>
                    </a:cubicBezTo>
                    <a:cubicBezTo>
                      <a:pt x="174" y="218"/>
                      <a:pt x="192" y="235"/>
                      <a:pt x="192" y="256"/>
                    </a:cubicBezTo>
                    <a:cubicBezTo>
                      <a:pt x="192" y="256"/>
                      <a:pt x="192" y="256"/>
                      <a:pt x="192" y="256"/>
                    </a:cubicBezTo>
                    <a:cubicBezTo>
                      <a:pt x="192" y="277"/>
                      <a:pt x="204" y="282"/>
                      <a:pt x="219" y="267"/>
                    </a:cubicBezTo>
                    <a:lnTo>
                      <a:pt x="318" y="168"/>
                    </a:lnTo>
                    <a:close/>
                  </a:path>
                </a:pathLst>
              </a:custGeom>
              <a:solidFill>
                <a:schemeClr val="accent3"/>
              </a:solidFill>
              <a:ln>
                <a:solidFill>
                  <a:srgbClr val="F2F2F2"/>
                </a:solidFill>
              </a:ln>
            </p:spPr>
            <p:txBody>
              <a:bodyPr vert="horz" wrap="square" lIns="60951" tIns="30475" rIns="60951" bIns="30475" numCol="1" anchor="t" anchorCtr="0" compatLnSpc="1">
                <a:prstTxWarp prst="textNoShape">
                  <a:avLst/>
                </a:prstTxWarp>
              </a:bodyPr>
              <a:lstStyle/>
              <a:p>
                <a:pPr algn="just"/>
                <a:endParaRPr lang="zh-CN" altLang="en-US" sz="1200">
                  <a:solidFill>
                    <a:schemeClr val="tx1">
                      <a:lumMod val="75000"/>
                      <a:lumOff val="25000"/>
                    </a:schemeClr>
                  </a:solidFill>
                  <a:latin typeface="Arial Narrow" panose="020B0606020202030204" pitchFamily="34" charset="0"/>
                  <a:cs typeface="Arial" panose="020B0604020202020204" pitchFamily="34" charset="0"/>
                </a:endParaRPr>
              </a:p>
            </p:txBody>
          </p:sp>
          <p:sp>
            <p:nvSpPr>
              <p:cNvPr id="27" name="TextBox 26">
                <a:extLst>
                  <a:ext uri="{FF2B5EF4-FFF2-40B4-BE49-F238E27FC236}">
                    <a16:creationId xmlns="" xmlns:a16="http://schemas.microsoft.com/office/drawing/2014/main" id="{A285858D-8B62-4612-848A-CE7AF1D433E0}"/>
                  </a:ext>
                </a:extLst>
              </p:cNvPr>
              <p:cNvSpPr txBox="1"/>
              <p:nvPr/>
            </p:nvSpPr>
            <p:spPr>
              <a:xfrm>
                <a:off x="5004434" y="1621469"/>
                <a:ext cx="1205000" cy="608408"/>
              </a:xfrm>
              <a:prstGeom prst="rect">
                <a:avLst/>
              </a:prstGeom>
              <a:noFill/>
            </p:spPr>
            <p:txBody>
              <a:bodyPr wrap="square" rtlCol="0">
                <a:spAutoFit/>
              </a:bodyPr>
              <a:lstStyle/>
              <a:p>
                <a:pPr algn="ctr" defTabSz="239970"/>
                <a:r>
                  <a:rPr lang="en-US" sz="2800" b="1" dirty="0">
                    <a:solidFill>
                      <a:schemeClr val="bg1"/>
                    </a:solidFill>
                    <a:latin typeface="Arial Narrow" panose="020B0606020202030204" pitchFamily="34" charset="0"/>
                    <a:ea typeface="Open Sans" panose="020B0606030504020204" pitchFamily="34" charset="0"/>
                    <a:cs typeface="Open Sans" panose="020B0606030504020204" pitchFamily="34" charset="0"/>
                  </a:rPr>
                  <a:t>$3.7</a:t>
                </a:r>
                <a:br>
                  <a:rPr lang="en-US" sz="2800" b="1" dirty="0">
                    <a:solidFill>
                      <a:schemeClr val="bg1"/>
                    </a:solidFill>
                    <a:latin typeface="Arial Narrow" panose="020B0606020202030204" pitchFamily="34" charset="0"/>
                    <a:ea typeface="Open Sans" panose="020B0606030504020204" pitchFamily="34" charset="0"/>
                    <a:cs typeface="Open Sans" panose="020B0606030504020204" pitchFamily="34" charset="0"/>
                  </a:rPr>
                </a:br>
                <a:r>
                  <a:rPr lang="en-US" sz="2800" b="1" dirty="0">
                    <a:solidFill>
                      <a:schemeClr val="bg1"/>
                    </a:solidFill>
                    <a:latin typeface="Arial Narrow" panose="020B0606020202030204" pitchFamily="34" charset="0"/>
                    <a:ea typeface="Open Sans" panose="020B0606030504020204" pitchFamily="34" charset="0"/>
                    <a:cs typeface="Open Sans" panose="020B0606030504020204" pitchFamily="34" charset="0"/>
                  </a:rPr>
                  <a:t>Billion</a:t>
                </a:r>
                <a:endParaRPr lang="ru-RU" sz="2800" b="1" spc="-100" dirty="0">
                  <a:solidFill>
                    <a:schemeClr val="bg1"/>
                  </a:solidFill>
                  <a:latin typeface="Arial Narrow" panose="020B0606020202030204" pitchFamily="34" charset="0"/>
                  <a:ea typeface="Open Sans" panose="020B0606030504020204" pitchFamily="34" charset="0"/>
                  <a:cs typeface="Open Sans" panose="020B0606030504020204" pitchFamily="34" charset="0"/>
                </a:endParaRPr>
              </a:p>
            </p:txBody>
          </p:sp>
        </p:grpSp>
        <p:grpSp>
          <p:nvGrpSpPr>
            <p:cNvPr id="34" name="Group 33">
              <a:extLst>
                <a:ext uri="{FF2B5EF4-FFF2-40B4-BE49-F238E27FC236}">
                  <a16:creationId xmlns="" xmlns:a16="http://schemas.microsoft.com/office/drawing/2014/main" id="{9C6E1D9C-D532-A04E-B845-C10E045973E3}"/>
                </a:ext>
              </a:extLst>
            </p:cNvPr>
            <p:cNvGrpSpPr/>
            <p:nvPr/>
          </p:nvGrpSpPr>
          <p:grpSpPr>
            <a:xfrm>
              <a:off x="2972274" y="1027566"/>
              <a:ext cx="2065495" cy="1808411"/>
              <a:chOff x="2972274" y="1027566"/>
              <a:chExt cx="2065495" cy="1808411"/>
            </a:xfrm>
          </p:grpSpPr>
          <p:sp>
            <p:nvSpPr>
              <p:cNvPr id="12" name="Freeform 12">
                <a:extLst>
                  <a:ext uri="{FF2B5EF4-FFF2-40B4-BE49-F238E27FC236}">
                    <a16:creationId xmlns="" xmlns:a16="http://schemas.microsoft.com/office/drawing/2014/main" id="{249DEAB0-FDA6-4F27-94FD-6789417E21AF}"/>
                  </a:ext>
                </a:extLst>
              </p:cNvPr>
              <p:cNvSpPr>
                <a:spLocks/>
              </p:cNvSpPr>
              <p:nvPr/>
            </p:nvSpPr>
            <p:spPr bwMode="auto">
              <a:xfrm>
                <a:off x="4245449" y="1423588"/>
                <a:ext cx="792320" cy="1027603"/>
              </a:xfrm>
              <a:custGeom>
                <a:avLst/>
                <a:gdLst>
                  <a:gd name="T0" fmla="*/ 0 w 119"/>
                  <a:gd name="T1" fmla="*/ 38 h 153"/>
                  <a:gd name="T2" fmla="*/ 0 w 119"/>
                  <a:gd name="T3" fmla="*/ 114 h 153"/>
                  <a:gd name="T4" fmla="*/ 39 w 119"/>
                  <a:gd name="T5" fmla="*/ 153 h 153"/>
                  <a:gd name="T6" fmla="*/ 55 w 119"/>
                  <a:gd name="T7" fmla="*/ 153 h 153"/>
                  <a:gd name="T8" fmla="*/ 104 w 119"/>
                  <a:gd name="T9" fmla="*/ 103 h 153"/>
                  <a:gd name="T10" fmla="*/ 104 w 119"/>
                  <a:gd name="T11" fmla="*/ 49 h 153"/>
                  <a:gd name="T12" fmla="*/ 55 w 119"/>
                  <a:gd name="T13" fmla="*/ 0 h 153"/>
                  <a:gd name="T14" fmla="*/ 39 w 119"/>
                  <a:gd name="T15" fmla="*/ 0 h 153"/>
                  <a:gd name="T16" fmla="*/ 0 w 119"/>
                  <a:gd name="T17" fmla="*/ 38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153">
                    <a:moveTo>
                      <a:pt x="0" y="38"/>
                    </a:moveTo>
                    <a:cubicBezTo>
                      <a:pt x="0" y="114"/>
                      <a:pt x="0" y="114"/>
                      <a:pt x="0" y="114"/>
                    </a:cubicBezTo>
                    <a:cubicBezTo>
                      <a:pt x="0" y="135"/>
                      <a:pt x="18" y="153"/>
                      <a:pt x="39" y="153"/>
                    </a:cubicBezTo>
                    <a:cubicBezTo>
                      <a:pt x="55" y="153"/>
                      <a:pt x="55" y="153"/>
                      <a:pt x="55" y="153"/>
                    </a:cubicBezTo>
                    <a:cubicBezTo>
                      <a:pt x="104" y="103"/>
                      <a:pt x="104" y="103"/>
                      <a:pt x="104" y="103"/>
                    </a:cubicBezTo>
                    <a:cubicBezTo>
                      <a:pt x="119" y="88"/>
                      <a:pt x="119" y="64"/>
                      <a:pt x="104" y="49"/>
                    </a:cubicBezTo>
                    <a:cubicBezTo>
                      <a:pt x="55" y="0"/>
                      <a:pt x="55" y="0"/>
                      <a:pt x="55" y="0"/>
                    </a:cubicBezTo>
                    <a:cubicBezTo>
                      <a:pt x="39" y="0"/>
                      <a:pt x="39" y="0"/>
                      <a:pt x="39" y="0"/>
                    </a:cubicBezTo>
                    <a:cubicBezTo>
                      <a:pt x="18" y="0"/>
                      <a:pt x="0" y="17"/>
                      <a:pt x="0" y="38"/>
                    </a:cubicBezTo>
                    <a:close/>
                  </a:path>
                </a:pathLst>
              </a:custGeom>
              <a:solidFill>
                <a:schemeClr val="bg2"/>
              </a:solidFill>
              <a:ln w="19050">
                <a:solidFill>
                  <a:schemeClr val="bg2"/>
                </a:solidFill>
              </a:ln>
            </p:spPr>
            <p:txBody>
              <a:bodyPr vert="horz" wrap="square" lIns="60951" tIns="30475" rIns="60951" bIns="30475" numCol="1" anchor="t" anchorCtr="0" compatLnSpc="1">
                <a:prstTxWarp prst="textNoShape">
                  <a:avLst/>
                </a:prstTxWarp>
              </a:bodyPr>
              <a:lstStyle/>
              <a:p>
                <a:pPr algn="just"/>
                <a:endParaRPr lang="zh-CN" altLang="en-US" sz="1200">
                  <a:solidFill>
                    <a:schemeClr val="tx1">
                      <a:lumMod val="75000"/>
                      <a:lumOff val="25000"/>
                    </a:schemeClr>
                  </a:solidFill>
                  <a:latin typeface="Arial Narrow" panose="020B0606020202030204" pitchFamily="34" charset="0"/>
                  <a:cs typeface="Arial" panose="020B0604020202020204" pitchFamily="34" charset="0"/>
                </a:endParaRPr>
              </a:p>
            </p:txBody>
          </p:sp>
          <p:sp>
            <p:nvSpPr>
              <p:cNvPr id="13" name="任意多边形 47">
                <a:extLst>
                  <a:ext uri="{FF2B5EF4-FFF2-40B4-BE49-F238E27FC236}">
                    <a16:creationId xmlns="" xmlns:a16="http://schemas.microsoft.com/office/drawing/2014/main" id="{1CF59675-DB62-43AE-ABEB-31F8BE0E68B0}"/>
                  </a:ext>
                </a:extLst>
              </p:cNvPr>
              <p:cNvSpPr>
                <a:spLocks/>
              </p:cNvSpPr>
              <p:nvPr/>
            </p:nvSpPr>
            <p:spPr bwMode="auto">
              <a:xfrm>
                <a:off x="2972274" y="1027566"/>
                <a:ext cx="1933987" cy="1808411"/>
              </a:xfrm>
              <a:custGeom>
                <a:avLst/>
                <a:gdLst>
                  <a:gd name="connsiteX0" fmla="*/ 1424916 w 2507091"/>
                  <a:gd name="connsiteY0" fmla="*/ 112 h 2343942"/>
                  <a:gd name="connsiteX1" fmla="*/ 1555542 w 2507091"/>
                  <a:gd name="connsiteY1" fmla="*/ 75381 h 2343942"/>
                  <a:gd name="connsiteX2" fmla="*/ 2409995 w 2507091"/>
                  <a:gd name="connsiteY2" fmla="*/ 936988 h 2343942"/>
                  <a:gd name="connsiteX3" fmla="*/ 2409995 w 2507091"/>
                  <a:gd name="connsiteY3" fmla="*/ 1406955 h 2343942"/>
                  <a:gd name="connsiteX4" fmla="*/ 1555542 w 2507091"/>
                  <a:gd name="connsiteY4" fmla="*/ 2268563 h 2343942"/>
                  <a:gd name="connsiteX5" fmla="*/ 1322510 w 2507091"/>
                  <a:gd name="connsiteY5" fmla="*/ 2172828 h 2343942"/>
                  <a:gd name="connsiteX6" fmla="*/ 994538 w 2507091"/>
                  <a:gd name="connsiteY6" fmla="*/ 1842111 h 2343942"/>
                  <a:gd name="connsiteX7" fmla="*/ 1992 w 2507091"/>
                  <a:gd name="connsiteY7" fmla="*/ 1842111 h 2343942"/>
                  <a:gd name="connsiteX8" fmla="*/ 0 w 2507091"/>
                  <a:gd name="connsiteY8" fmla="*/ 1841897 h 2343942"/>
                  <a:gd name="connsiteX9" fmla="*/ 8587 w 2507091"/>
                  <a:gd name="connsiteY9" fmla="*/ 1841897 h 2343942"/>
                  <a:gd name="connsiteX10" fmla="*/ 66848 w 2507091"/>
                  <a:gd name="connsiteY10" fmla="*/ 1841897 h 2343942"/>
                  <a:gd name="connsiteX11" fmla="*/ 489776 w 2507091"/>
                  <a:gd name="connsiteY11" fmla="*/ 1406631 h 2343942"/>
                  <a:gd name="connsiteX12" fmla="*/ 489776 w 2507091"/>
                  <a:gd name="connsiteY12" fmla="*/ 936545 h 2343942"/>
                  <a:gd name="connsiteX13" fmla="*/ 67674 w 2507091"/>
                  <a:gd name="connsiteY13" fmla="*/ 510817 h 2343942"/>
                  <a:gd name="connsiteX14" fmla="*/ 67395 w 2507091"/>
                  <a:gd name="connsiteY14" fmla="*/ 510536 h 2343942"/>
                  <a:gd name="connsiteX15" fmla="*/ 85108 w 2507091"/>
                  <a:gd name="connsiteY15" fmla="*/ 510536 h 2343942"/>
                  <a:gd name="connsiteX16" fmla="*/ 994538 w 2507091"/>
                  <a:gd name="connsiteY16" fmla="*/ 510536 h 2343942"/>
                  <a:gd name="connsiteX17" fmla="*/ 1322510 w 2507091"/>
                  <a:gd name="connsiteY17" fmla="*/ 171115 h 2343942"/>
                  <a:gd name="connsiteX18" fmla="*/ 1424916 w 2507091"/>
                  <a:gd name="connsiteY18" fmla="*/ 112 h 2343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07091" h="2343942">
                    <a:moveTo>
                      <a:pt x="1424916" y="112"/>
                    </a:moveTo>
                    <a:cubicBezTo>
                      <a:pt x="1462086" y="1948"/>
                      <a:pt x="1506994" y="26426"/>
                      <a:pt x="1555542" y="75381"/>
                    </a:cubicBezTo>
                    <a:cubicBezTo>
                      <a:pt x="1555542" y="75381"/>
                      <a:pt x="1555542" y="75381"/>
                      <a:pt x="2409995" y="936988"/>
                    </a:cubicBezTo>
                    <a:cubicBezTo>
                      <a:pt x="2539457" y="1067534"/>
                      <a:pt x="2539457" y="1276409"/>
                      <a:pt x="2409995" y="1406955"/>
                    </a:cubicBezTo>
                    <a:lnTo>
                      <a:pt x="1555542" y="2268563"/>
                    </a:lnTo>
                    <a:cubicBezTo>
                      <a:pt x="1426080" y="2399109"/>
                      <a:pt x="1322510" y="2355594"/>
                      <a:pt x="1322510" y="2172828"/>
                    </a:cubicBezTo>
                    <a:cubicBezTo>
                      <a:pt x="1322510" y="1990063"/>
                      <a:pt x="1175785" y="1842111"/>
                      <a:pt x="994538" y="1842111"/>
                    </a:cubicBezTo>
                    <a:cubicBezTo>
                      <a:pt x="994538" y="1842111"/>
                      <a:pt x="994538" y="1842111"/>
                      <a:pt x="1992" y="1842111"/>
                    </a:cubicBezTo>
                    <a:lnTo>
                      <a:pt x="0" y="1841897"/>
                    </a:lnTo>
                    <a:lnTo>
                      <a:pt x="8587" y="1841897"/>
                    </a:lnTo>
                    <a:cubicBezTo>
                      <a:pt x="66848" y="1841897"/>
                      <a:pt x="66848" y="1841897"/>
                      <a:pt x="66848" y="1841897"/>
                    </a:cubicBezTo>
                    <a:cubicBezTo>
                      <a:pt x="489776" y="1406631"/>
                      <a:pt x="489776" y="1406631"/>
                      <a:pt x="489776" y="1406631"/>
                    </a:cubicBezTo>
                    <a:cubicBezTo>
                      <a:pt x="619244" y="1276052"/>
                      <a:pt x="619244" y="1067124"/>
                      <a:pt x="489776" y="936545"/>
                    </a:cubicBezTo>
                    <a:cubicBezTo>
                      <a:pt x="119714" y="563304"/>
                      <a:pt x="73456" y="516649"/>
                      <a:pt x="67674" y="510817"/>
                    </a:cubicBezTo>
                    <a:lnTo>
                      <a:pt x="67395" y="510536"/>
                    </a:lnTo>
                    <a:lnTo>
                      <a:pt x="85108" y="510536"/>
                    </a:lnTo>
                    <a:cubicBezTo>
                      <a:pt x="191971" y="510536"/>
                      <a:pt x="436231" y="510536"/>
                      <a:pt x="994538" y="510536"/>
                    </a:cubicBezTo>
                    <a:cubicBezTo>
                      <a:pt x="1175785" y="510536"/>
                      <a:pt x="1322510" y="353880"/>
                      <a:pt x="1322510" y="171115"/>
                    </a:cubicBezTo>
                    <a:cubicBezTo>
                      <a:pt x="1322510" y="56887"/>
                      <a:pt x="1362967" y="-2947"/>
                      <a:pt x="1424916" y="112"/>
                    </a:cubicBezTo>
                    <a:close/>
                  </a:path>
                </a:pathLst>
              </a:custGeom>
              <a:solidFill>
                <a:schemeClr val="accent4"/>
              </a:solidFill>
              <a:ln>
                <a:solidFill>
                  <a:srgbClr val="F2F2F2"/>
                </a:solidFill>
              </a:ln>
            </p:spPr>
            <p:txBody>
              <a:bodyPr vert="horz" wrap="square" lIns="60951" tIns="30475" rIns="60951" bIns="30475" numCol="1" anchor="t" anchorCtr="0" compatLnSpc="1">
                <a:prstTxWarp prst="textNoShape">
                  <a:avLst/>
                </a:prstTxWarp>
                <a:noAutofit/>
              </a:bodyPr>
              <a:lstStyle/>
              <a:p>
                <a:pPr algn="just"/>
                <a:endParaRPr lang="zh-CN" altLang="en-US" sz="1200">
                  <a:solidFill>
                    <a:schemeClr val="tx1">
                      <a:lumMod val="75000"/>
                      <a:lumOff val="25000"/>
                    </a:schemeClr>
                  </a:solidFill>
                  <a:latin typeface="Arial Narrow" panose="020B0606020202030204" pitchFamily="34" charset="0"/>
                  <a:cs typeface="Arial" panose="020B0604020202020204" pitchFamily="34" charset="0"/>
                </a:endParaRPr>
              </a:p>
            </p:txBody>
          </p:sp>
          <p:sp>
            <p:nvSpPr>
              <p:cNvPr id="26" name="TextBox 25">
                <a:extLst>
                  <a:ext uri="{FF2B5EF4-FFF2-40B4-BE49-F238E27FC236}">
                    <a16:creationId xmlns="" xmlns:a16="http://schemas.microsoft.com/office/drawing/2014/main" id="{75EED07E-EEC9-4918-8A92-C544CA31632A}"/>
                  </a:ext>
                </a:extLst>
              </p:cNvPr>
              <p:cNvSpPr txBox="1"/>
              <p:nvPr/>
            </p:nvSpPr>
            <p:spPr>
              <a:xfrm>
                <a:off x="3415864" y="1610673"/>
                <a:ext cx="1205000" cy="608408"/>
              </a:xfrm>
              <a:prstGeom prst="rect">
                <a:avLst/>
              </a:prstGeom>
              <a:noFill/>
            </p:spPr>
            <p:txBody>
              <a:bodyPr wrap="square" rtlCol="0">
                <a:spAutoFit/>
              </a:bodyPr>
              <a:lstStyle/>
              <a:p>
                <a:pPr algn="ctr" defTabSz="239970"/>
                <a:r>
                  <a:rPr lang="en-US" sz="2800" b="1" dirty="0">
                    <a:solidFill>
                      <a:schemeClr val="bg1"/>
                    </a:solidFill>
                    <a:latin typeface="Arial Narrow" panose="020B0606020202030204" pitchFamily="34" charset="0"/>
                    <a:ea typeface="Open Sans" panose="020B0606030504020204" pitchFamily="34" charset="0"/>
                    <a:cs typeface="Open Sans" panose="020B0606030504020204" pitchFamily="34" charset="0"/>
                  </a:rPr>
                  <a:t>$13</a:t>
                </a:r>
                <a:br>
                  <a:rPr lang="en-US" sz="2800" b="1" dirty="0">
                    <a:solidFill>
                      <a:schemeClr val="bg1"/>
                    </a:solidFill>
                    <a:latin typeface="Arial Narrow" panose="020B0606020202030204" pitchFamily="34" charset="0"/>
                    <a:ea typeface="Open Sans" panose="020B0606030504020204" pitchFamily="34" charset="0"/>
                    <a:cs typeface="Open Sans" panose="020B0606030504020204" pitchFamily="34" charset="0"/>
                  </a:rPr>
                </a:br>
                <a:r>
                  <a:rPr lang="en-US" sz="2800" b="1" dirty="0">
                    <a:solidFill>
                      <a:schemeClr val="bg1"/>
                    </a:solidFill>
                    <a:latin typeface="Arial Narrow" panose="020B0606020202030204" pitchFamily="34" charset="0"/>
                    <a:ea typeface="Open Sans" panose="020B0606030504020204" pitchFamily="34" charset="0"/>
                    <a:cs typeface="Open Sans" panose="020B0606030504020204" pitchFamily="34" charset="0"/>
                  </a:rPr>
                  <a:t>Billion</a:t>
                </a:r>
                <a:endParaRPr lang="ru-RU" sz="2800" b="1" spc="-100" dirty="0">
                  <a:solidFill>
                    <a:schemeClr val="bg1"/>
                  </a:solidFill>
                  <a:latin typeface="Arial Narrow" panose="020B0606020202030204" pitchFamily="34" charset="0"/>
                  <a:ea typeface="Open Sans" panose="020B0606030504020204" pitchFamily="34" charset="0"/>
                  <a:cs typeface="Open Sans" panose="020B0606030504020204" pitchFamily="34" charset="0"/>
                </a:endParaRPr>
              </a:p>
            </p:txBody>
          </p:sp>
        </p:grpSp>
      </p:grpSp>
      <p:sp>
        <p:nvSpPr>
          <p:cNvPr id="30" name="TextBox 29">
            <a:extLst>
              <a:ext uri="{FF2B5EF4-FFF2-40B4-BE49-F238E27FC236}">
                <a16:creationId xmlns="" xmlns:a16="http://schemas.microsoft.com/office/drawing/2014/main" id="{E1CFFDCA-FFFD-4EA3-8611-F759EC668639}"/>
              </a:ext>
            </a:extLst>
          </p:cNvPr>
          <p:cNvSpPr txBox="1"/>
          <p:nvPr/>
        </p:nvSpPr>
        <p:spPr>
          <a:xfrm>
            <a:off x="400347" y="2251869"/>
            <a:ext cx="1374522" cy="830997"/>
          </a:xfrm>
          <a:prstGeom prst="rect">
            <a:avLst/>
          </a:prstGeom>
          <a:noFill/>
        </p:spPr>
        <p:txBody>
          <a:bodyPr wrap="square" rtlCol="0">
            <a:spAutoFit/>
          </a:bodyPr>
          <a:lstStyle/>
          <a:p>
            <a:r>
              <a:rPr lang="en-US" sz="2400" b="1" dirty="0">
                <a:latin typeface="Arial Narrow" panose="020B0606020202030204" pitchFamily="34" charset="0"/>
              </a:rPr>
              <a:t>Deferral Balance</a:t>
            </a:r>
          </a:p>
        </p:txBody>
      </p:sp>
      <p:grpSp>
        <p:nvGrpSpPr>
          <p:cNvPr id="38" name="Group 37">
            <a:extLst>
              <a:ext uri="{FF2B5EF4-FFF2-40B4-BE49-F238E27FC236}">
                <a16:creationId xmlns="" xmlns:a16="http://schemas.microsoft.com/office/drawing/2014/main" id="{7027A646-E500-C546-B864-7F86688DC65E}"/>
              </a:ext>
            </a:extLst>
          </p:cNvPr>
          <p:cNvGrpSpPr/>
          <p:nvPr/>
        </p:nvGrpSpPr>
        <p:grpSpPr>
          <a:xfrm>
            <a:off x="412594" y="4276970"/>
            <a:ext cx="11298621" cy="1165982"/>
            <a:chOff x="412594" y="2990040"/>
            <a:chExt cx="11298621" cy="1165982"/>
          </a:xfrm>
        </p:grpSpPr>
        <p:grpSp>
          <p:nvGrpSpPr>
            <p:cNvPr id="37" name="Group 36">
              <a:extLst>
                <a:ext uri="{FF2B5EF4-FFF2-40B4-BE49-F238E27FC236}">
                  <a16:creationId xmlns="" xmlns:a16="http://schemas.microsoft.com/office/drawing/2014/main" id="{178B8045-DB4A-504D-92F9-AC281D26DF78}"/>
                </a:ext>
              </a:extLst>
            </p:cNvPr>
            <p:cNvGrpSpPr/>
            <p:nvPr/>
          </p:nvGrpSpPr>
          <p:grpSpPr>
            <a:xfrm>
              <a:off x="1225274" y="2990040"/>
              <a:ext cx="9671963" cy="1123941"/>
              <a:chOff x="1225274" y="2990040"/>
              <a:chExt cx="9671963" cy="1123941"/>
            </a:xfrm>
          </p:grpSpPr>
          <p:sp>
            <p:nvSpPr>
              <p:cNvPr id="15" name="TextBox 14">
                <a:extLst>
                  <a:ext uri="{FF2B5EF4-FFF2-40B4-BE49-F238E27FC236}">
                    <a16:creationId xmlns="" xmlns:a16="http://schemas.microsoft.com/office/drawing/2014/main" id="{20FB215D-D55F-4AC2-950C-DCAC58940432}"/>
                  </a:ext>
                </a:extLst>
              </p:cNvPr>
              <p:cNvSpPr txBox="1"/>
              <p:nvPr/>
            </p:nvSpPr>
            <p:spPr>
              <a:xfrm>
                <a:off x="1225274" y="3282984"/>
                <a:ext cx="2106667" cy="830997"/>
              </a:xfrm>
              <a:prstGeom prst="rect">
                <a:avLst/>
              </a:prstGeom>
              <a:noFill/>
            </p:spPr>
            <p:txBody>
              <a:bodyPr wrap="none" rtlCol="0">
                <a:spAutoFit/>
              </a:bodyPr>
              <a:lstStyle/>
              <a:p>
                <a:pPr algn="ctr"/>
                <a:r>
                  <a:rPr lang="en-US" sz="2400" b="1" dirty="0">
                    <a:latin typeface="Arial Narrow" panose="020B0606020202030204" pitchFamily="34" charset="0"/>
                    <a:ea typeface="Open Sans" panose="020B0606030504020204" pitchFamily="34" charset="0"/>
                    <a:cs typeface="Open Sans" panose="020B0606030504020204" pitchFamily="34" charset="0"/>
                  </a:rPr>
                  <a:t>2020–21 </a:t>
                </a:r>
              </a:p>
              <a:p>
                <a:pPr algn="ctr"/>
                <a:r>
                  <a:rPr lang="en-US" sz="2400" b="1" dirty="0">
                    <a:latin typeface="Arial Narrow" panose="020B0606020202030204" pitchFamily="34" charset="0"/>
                    <a:ea typeface="Open Sans" panose="020B0606030504020204" pitchFamily="34" charset="0"/>
                    <a:cs typeface="Open Sans" panose="020B0606030504020204" pitchFamily="34" charset="0"/>
                  </a:rPr>
                  <a:t>Enacted Budget</a:t>
                </a:r>
                <a:endParaRPr lang="ru-RU" sz="2400" b="1" dirty="0">
                  <a:latin typeface="Arial Narrow" panose="020B0606020202030204" pitchFamily="34" charset="0"/>
                  <a:ea typeface="Open Sans" panose="020B0606030504020204" pitchFamily="34" charset="0"/>
                  <a:cs typeface="Open Sans" panose="020B0606030504020204" pitchFamily="34" charset="0"/>
                </a:endParaRPr>
              </a:p>
            </p:txBody>
          </p:sp>
          <p:sp>
            <p:nvSpPr>
              <p:cNvPr id="16" name="Freeform: Shape 5">
                <a:extLst>
                  <a:ext uri="{FF2B5EF4-FFF2-40B4-BE49-F238E27FC236}">
                    <a16:creationId xmlns="" xmlns:a16="http://schemas.microsoft.com/office/drawing/2014/main" id="{5F8449FE-B1E2-42FC-9CC3-B0127B5139B0}"/>
                  </a:ext>
                </a:extLst>
              </p:cNvPr>
              <p:cNvSpPr/>
              <p:nvPr/>
            </p:nvSpPr>
            <p:spPr>
              <a:xfrm>
                <a:off x="2186969" y="2990040"/>
                <a:ext cx="183265" cy="174784"/>
              </a:xfrm>
              <a:custGeom>
                <a:avLst/>
                <a:gdLst/>
                <a:ahLst/>
                <a:cxnLst/>
                <a:rect l="l" t="t" r="r" b="b"/>
                <a:pathLst>
                  <a:path w="212255" h="202432">
                    <a:moveTo>
                      <a:pt x="106128" y="0"/>
                    </a:moveTo>
                    <a:cubicBezTo>
                      <a:pt x="107600" y="66"/>
                      <a:pt x="108865" y="635"/>
                      <a:pt x="109922" y="1705"/>
                    </a:cubicBezTo>
                    <a:cubicBezTo>
                      <a:pt x="110980" y="2776"/>
                      <a:pt x="111799" y="3951"/>
                      <a:pt x="112378" y="5229"/>
                    </a:cubicBezTo>
                    <a:lnTo>
                      <a:pt x="141078" y="63267"/>
                    </a:lnTo>
                    <a:lnTo>
                      <a:pt x="205112" y="72579"/>
                    </a:lnTo>
                    <a:cubicBezTo>
                      <a:pt x="206749" y="72808"/>
                      <a:pt x="208322" y="73371"/>
                      <a:pt x="209832" y="74269"/>
                    </a:cubicBezTo>
                    <a:cubicBezTo>
                      <a:pt x="211341" y="75167"/>
                      <a:pt x="212149" y="76560"/>
                      <a:pt x="212255" y="78447"/>
                    </a:cubicBezTo>
                    <a:cubicBezTo>
                      <a:pt x="212221" y="79603"/>
                      <a:pt x="211875" y="80703"/>
                      <a:pt x="211219" y="81747"/>
                    </a:cubicBezTo>
                    <a:cubicBezTo>
                      <a:pt x="210562" y="82792"/>
                      <a:pt x="209802" y="83732"/>
                      <a:pt x="208939" y="84569"/>
                    </a:cubicBezTo>
                    <a:lnTo>
                      <a:pt x="162635" y="129725"/>
                    </a:lnTo>
                    <a:lnTo>
                      <a:pt x="173605" y="193503"/>
                    </a:lnTo>
                    <a:cubicBezTo>
                      <a:pt x="173666" y="193944"/>
                      <a:pt x="173704" y="194370"/>
                      <a:pt x="173717" y="194779"/>
                    </a:cubicBezTo>
                    <a:cubicBezTo>
                      <a:pt x="173730" y="195188"/>
                      <a:pt x="173736" y="195613"/>
                      <a:pt x="173733" y="196054"/>
                    </a:cubicBezTo>
                    <a:cubicBezTo>
                      <a:pt x="173746" y="197771"/>
                      <a:pt x="173337" y="199249"/>
                      <a:pt x="172505" y="200487"/>
                    </a:cubicBezTo>
                    <a:cubicBezTo>
                      <a:pt x="171673" y="201725"/>
                      <a:pt x="170339" y="202374"/>
                      <a:pt x="168503" y="202432"/>
                    </a:cubicBezTo>
                    <a:cubicBezTo>
                      <a:pt x="167605" y="202424"/>
                      <a:pt x="166723" y="202281"/>
                      <a:pt x="165856" y="202002"/>
                    </a:cubicBezTo>
                    <a:cubicBezTo>
                      <a:pt x="164990" y="201723"/>
                      <a:pt x="164171" y="201356"/>
                      <a:pt x="163401" y="200902"/>
                    </a:cubicBezTo>
                    <a:lnTo>
                      <a:pt x="106128" y="170798"/>
                    </a:lnTo>
                    <a:lnTo>
                      <a:pt x="48854" y="200902"/>
                    </a:lnTo>
                    <a:cubicBezTo>
                      <a:pt x="48028" y="201356"/>
                      <a:pt x="47193" y="201723"/>
                      <a:pt x="46351" y="202002"/>
                    </a:cubicBezTo>
                    <a:cubicBezTo>
                      <a:pt x="45509" y="202281"/>
                      <a:pt x="44642" y="202424"/>
                      <a:pt x="43752" y="202432"/>
                    </a:cubicBezTo>
                    <a:cubicBezTo>
                      <a:pt x="41910" y="202374"/>
                      <a:pt x="40555" y="201725"/>
                      <a:pt x="39686" y="200487"/>
                    </a:cubicBezTo>
                    <a:cubicBezTo>
                      <a:pt x="38817" y="199249"/>
                      <a:pt x="38387" y="197771"/>
                      <a:pt x="38395" y="196054"/>
                    </a:cubicBezTo>
                    <a:cubicBezTo>
                      <a:pt x="38397" y="195613"/>
                      <a:pt x="38424" y="195188"/>
                      <a:pt x="38474" y="194779"/>
                    </a:cubicBezTo>
                    <a:cubicBezTo>
                      <a:pt x="38525" y="194370"/>
                      <a:pt x="38583" y="193944"/>
                      <a:pt x="38650" y="193503"/>
                    </a:cubicBezTo>
                    <a:lnTo>
                      <a:pt x="49620" y="129725"/>
                    </a:lnTo>
                    <a:lnTo>
                      <a:pt x="3189" y="84569"/>
                    </a:lnTo>
                    <a:cubicBezTo>
                      <a:pt x="2386" y="83732"/>
                      <a:pt x="1664" y="82792"/>
                      <a:pt x="1020" y="81747"/>
                    </a:cubicBezTo>
                    <a:cubicBezTo>
                      <a:pt x="377" y="80703"/>
                      <a:pt x="37" y="79603"/>
                      <a:pt x="0" y="78447"/>
                    </a:cubicBezTo>
                    <a:cubicBezTo>
                      <a:pt x="98" y="76560"/>
                      <a:pt x="890" y="75167"/>
                      <a:pt x="2376" y="74269"/>
                    </a:cubicBezTo>
                    <a:cubicBezTo>
                      <a:pt x="3861" y="73371"/>
                      <a:pt x="5450" y="72808"/>
                      <a:pt x="7143" y="72579"/>
                    </a:cubicBezTo>
                    <a:lnTo>
                      <a:pt x="71177" y="63267"/>
                    </a:lnTo>
                    <a:lnTo>
                      <a:pt x="99877" y="5229"/>
                    </a:lnTo>
                    <a:cubicBezTo>
                      <a:pt x="100457" y="3951"/>
                      <a:pt x="101275" y="2776"/>
                      <a:pt x="102333" y="1705"/>
                    </a:cubicBezTo>
                    <a:cubicBezTo>
                      <a:pt x="103390" y="635"/>
                      <a:pt x="104655" y="66"/>
                      <a:pt x="10612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400">
                  <a:solidFill>
                    <a:schemeClr val="tx1"/>
                  </a:solidFill>
                  <a:latin typeface="Arial Narrow" panose="020B0606020202030204" pitchFamily="34" charset="0"/>
                </a:endParaRPr>
              </a:p>
            </p:txBody>
          </p:sp>
          <p:sp>
            <p:nvSpPr>
              <p:cNvPr id="18" name="TextBox 17">
                <a:extLst>
                  <a:ext uri="{FF2B5EF4-FFF2-40B4-BE49-F238E27FC236}">
                    <a16:creationId xmlns="" xmlns:a16="http://schemas.microsoft.com/office/drawing/2014/main" id="{C102B23C-0E1F-4361-8B36-0BEBC236A2B3}"/>
                  </a:ext>
                </a:extLst>
              </p:cNvPr>
              <p:cNvSpPr txBox="1"/>
              <p:nvPr/>
            </p:nvSpPr>
            <p:spPr>
              <a:xfrm>
                <a:off x="3625891" y="3282984"/>
                <a:ext cx="2472152" cy="830997"/>
              </a:xfrm>
              <a:prstGeom prst="rect">
                <a:avLst/>
              </a:prstGeom>
              <a:noFill/>
            </p:spPr>
            <p:txBody>
              <a:bodyPr wrap="none" rtlCol="0">
                <a:spAutoFit/>
              </a:bodyPr>
              <a:lstStyle/>
              <a:p>
                <a:pPr algn="ctr"/>
                <a:r>
                  <a:rPr lang="en-US" sz="2400" b="1" dirty="0">
                    <a:latin typeface="Arial Narrow" panose="020B0606020202030204" pitchFamily="34" charset="0"/>
                    <a:ea typeface="Open Sans" panose="020B0606030504020204" pitchFamily="34" charset="0"/>
                    <a:cs typeface="Open Sans" panose="020B0606030504020204" pitchFamily="34" charset="0"/>
                  </a:rPr>
                  <a:t>2021–22</a:t>
                </a:r>
              </a:p>
              <a:p>
                <a:pPr algn="ctr"/>
                <a:r>
                  <a:rPr lang="en-US" sz="2400" b="1" dirty="0">
                    <a:latin typeface="Arial Narrow" panose="020B0606020202030204" pitchFamily="34" charset="0"/>
                    <a:ea typeface="Open Sans" panose="020B0606030504020204" pitchFamily="34" charset="0"/>
                    <a:cs typeface="Open Sans" panose="020B0606030504020204" pitchFamily="34" charset="0"/>
                  </a:rPr>
                  <a:t>Governor’s Budget</a:t>
                </a:r>
                <a:endParaRPr lang="ru-RU" sz="2400" b="1" dirty="0">
                  <a:latin typeface="Arial Narrow" panose="020B0606020202030204" pitchFamily="34" charset="0"/>
                  <a:ea typeface="Open Sans" panose="020B0606030504020204" pitchFamily="34" charset="0"/>
                  <a:cs typeface="Open Sans" panose="020B0606030504020204" pitchFamily="34" charset="0"/>
                </a:endParaRPr>
              </a:p>
            </p:txBody>
          </p:sp>
          <p:sp>
            <p:nvSpPr>
              <p:cNvPr id="19" name="Freeform: Shape 5">
                <a:extLst>
                  <a:ext uri="{FF2B5EF4-FFF2-40B4-BE49-F238E27FC236}">
                    <a16:creationId xmlns="" xmlns:a16="http://schemas.microsoft.com/office/drawing/2014/main" id="{83ABC900-75C5-43E6-B764-6BAFBA0DAEA1}"/>
                  </a:ext>
                </a:extLst>
              </p:cNvPr>
              <p:cNvSpPr/>
              <p:nvPr/>
            </p:nvSpPr>
            <p:spPr>
              <a:xfrm>
                <a:off x="4770329" y="2990040"/>
                <a:ext cx="183265" cy="174784"/>
              </a:xfrm>
              <a:custGeom>
                <a:avLst/>
                <a:gdLst/>
                <a:ahLst/>
                <a:cxnLst/>
                <a:rect l="l" t="t" r="r" b="b"/>
                <a:pathLst>
                  <a:path w="212255" h="202432">
                    <a:moveTo>
                      <a:pt x="106128" y="0"/>
                    </a:moveTo>
                    <a:cubicBezTo>
                      <a:pt x="107600" y="66"/>
                      <a:pt x="108865" y="635"/>
                      <a:pt x="109922" y="1705"/>
                    </a:cubicBezTo>
                    <a:cubicBezTo>
                      <a:pt x="110980" y="2776"/>
                      <a:pt x="111799" y="3951"/>
                      <a:pt x="112378" y="5229"/>
                    </a:cubicBezTo>
                    <a:lnTo>
                      <a:pt x="141078" y="63267"/>
                    </a:lnTo>
                    <a:lnTo>
                      <a:pt x="205112" y="72579"/>
                    </a:lnTo>
                    <a:cubicBezTo>
                      <a:pt x="206749" y="72808"/>
                      <a:pt x="208322" y="73371"/>
                      <a:pt x="209832" y="74269"/>
                    </a:cubicBezTo>
                    <a:cubicBezTo>
                      <a:pt x="211341" y="75167"/>
                      <a:pt x="212149" y="76560"/>
                      <a:pt x="212255" y="78447"/>
                    </a:cubicBezTo>
                    <a:cubicBezTo>
                      <a:pt x="212221" y="79603"/>
                      <a:pt x="211875" y="80703"/>
                      <a:pt x="211219" y="81747"/>
                    </a:cubicBezTo>
                    <a:cubicBezTo>
                      <a:pt x="210562" y="82792"/>
                      <a:pt x="209802" y="83732"/>
                      <a:pt x="208939" y="84569"/>
                    </a:cubicBezTo>
                    <a:lnTo>
                      <a:pt x="162635" y="129725"/>
                    </a:lnTo>
                    <a:lnTo>
                      <a:pt x="173605" y="193503"/>
                    </a:lnTo>
                    <a:cubicBezTo>
                      <a:pt x="173666" y="193944"/>
                      <a:pt x="173704" y="194370"/>
                      <a:pt x="173717" y="194779"/>
                    </a:cubicBezTo>
                    <a:cubicBezTo>
                      <a:pt x="173730" y="195188"/>
                      <a:pt x="173736" y="195613"/>
                      <a:pt x="173733" y="196054"/>
                    </a:cubicBezTo>
                    <a:cubicBezTo>
                      <a:pt x="173746" y="197771"/>
                      <a:pt x="173337" y="199249"/>
                      <a:pt x="172505" y="200487"/>
                    </a:cubicBezTo>
                    <a:cubicBezTo>
                      <a:pt x="171673" y="201725"/>
                      <a:pt x="170339" y="202374"/>
                      <a:pt x="168503" y="202432"/>
                    </a:cubicBezTo>
                    <a:cubicBezTo>
                      <a:pt x="167605" y="202424"/>
                      <a:pt x="166723" y="202281"/>
                      <a:pt x="165856" y="202002"/>
                    </a:cubicBezTo>
                    <a:cubicBezTo>
                      <a:pt x="164990" y="201723"/>
                      <a:pt x="164171" y="201356"/>
                      <a:pt x="163401" y="200902"/>
                    </a:cubicBezTo>
                    <a:lnTo>
                      <a:pt x="106128" y="170798"/>
                    </a:lnTo>
                    <a:lnTo>
                      <a:pt x="48854" y="200902"/>
                    </a:lnTo>
                    <a:cubicBezTo>
                      <a:pt x="48028" y="201356"/>
                      <a:pt x="47193" y="201723"/>
                      <a:pt x="46351" y="202002"/>
                    </a:cubicBezTo>
                    <a:cubicBezTo>
                      <a:pt x="45509" y="202281"/>
                      <a:pt x="44642" y="202424"/>
                      <a:pt x="43752" y="202432"/>
                    </a:cubicBezTo>
                    <a:cubicBezTo>
                      <a:pt x="41910" y="202374"/>
                      <a:pt x="40555" y="201725"/>
                      <a:pt x="39686" y="200487"/>
                    </a:cubicBezTo>
                    <a:cubicBezTo>
                      <a:pt x="38817" y="199249"/>
                      <a:pt x="38387" y="197771"/>
                      <a:pt x="38395" y="196054"/>
                    </a:cubicBezTo>
                    <a:cubicBezTo>
                      <a:pt x="38397" y="195613"/>
                      <a:pt x="38424" y="195188"/>
                      <a:pt x="38474" y="194779"/>
                    </a:cubicBezTo>
                    <a:cubicBezTo>
                      <a:pt x="38525" y="194370"/>
                      <a:pt x="38583" y="193944"/>
                      <a:pt x="38650" y="193503"/>
                    </a:cubicBezTo>
                    <a:lnTo>
                      <a:pt x="49620" y="129725"/>
                    </a:lnTo>
                    <a:lnTo>
                      <a:pt x="3189" y="84569"/>
                    </a:lnTo>
                    <a:cubicBezTo>
                      <a:pt x="2386" y="83732"/>
                      <a:pt x="1664" y="82792"/>
                      <a:pt x="1020" y="81747"/>
                    </a:cubicBezTo>
                    <a:cubicBezTo>
                      <a:pt x="377" y="80703"/>
                      <a:pt x="37" y="79603"/>
                      <a:pt x="0" y="78447"/>
                    </a:cubicBezTo>
                    <a:cubicBezTo>
                      <a:pt x="98" y="76560"/>
                      <a:pt x="890" y="75167"/>
                      <a:pt x="2376" y="74269"/>
                    </a:cubicBezTo>
                    <a:cubicBezTo>
                      <a:pt x="3861" y="73371"/>
                      <a:pt x="5450" y="72808"/>
                      <a:pt x="7143" y="72579"/>
                    </a:cubicBezTo>
                    <a:lnTo>
                      <a:pt x="71177" y="63267"/>
                    </a:lnTo>
                    <a:lnTo>
                      <a:pt x="99877" y="5229"/>
                    </a:lnTo>
                    <a:cubicBezTo>
                      <a:pt x="100457" y="3951"/>
                      <a:pt x="101275" y="2776"/>
                      <a:pt x="102333" y="1705"/>
                    </a:cubicBezTo>
                    <a:cubicBezTo>
                      <a:pt x="103390" y="635"/>
                      <a:pt x="104655" y="66"/>
                      <a:pt x="10612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400">
                  <a:solidFill>
                    <a:schemeClr val="tx1"/>
                  </a:solidFill>
                  <a:latin typeface="Arial Narrow" panose="020B0606020202030204" pitchFamily="34" charset="0"/>
                </a:endParaRPr>
              </a:p>
            </p:txBody>
          </p:sp>
          <p:sp>
            <p:nvSpPr>
              <p:cNvPr id="21" name="TextBox 20">
                <a:extLst>
                  <a:ext uri="{FF2B5EF4-FFF2-40B4-BE49-F238E27FC236}">
                    <a16:creationId xmlns="" xmlns:a16="http://schemas.microsoft.com/office/drawing/2014/main" id="{6412EDC1-4EF1-4720-96B2-E35FA1091D19}"/>
                  </a:ext>
                </a:extLst>
              </p:cNvPr>
              <p:cNvSpPr txBox="1"/>
              <p:nvPr/>
            </p:nvSpPr>
            <p:spPr>
              <a:xfrm>
                <a:off x="6544060" y="3282984"/>
                <a:ext cx="1802096" cy="830997"/>
              </a:xfrm>
              <a:prstGeom prst="rect">
                <a:avLst/>
              </a:prstGeom>
              <a:noFill/>
            </p:spPr>
            <p:txBody>
              <a:bodyPr wrap="none" rtlCol="0">
                <a:spAutoFit/>
              </a:bodyPr>
              <a:lstStyle/>
              <a:p>
                <a:pPr algn="ctr"/>
                <a:r>
                  <a:rPr lang="en-US" sz="2400" b="1" dirty="0">
                    <a:latin typeface="Arial Narrow" panose="020B0606020202030204" pitchFamily="34" charset="0"/>
                    <a:ea typeface="Open Sans" panose="020B0606030504020204" pitchFamily="34" charset="0"/>
                    <a:cs typeface="Open Sans" panose="020B0606030504020204" pitchFamily="34" charset="0"/>
                  </a:rPr>
                  <a:t>2021–22</a:t>
                </a:r>
              </a:p>
              <a:p>
                <a:pPr algn="ctr"/>
                <a:r>
                  <a:rPr lang="en-US" sz="2400" b="1" dirty="0">
                    <a:latin typeface="Arial Narrow" panose="020B0606020202030204" pitchFamily="34" charset="0"/>
                    <a:ea typeface="Open Sans" panose="020B0606030504020204" pitchFamily="34" charset="0"/>
                    <a:cs typeface="Open Sans" panose="020B0606030504020204" pitchFamily="34" charset="0"/>
                  </a:rPr>
                  <a:t>May Revision</a:t>
                </a:r>
                <a:endParaRPr lang="ru-RU" sz="2400" b="1" dirty="0">
                  <a:latin typeface="Arial Narrow" panose="020B0606020202030204" pitchFamily="34" charset="0"/>
                  <a:ea typeface="Open Sans" panose="020B0606030504020204" pitchFamily="34" charset="0"/>
                  <a:cs typeface="Open Sans" panose="020B0606030504020204" pitchFamily="34" charset="0"/>
                </a:endParaRPr>
              </a:p>
            </p:txBody>
          </p:sp>
          <p:sp>
            <p:nvSpPr>
              <p:cNvPr id="22" name="Freeform: Shape 5">
                <a:extLst>
                  <a:ext uri="{FF2B5EF4-FFF2-40B4-BE49-F238E27FC236}">
                    <a16:creationId xmlns="" xmlns:a16="http://schemas.microsoft.com/office/drawing/2014/main" id="{A2C9CE9B-032A-4619-A7C7-25BAAE326B97}"/>
                  </a:ext>
                </a:extLst>
              </p:cNvPr>
              <p:cNvSpPr/>
              <p:nvPr/>
            </p:nvSpPr>
            <p:spPr>
              <a:xfrm>
                <a:off x="7353473" y="2990040"/>
                <a:ext cx="183265" cy="174784"/>
              </a:xfrm>
              <a:custGeom>
                <a:avLst/>
                <a:gdLst/>
                <a:ahLst/>
                <a:cxnLst/>
                <a:rect l="l" t="t" r="r" b="b"/>
                <a:pathLst>
                  <a:path w="212255" h="202432">
                    <a:moveTo>
                      <a:pt x="106128" y="0"/>
                    </a:moveTo>
                    <a:cubicBezTo>
                      <a:pt x="107600" y="66"/>
                      <a:pt x="108865" y="635"/>
                      <a:pt x="109922" y="1705"/>
                    </a:cubicBezTo>
                    <a:cubicBezTo>
                      <a:pt x="110980" y="2776"/>
                      <a:pt x="111799" y="3951"/>
                      <a:pt x="112378" y="5229"/>
                    </a:cubicBezTo>
                    <a:lnTo>
                      <a:pt x="141078" y="63267"/>
                    </a:lnTo>
                    <a:lnTo>
                      <a:pt x="205112" y="72579"/>
                    </a:lnTo>
                    <a:cubicBezTo>
                      <a:pt x="206749" y="72808"/>
                      <a:pt x="208322" y="73371"/>
                      <a:pt x="209832" y="74269"/>
                    </a:cubicBezTo>
                    <a:cubicBezTo>
                      <a:pt x="211341" y="75167"/>
                      <a:pt x="212149" y="76560"/>
                      <a:pt x="212255" y="78447"/>
                    </a:cubicBezTo>
                    <a:cubicBezTo>
                      <a:pt x="212221" y="79603"/>
                      <a:pt x="211875" y="80703"/>
                      <a:pt x="211219" y="81747"/>
                    </a:cubicBezTo>
                    <a:cubicBezTo>
                      <a:pt x="210562" y="82792"/>
                      <a:pt x="209802" y="83732"/>
                      <a:pt x="208939" y="84569"/>
                    </a:cubicBezTo>
                    <a:lnTo>
                      <a:pt x="162635" y="129725"/>
                    </a:lnTo>
                    <a:lnTo>
                      <a:pt x="173605" y="193503"/>
                    </a:lnTo>
                    <a:cubicBezTo>
                      <a:pt x="173666" y="193944"/>
                      <a:pt x="173704" y="194370"/>
                      <a:pt x="173717" y="194779"/>
                    </a:cubicBezTo>
                    <a:cubicBezTo>
                      <a:pt x="173730" y="195188"/>
                      <a:pt x="173736" y="195613"/>
                      <a:pt x="173733" y="196054"/>
                    </a:cubicBezTo>
                    <a:cubicBezTo>
                      <a:pt x="173746" y="197771"/>
                      <a:pt x="173337" y="199249"/>
                      <a:pt x="172505" y="200487"/>
                    </a:cubicBezTo>
                    <a:cubicBezTo>
                      <a:pt x="171673" y="201725"/>
                      <a:pt x="170339" y="202374"/>
                      <a:pt x="168503" y="202432"/>
                    </a:cubicBezTo>
                    <a:cubicBezTo>
                      <a:pt x="167605" y="202424"/>
                      <a:pt x="166723" y="202281"/>
                      <a:pt x="165856" y="202002"/>
                    </a:cubicBezTo>
                    <a:cubicBezTo>
                      <a:pt x="164990" y="201723"/>
                      <a:pt x="164171" y="201356"/>
                      <a:pt x="163401" y="200902"/>
                    </a:cubicBezTo>
                    <a:lnTo>
                      <a:pt x="106128" y="170798"/>
                    </a:lnTo>
                    <a:lnTo>
                      <a:pt x="48854" y="200902"/>
                    </a:lnTo>
                    <a:cubicBezTo>
                      <a:pt x="48028" y="201356"/>
                      <a:pt x="47193" y="201723"/>
                      <a:pt x="46351" y="202002"/>
                    </a:cubicBezTo>
                    <a:cubicBezTo>
                      <a:pt x="45509" y="202281"/>
                      <a:pt x="44642" y="202424"/>
                      <a:pt x="43752" y="202432"/>
                    </a:cubicBezTo>
                    <a:cubicBezTo>
                      <a:pt x="41910" y="202374"/>
                      <a:pt x="40555" y="201725"/>
                      <a:pt x="39686" y="200487"/>
                    </a:cubicBezTo>
                    <a:cubicBezTo>
                      <a:pt x="38817" y="199249"/>
                      <a:pt x="38387" y="197771"/>
                      <a:pt x="38395" y="196054"/>
                    </a:cubicBezTo>
                    <a:cubicBezTo>
                      <a:pt x="38397" y="195613"/>
                      <a:pt x="38424" y="195188"/>
                      <a:pt x="38474" y="194779"/>
                    </a:cubicBezTo>
                    <a:cubicBezTo>
                      <a:pt x="38525" y="194370"/>
                      <a:pt x="38583" y="193944"/>
                      <a:pt x="38650" y="193503"/>
                    </a:cubicBezTo>
                    <a:lnTo>
                      <a:pt x="49620" y="129725"/>
                    </a:lnTo>
                    <a:lnTo>
                      <a:pt x="3189" y="84569"/>
                    </a:lnTo>
                    <a:cubicBezTo>
                      <a:pt x="2386" y="83732"/>
                      <a:pt x="1664" y="82792"/>
                      <a:pt x="1020" y="81747"/>
                    </a:cubicBezTo>
                    <a:cubicBezTo>
                      <a:pt x="377" y="80703"/>
                      <a:pt x="37" y="79603"/>
                      <a:pt x="0" y="78447"/>
                    </a:cubicBezTo>
                    <a:cubicBezTo>
                      <a:pt x="98" y="76560"/>
                      <a:pt x="890" y="75167"/>
                      <a:pt x="2376" y="74269"/>
                    </a:cubicBezTo>
                    <a:cubicBezTo>
                      <a:pt x="3861" y="73371"/>
                      <a:pt x="5450" y="72808"/>
                      <a:pt x="7143" y="72579"/>
                    </a:cubicBezTo>
                    <a:lnTo>
                      <a:pt x="71177" y="63267"/>
                    </a:lnTo>
                    <a:lnTo>
                      <a:pt x="99877" y="5229"/>
                    </a:lnTo>
                    <a:cubicBezTo>
                      <a:pt x="100457" y="3951"/>
                      <a:pt x="101275" y="2776"/>
                      <a:pt x="102333" y="1705"/>
                    </a:cubicBezTo>
                    <a:cubicBezTo>
                      <a:pt x="103390" y="635"/>
                      <a:pt x="104655" y="66"/>
                      <a:pt x="1061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400">
                  <a:solidFill>
                    <a:schemeClr val="tx1"/>
                  </a:solidFill>
                  <a:latin typeface="Arial Narrow" panose="020B0606020202030204" pitchFamily="34" charset="0"/>
                </a:endParaRPr>
              </a:p>
            </p:txBody>
          </p:sp>
          <p:sp>
            <p:nvSpPr>
              <p:cNvPr id="24" name="TextBox 23">
                <a:extLst>
                  <a:ext uri="{FF2B5EF4-FFF2-40B4-BE49-F238E27FC236}">
                    <a16:creationId xmlns="" xmlns:a16="http://schemas.microsoft.com/office/drawing/2014/main" id="{0D5C9F77-F134-4578-B75F-37DBDF4A0DE6}"/>
                  </a:ext>
                </a:extLst>
              </p:cNvPr>
              <p:cNvSpPr txBox="1"/>
              <p:nvPr/>
            </p:nvSpPr>
            <p:spPr>
              <a:xfrm>
                <a:off x="8790570" y="3282984"/>
                <a:ext cx="2106667" cy="830997"/>
              </a:xfrm>
              <a:prstGeom prst="rect">
                <a:avLst/>
              </a:prstGeom>
              <a:noFill/>
            </p:spPr>
            <p:txBody>
              <a:bodyPr wrap="none" rtlCol="0">
                <a:spAutoFit/>
              </a:bodyPr>
              <a:lstStyle/>
              <a:p>
                <a:pPr algn="ctr"/>
                <a:r>
                  <a:rPr lang="en-US" sz="2400" b="1" dirty="0">
                    <a:latin typeface="Arial Narrow" panose="020B0606020202030204" pitchFamily="34" charset="0"/>
                    <a:ea typeface="Open Sans" panose="020B0606030504020204" pitchFamily="34" charset="0"/>
                    <a:cs typeface="Open Sans" panose="020B0606030504020204" pitchFamily="34" charset="0"/>
                  </a:rPr>
                  <a:t>2021–22</a:t>
                </a:r>
              </a:p>
              <a:p>
                <a:pPr algn="ctr"/>
                <a:r>
                  <a:rPr lang="en-US" sz="2400" b="1" dirty="0">
                    <a:latin typeface="Arial Narrow" panose="020B0606020202030204" pitchFamily="34" charset="0"/>
                    <a:ea typeface="Open Sans" panose="020B0606030504020204" pitchFamily="34" charset="0"/>
                    <a:cs typeface="Open Sans" panose="020B0606030504020204" pitchFamily="34" charset="0"/>
                  </a:rPr>
                  <a:t>Enacted Budget</a:t>
                </a:r>
                <a:endParaRPr lang="ru-RU" sz="2400" b="1" dirty="0">
                  <a:latin typeface="Arial Narrow" panose="020B0606020202030204" pitchFamily="34" charset="0"/>
                  <a:ea typeface="Open Sans" panose="020B0606030504020204" pitchFamily="34" charset="0"/>
                  <a:cs typeface="Open Sans" panose="020B0606030504020204" pitchFamily="34" charset="0"/>
                </a:endParaRPr>
              </a:p>
            </p:txBody>
          </p:sp>
          <p:sp>
            <p:nvSpPr>
              <p:cNvPr id="25" name="Freeform: Shape 5">
                <a:extLst>
                  <a:ext uri="{FF2B5EF4-FFF2-40B4-BE49-F238E27FC236}">
                    <a16:creationId xmlns="" xmlns:a16="http://schemas.microsoft.com/office/drawing/2014/main" id="{088256F1-E4F7-40E4-83B4-8CF855CC24A9}"/>
                  </a:ext>
                </a:extLst>
              </p:cNvPr>
              <p:cNvSpPr/>
              <p:nvPr/>
            </p:nvSpPr>
            <p:spPr>
              <a:xfrm>
                <a:off x="9752269" y="2990040"/>
                <a:ext cx="183265" cy="174784"/>
              </a:xfrm>
              <a:custGeom>
                <a:avLst/>
                <a:gdLst/>
                <a:ahLst/>
                <a:cxnLst/>
                <a:rect l="l" t="t" r="r" b="b"/>
                <a:pathLst>
                  <a:path w="212255" h="202432">
                    <a:moveTo>
                      <a:pt x="106128" y="0"/>
                    </a:moveTo>
                    <a:cubicBezTo>
                      <a:pt x="107600" y="66"/>
                      <a:pt x="108865" y="635"/>
                      <a:pt x="109922" y="1705"/>
                    </a:cubicBezTo>
                    <a:cubicBezTo>
                      <a:pt x="110980" y="2776"/>
                      <a:pt x="111799" y="3951"/>
                      <a:pt x="112378" y="5229"/>
                    </a:cubicBezTo>
                    <a:lnTo>
                      <a:pt x="141078" y="63267"/>
                    </a:lnTo>
                    <a:lnTo>
                      <a:pt x="205112" y="72579"/>
                    </a:lnTo>
                    <a:cubicBezTo>
                      <a:pt x="206749" y="72808"/>
                      <a:pt x="208322" y="73371"/>
                      <a:pt x="209832" y="74269"/>
                    </a:cubicBezTo>
                    <a:cubicBezTo>
                      <a:pt x="211341" y="75167"/>
                      <a:pt x="212149" y="76560"/>
                      <a:pt x="212255" y="78447"/>
                    </a:cubicBezTo>
                    <a:cubicBezTo>
                      <a:pt x="212221" y="79603"/>
                      <a:pt x="211875" y="80703"/>
                      <a:pt x="211219" y="81747"/>
                    </a:cubicBezTo>
                    <a:cubicBezTo>
                      <a:pt x="210562" y="82792"/>
                      <a:pt x="209802" y="83732"/>
                      <a:pt x="208939" y="84569"/>
                    </a:cubicBezTo>
                    <a:lnTo>
                      <a:pt x="162635" y="129725"/>
                    </a:lnTo>
                    <a:lnTo>
                      <a:pt x="173605" y="193503"/>
                    </a:lnTo>
                    <a:cubicBezTo>
                      <a:pt x="173666" y="193944"/>
                      <a:pt x="173704" y="194370"/>
                      <a:pt x="173717" y="194779"/>
                    </a:cubicBezTo>
                    <a:cubicBezTo>
                      <a:pt x="173730" y="195188"/>
                      <a:pt x="173736" y="195613"/>
                      <a:pt x="173733" y="196054"/>
                    </a:cubicBezTo>
                    <a:cubicBezTo>
                      <a:pt x="173746" y="197771"/>
                      <a:pt x="173337" y="199249"/>
                      <a:pt x="172505" y="200487"/>
                    </a:cubicBezTo>
                    <a:cubicBezTo>
                      <a:pt x="171673" y="201725"/>
                      <a:pt x="170339" y="202374"/>
                      <a:pt x="168503" y="202432"/>
                    </a:cubicBezTo>
                    <a:cubicBezTo>
                      <a:pt x="167605" y="202424"/>
                      <a:pt x="166723" y="202281"/>
                      <a:pt x="165856" y="202002"/>
                    </a:cubicBezTo>
                    <a:cubicBezTo>
                      <a:pt x="164990" y="201723"/>
                      <a:pt x="164171" y="201356"/>
                      <a:pt x="163401" y="200902"/>
                    </a:cubicBezTo>
                    <a:lnTo>
                      <a:pt x="106128" y="170798"/>
                    </a:lnTo>
                    <a:lnTo>
                      <a:pt x="48854" y="200902"/>
                    </a:lnTo>
                    <a:cubicBezTo>
                      <a:pt x="48028" y="201356"/>
                      <a:pt x="47193" y="201723"/>
                      <a:pt x="46351" y="202002"/>
                    </a:cubicBezTo>
                    <a:cubicBezTo>
                      <a:pt x="45509" y="202281"/>
                      <a:pt x="44642" y="202424"/>
                      <a:pt x="43752" y="202432"/>
                    </a:cubicBezTo>
                    <a:cubicBezTo>
                      <a:pt x="41910" y="202374"/>
                      <a:pt x="40555" y="201725"/>
                      <a:pt x="39686" y="200487"/>
                    </a:cubicBezTo>
                    <a:cubicBezTo>
                      <a:pt x="38817" y="199249"/>
                      <a:pt x="38387" y="197771"/>
                      <a:pt x="38395" y="196054"/>
                    </a:cubicBezTo>
                    <a:cubicBezTo>
                      <a:pt x="38397" y="195613"/>
                      <a:pt x="38424" y="195188"/>
                      <a:pt x="38474" y="194779"/>
                    </a:cubicBezTo>
                    <a:cubicBezTo>
                      <a:pt x="38525" y="194370"/>
                      <a:pt x="38583" y="193944"/>
                      <a:pt x="38650" y="193503"/>
                    </a:cubicBezTo>
                    <a:lnTo>
                      <a:pt x="49620" y="129725"/>
                    </a:lnTo>
                    <a:lnTo>
                      <a:pt x="3189" y="84569"/>
                    </a:lnTo>
                    <a:cubicBezTo>
                      <a:pt x="2386" y="83732"/>
                      <a:pt x="1664" y="82792"/>
                      <a:pt x="1020" y="81747"/>
                    </a:cubicBezTo>
                    <a:cubicBezTo>
                      <a:pt x="377" y="80703"/>
                      <a:pt x="37" y="79603"/>
                      <a:pt x="0" y="78447"/>
                    </a:cubicBezTo>
                    <a:cubicBezTo>
                      <a:pt x="98" y="76560"/>
                      <a:pt x="890" y="75167"/>
                      <a:pt x="2376" y="74269"/>
                    </a:cubicBezTo>
                    <a:cubicBezTo>
                      <a:pt x="3861" y="73371"/>
                      <a:pt x="5450" y="72808"/>
                      <a:pt x="7143" y="72579"/>
                    </a:cubicBezTo>
                    <a:lnTo>
                      <a:pt x="71177" y="63267"/>
                    </a:lnTo>
                    <a:lnTo>
                      <a:pt x="99877" y="5229"/>
                    </a:lnTo>
                    <a:cubicBezTo>
                      <a:pt x="100457" y="3951"/>
                      <a:pt x="101275" y="2776"/>
                      <a:pt x="102333" y="1705"/>
                    </a:cubicBezTo>
                    <a:cubicBezTo>
                      <a:pt x="103390" y="635"/>
                      <a:pt x="104655" y="66"/>
                      <a:pt x="10612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400">
                  <a:solidFill>
                    <a:schemeClr val="tx1"/>
                  </a:solidFill>
                  <a:latin typeface="Arial Narrow" panose="020B0606020202030204" pitchFamily="34" charset="0"/>
                </a:endParaRPr>
              </a:p>
            </p:txBody>
          </p:sp>
        </p:grpSp>
        <p:cxnSp>
          <p:nvCxnSpPr>
            <p:cNvPr id="48" name="Straight Connector 47">
              <a:extLst>
                <a:ext uri="{FF2B5EF4-FFF2-40B4-BE49-F238E27FC236}">
                  <a16:creationId xmlns="" xmlns:a16="http://schemas.microsoft.com/office/drawing/2014/main" id="{9F3B3782-68B3-4594-B82B-F128ECAA3CA8}"/>
                </a:ext>
              </a:extLst>
            </p:cNvPr>
            <p:cNvCxnSpPr/>
            <p:nvPr/>
          </p:nvCxnSpPr>
          <p:spPr>
            <a:xfrm>
              <a:off x="412594" y="4156022"/>
              <a:ext cx="11298621" cy="0"/>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13418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Arrow: Chevron 78">
            <a:extLst>
              <a:ext uri="{FF2B5EF4-FFF2-40B4-BE49-F238E27FC236}">
                <a16:creationId xmlns="" xmlns:a16="http://schemas.microsoft.com/office/drawing/2014/main" id="{DF251356-9A1A-4A91-8E7F-17BCAEB15893}"/>
              </a:ext>
            </a:extLst>
          </p:cNvPr>
          <p:cNvSpPr/>
          <p:nvPr/>
        </p:nvSpPr>
        <p:spPr>
          <a:xfrm>
            <a:off x="6882006" y="3144717"/>
            <a:ext cx="1462205" cy="1157174"/>
          </a:xfrm>
          <a:prstGeom prst="chevron">
            <a:avLst>
              <a:gd name="adj" fmla="val 7061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6" name="Arrow: Chevron 75">
            <a:extLst>
              <a:ext uri="{FF2B5EF4-FFF2-40B4-BE49-F238E27FC236}">
                <a16:creationId xmlns="" xmlns:a16="http://schemas.microsoft.com/office/drawing/2014/main" id="{91AC0A34-89DC-4B8D-B2D4-7FA00B36E336}"/>
              </a:ext>
            </a:extLst>
          </p:cNvPr>
          <p:cNvSpPr/>
          <p:nvPr/>
        </p:nvSpPr>
        <p:spPr>
          <a:xfrm>
            <a:off x="6968917" y="1404238"/>
            <a:ext cx="1462205" cy="1157174"/>
          </a:xfrm>
          <a:prstGeom prst="chevron">
            <a:avLst>
              <a:gd name="adj" fmla="val 70610"/>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77" name="Arrow: Chevron 76">
            <a:extLst>
              <a:ext uri="{FF2B5EF4-FFF2-40B4-BE49-F238E27FC236}">
                <a16:creationId xmlns="" xmlns:a16="http://schemas.microsoft.com/office/drawing/2014/main" id="{F8BBAB98-D21B-44BA-86C3-40187DCD034C}"/>
              </a:ext>
            </a:extLst>
          </p:cNvPr>
          <p:cNvSpPr/>
          <p:nvPr/>
        </p:nvSpPr>
        <p:spPr>
          <a:xfrm>
            <a:off x="7847907" y="1404238"/>
            <a:ext cx="1462205" cy="1157174"/>
          </a:xfrm>
          <a:prstGeom prst="chevron">
            <a:avLst>
              <a:gd name="adj" fmla="val 70610"/>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75" name="Arrow: Chevron 74">
            <a:extLst>
              <a:ext uri="{FF2B5EF4-FFF2-40B4-BE49-F238E27FC236}">
                <a16:creationId xmlns="" xmlns:a16="http://schemas.microsoft.com/office/drawing/2014/main" id="{9812A53C-0BE7-4D88-805E-50D231F58553}"/>
              </a:ext>
            </a:extLst>
          </p:cNvPr>
          <p:cNvSpPr/>
          <p:nvPr/>
        </p:nvSpPr>
        <p:spPr>
          <a:xfrm>
            <a:off x="6050150" y="1413877"/>
            <a:ext cx="1462205" cy="1157174"/>
          </a:xfrm>
          <a:prstGeom prst="chevron">
            <a:avLst>
              <a:gd name="adj" fmla="val 70610"/>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 name="Title 1">
            <a:extLst>
              <a:ext uri="{FF2B5EF4-FFF2-40B4-BE49-F238E27FC236}">
                <a16:creationId xmlns="" xmlns:a16="http://schemas.microsoft.com/office/drawing/2014/main" id="{2FB127E0-3BA2-3C47-83C3-E1F77B105045}"/>
              </a:ext>
            </a:extLst>
          </p:cNvPr>
          <p:cNvSpPr>
            <a:spLocks noGrp="1"/>
          </p:cNvSpPr>
          <p:nvPr>
            <p:ph type="title"/>
          </p:nvPr>
        </p:nvSpPr>
        <p:spPr/>
        <p:txBody>
          <a:bodyPr/>
          <a:lstStyle/>
          <a:p>
            <a:r>
              <a:rPr lang="en-US" dirty="0"/>
              <a:t>Universal Transitional Kindergarten</a:t>
            </a:r>
          </a:p>
        </p:txBody>
      </p:sp>
      <p:sp>
        <p:nvSpPr>
          <p:cNvPr id="4" name="Footer Placeholder 3">
            <a:extLst>
              <a:ext uri="{FF2B5EF4-FFF2-40B4-BE49-F238E27FC236}">
                <a16:creationId xmlns="" xmlns:a16="http://schemas.microsoft.com/office/drawing/2014/main" id="{6DF81893-DC4E-764F-8456-2058F15D9418}"/>
              </a:ext>
            </a:extLst>
          </p:cNvPr>
          <p:cNvSpPr>
            <a:spLocks noGrp="1"/>
          </p:cNvSpPr>
          <p:nvPr>
            <p:ph type="ftr" sz="quarter" idx="11"/>
          </p:nvPr>
        </p:nvSpPr>
        <p:spPr/>
        <p:txBody>
          <a:bodyPr/>
          <a:lstStyle/>
          <a:p>
            <a:r>
              <a:rPr lang="en-US"/>
              <a:t>© 2021 School Services of California Inc.</a:t>
            </a:r>
            <a:endParaRPr lang="en-US" dirty="0"/>
          </a:p>
        </p:txBody>
      </p:sp>
      <p:sp>
        <p:nvSpPr>
          <p:cNvPr id="5" name="Slide Number Placeholder 4">
            <a:extLst>
              <a:ext uri="{FF2B5EF4-FFF2-40B4-BE49-F238E27FC236}">
                <a16:creationId xmlns="" xmlns:a16="http://schemas.microsoft.com/office/drawing/2014/main" id="{D39BA07E-E4E0-9548-90FA-7DEB73D3A464}"/>
              </a:ext>
            </a:extLst>
          </p:cNvPr>
          <p:cNvSpPr>
            <a:spLocks noGrp="1"/>
          </p:cNvSpPr>
          <p:nvPr>
            <p:ph type="sldNum" sz="quarter" idx="12"/>
          </p:nvPr>
        </p:nvSpPr>
        <p:spPr/>
        <p:txBody>
          <a:bodyPr/>
          <a:lstStyle/>
          <a:p>
            <a:fld id="{42503F20-67DD-4948-B6DE-4DDC1702207D}" type="slidenum">
              <a:rPr lang="en-US" smtClean="0"/>
              <a:pPr/>
              <a:t>10</a:t>
            </a:fld>
            <a:endParaRPr lang="en-US" dirty="0"/>
          </a:p>
        </p:txBody>
      </p:sp>
      <p:sp>
        <p:nvSpPr>
          <p:cNvPr id="73" name="Arrow: Chevron 72">
            <a:extLst>
              <a:ext uri="{FF2B5EF4-FFF2-40B4-BE49-F238E27FC236}">
                <a16:creationId xmlns="" xmlns:a16="http://schemas.microsoft.com/office/drawing/2014/main" id="{4A58D227-7C22-4A91-8695-6DF4791A42C1}"/>
              </a:ext>
            </a:extLst>
          </p:cNvPr>
          <p:cNvSpPr/>
          <p:nvPr/>
        </p:nvSpPr>
        <p:spPr>
          <a:xfrm>
            <a:off x="5977732" y="3127898"/>
            <a:ext cx="1462205" cy="1157174"/>
          </a:xfrm>
          <a:prstGeom prst="chevron">
            <a:avLst>
              <a:gd name="adj" fmla="val 70610"/>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46" name="Freeform: Shape 45">
            <a:extLst>
              <a:ext uri="{FF2B5EF4-FFF2-40B4-BE49-F238E27FC236}">
                <a16:creationId xmlns="" xmlns:a16="http://schemas.microsoft.com/office/drawing/2014/main" id="{A3B03DE6-C2CD-48B1-B89F-5F43348D8511}"/>
              </a:ext>
            </a:extLst>
          </p:cNvPr>
          <p:cNvSpPr/>
          <p:nvPr/>
        </p:nvSpPr>
        <p:spPr>
          <a:xfrm>
            <a:off x="720178" y="844582"/>
            <a:ext cx="6248741" cy="568067"/>
          </a:xfrm>
          <a:custGeom>
            <a:avLst/>
            <a:gdLst>
              <a:gd name="connsiteX0" fmla="*/ 0 w 6248741"/>
              <a:gd name="connsiteY0" fmla="*/ 0 h 568067"/>
              <a:gd name="connsiteX1" fmla="*/ 6248741 w 6248741"/>
              <a:gd name="connsiteY1" fmla="*/ 0 h 568067"/>
              <a:gd name="connsiteX2" fmla="*/ 6248741 w 6248741"/>
              <a:gd name="connsiteY2" fmla="*/ 568067 h 568067"/>
              <a:gd name="connsiteX3" fmla="*/ 0 w 6248741"/>
              <a:gd name="connsiteY3" fmla="*/ 568067 h 568067"/>
              <a:gd name="connsiteX4" fmla="*/ 0 w 6248741"/>
              <a:gd name="connsiteY4" fmla="*/ 0 h 568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8741" h="568067">
                <a:moveTo>
                  <a:pt x="0" y="0"/>
                </a:moveTo>
                <a:lnTo>
                  <a:pt x="6248741" y="0"/>
                </a:lnTo>
                <a:lnTo>
                  <a:pt x="6248741" y="568067"/>
                </a:lnTo>
                <a:lnTo>
                  <a:pt x="0" y="56806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2870" tIns="102870" rIns="102870" bIns="102870" numCol="1" spcCol="1270" anchor="b" anchorCtr="0">
            <a:noAutofit/>
          </a:bodyPr>
          <a:lstStyle/>
          <a:p>
            <a:pPr marL="0" lvl="0" indent="0" algn="ctr" defTabSz="1200150">
              <a:lnSpc>
                <a:spcPct val="90000"/>
              </a:lnSpc>
              <a:spcBef>
                <a:spcPct val="0"/>
              </a:spcBef>
              <a:spcAft>
                <a:spcPct val="35000"/>
              </a:spcAft>
              <a:buNone/>
            </a:pPr>
            <a:r>
              <a:rPr lang="en-US" sz="2700" b="1" kern="1200" dirty="0">
                <a:solidFill>
                  <a:schemeClr val="accent2">
                    <a:lumMod val="75000"/>
                  </a:schemeClr>
                </a:solidFill>
                <a:latin typeface="Arial Narrow" panose="020B0606020202030204" pitchFamily="34" charset="0"/>
              </a:rPr>
              <a:t>Implementation</a:t>
            </a:r>
          </a:p>
        </p:txBody>
      </p:sp>
      <p:sp>
        <p:nvSpPr>
          <p:cNvPr id="47" name="Arrow: Chevron 46">
            <a:extLst>
              <a:ext uri="{FF2B5EF4-FFF2-40B4-BE49-F238E27FC236}">
                <a16:creationId xmlns="" xmlns:a16="http://schemas.microsoft.com/office/drawing/2014/main" id="{4972D5F1-5AFB-4681-B610-ACF3995CA4FD}"/>
              </a:ext>
            </a:extLst>
          </p:cNvPr>
          <p:cNvSpPr/>
          <p:nvPr/>
        </p:nvSpPr>
        <p:spPr>
          <a:xfrm>
            <a:off x="720178" y="1412649"/>
            <a:ext cx="1462205" cy="1157174"/>
          </a:xfrm>
          <a:prstGeom prst="chevron">
            <a:avLst>
              <a:gd name="adj" fmla="val 7061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48" name="Arrow: Chevron 47">
            <a:extLst>
              <a:ext uri="{FF2B5EF4-FFF2-40B4-BE49-F238E27FC236}">
                <a16:creationId xmlns="" xmlns:a16="http://schemas.microsoft.com/office/drawing/2014/main" id="{572CFA0A-DA50-471D-A0AF-5AFAE53654DC}"/>
              </a:ext>
            </a:extLst>
          </p:cNvPr>
          <p:cNvSpPr/>
          <p:nvPr/>
        </p:nvSpPr>
        <p:spPr>
          <a:xfrm>
            <a:off x="1598473" y="1412649"/>
            <a:ext cx="1462205" cy="1157174"/>
          </a:xfrm>
          <a:prstGeom prst="chevron">
            <a:avLst>
              <a:gd name="adj" fmla="val 70610"/>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49" name="Arrow: Chevron 48">
            <a:extLst>
              <a:ext uri="{FF2B5EF4-FFF2-40B4-BE49-F238E27FC236}">
                <a16:creationId xmlns="" xmlns:a16="http://schemas.microsoft.com/office/drawing/2014/main" id="{15311E9C-AF54-4F89-A594-C66823AC75A7}"/>
              </a:ext>
            </a:extLst>
          </p:cNvPr>
          <p:cNvSpPr/>
          <p:nvPr/>
        </p:nvSpPr>
        <p:spPr>
          <a:xfrm>
            <a:off x="2477463" y="1412649"/>
            <a:ext cx="1462205" cy="1157174"/>
          </a:xfrm>
          <a:prstGeom prst="chevron">
            <a:avLst>
              <a:gd name="adj" fmla="val 70610"/>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50" name="Arrow: Chevron 49">
            <a:extLst>
              <a:ext uri="{FF2B5EF4-FFF2-40B4-BE49-F238E27FC236}">
                <a16:creationId xmlns="" xmlns:a16="http://schemas.microsoft.com/office/drawing/2014/main" id="{F3F9ED4C-36AC-420A-B4A3-29880852FE17}"/>
              </a:ext>
            </a:extLst>
          </p:cNvPr>
          <p:cNvSpPr/>
          <p:nvPr/>
        </p:nvSpPr>
        <p:spPr>
          <a:xfrm>
            <a:off x="3355758" y="1412649"/>
            <a:ext cx="1462205" cy="1157174"/>
          </a:xfrm>
          <a:prstGeom prst="chevron">
            <a:avLst>
              <a:gd name="adj" fmla="val 70610"/>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51" name="Arrow: Chevron 50">
            <a:extLst>
              <a:ext uri="{FF2B5EF4-FFF2-40B4-BE49-F238E27FC236}">
                <a16:creationId xmlns="" xmlns:a16="http://schemas.microsoft.com/office/drawing/2014/main" id="{01EA91D4-2D24-41FA-81C2-2E573A1C7161}"/>
              </a:ext>
            </a:extLst>
          </p:cNvPr>
          <p:cNvSpPr/>
          <p:nvPr/>
        </p:nvSpPr>
        <p:spPr>
          <a:xfrm>
            <a:off x="4234748" y="1412649"/>
            <a:ext cx="1462205" cy="1157174"/>
          </a:xfrm>
          <a:prstGeom prst="chevron">
            <a:avLst>
              <a:gd name="adj" fmla="val 70610"/>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52" name="Arrow: Chevron 51">
            <a:extLst>
              <a:ext uri="{FF2B5EF4-FFF2-40B4-BE49-F238E27FC236}">
                <a16:creationId xmlns="" xmlns:a16="http://schemas.microsoft.com/office/drawing/2014/main" id="{92AEF8EC-8BFD-4DB4-B9DE-81802DC0010C}"/>
              </a:ext>
            </a:extLst>
          </p:cNvPr>
          <p:cNvSpPr/>
          <p:nvPr/>
        </p:nvSpPr>
        <p:spPr>
          <a:xfrm>
            <a:off x="5113043" y="1412649"/>
            <a:ext cx="1462205" cy="1157174"/>
          </a:xfrm>
          <a:prstGeom prst="chevron">
            <a:avLst>
              <a:gd name="adj" fmla="val 7061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3" name="Arrow: Chevron 52">
            <a:extLst>
              <a:ext uri="{FF2B5EF4-FFF2-40B4-BE49-F238E27FC236}">
                <a16:creationId xmlns="" xmlns:a16="http://schemas.microsoft.com/office/drawing/2014/main" id="{84A02E14-D63F-48A8-AD38-58E92DE0ADC1}"/>
              </a:ext>
            </a:extLst>
          </p:cNvPr>
          <p:cNvSpPr/>
          <p:nvPr/>
        </p:nvSpPr>
        <p:spPr>
          <a:xfrm>
            <a:off x="8873741" y="1412649"/>
            <a:ext cx="1462205" cy="1157174"/>
          </a:xfrm>
          <a:prstGeom prst="chevron">
            <a:avLst>
              <a:gd name="adj" fmla="val 70610"/>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54" name="Freeform: Shape 53">
            <a:extLst>
              <a:ext uri="{FF2B5EF4-FFF2-40B4-BE49-F238E27FC236}">
                <a16:creationId xmlns="" xmlns:a16="http://schemas.microsoft.com/office/drawing/2014/main" id="{78765378-1182-498E-8E45-F2AD7852366B}"/>
              </a:ext>
            </a:extLst>
          </p:cNvPr>
          <p:cNvSpPr/>
          <p:nvPr/>
        </p:nvSpPr>
        <p:spPr>
          <a:xfrm>
            <a:off x="1320799" y="1516743"/>
            <a:ext cx="7863163" cy="938590"/>
          </a:xfrm>
          <a:custGeom>
            <a:avLst/>
            <a:gdLst>
              <a:gd name="connsiteX0" fmla="*/ 0 w 6329974"/>
              <a:gd name="connsiteY0" fmla="*/ 0 h 925739"/>
              <a:gd name="connsiteX1" fmla="*/ 6329974 w 6329974"/>
              <a:gd name="connsiteY1" fmla="*/ 0 h 925739"/>
              <a:gd name="connsiteX2" fmla="*/ 6329974 w 6329974"/>
              <a:gd name="connsiteY2" fmla="*/ 925739 h 925739"/>
              <a:gd name="connsiteX3" fmla="*/ 0 w 6329974"/>
              <a:gd name="connsiteY3" fmla="*/ 925739 h 925739"/>
              <a:gd name="connsiteX4" fmla="*/ 0 w 6329974"/>
              <a:gd name="connsiteY4" fmla="*/ 0 h 925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9974" h="925739">
                <a:moveTo>
                  <a:pt x="0" y="0"/>
                </a:moveTo>
                <a:lnTo>
                  <a:pt x="6329974" y="0"/>
                </a:lnTo>
                <a:lnTo>
                  <a:pt x="6329974" y="925739"/>
                </a:lnTo>
                <a:lnTo>
                  <a:pt x="0" y="925739"/>
                </a:lnTo>
                <a:lnTo>
                  <a:pt x="0" y="0"/>
                </a:lnTo>
                <a:close/>
              </a:path>
            </a:pathLst>
          </a:custGeom>
          <a:ln w="38100">
            <a:solidFill>
              <a:schemeClr val="accent2"/>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0800" tIns="50800" rIns="50800" bIns="50800" numCol="1" spcCol="1270" anchor="ctr" anchorCtr="0">
            <a:noAutofit/>
          </a:bodyPr>
          <a:lstStyle/>
          <a:p>
            <a:pPr marL="0" lvl="0" indent="0" algn="l" defTabSz="889000">
              <a:lnSpc>
                <a:spcPct val="90000"/>
              </a:lnSpc>
              <a:spcBef>
                <a:spcPct val="0"/>
              </a:spcBef>
              <a:spcAft>
                <a:spcPct val="35000"/>
              </a:spcAft>
              <a:buNone/>
            </a:pPr>
            <a:r>
              <a:rPr lang="en-US" sz="1900" b="1" kern="1200" dirty="0">
                <a:latin typeface="Arial Narrow" panose="020B0606020202030204" pitchFamily="34" charset="0"/>
              </a:rPr>
              <a:t>Beginning in 2022–23, </a:t>
            </a:r>
            <a:r>
              <a:rPr lang="en-US" sz="1900" b="1" kern="1200" dirty="0">
                <a:solidFill>
                  <a:schemeClr val="tx1"/>
                </a:solidFill>
                <a:latin typeface="Arial Narrow" panose="020B0606020202030204" pitchFamily="34" charset="0"/>
              </a:rPr>
              <a:t>expand eligibility by </a:t>
            </a:r>
            <a:r>
              <a:rPr lang="en-US" sz="1900" b="1" kern="1200" dirty="0">
                <a:latin typeface="Arial Narrow" panose="020B0606020202030204" pitchFamily="34" charset="0"/>
              </a:rPr>
              <a:t>two months until all four-year-olds are offered TK</a:t>
            </a:r>
            <a:r>
              <a:rPr lang="en-US" sz="1900" b="1" kern="1200" dirty="0" smtClean="0">
                <a:latin typeface="Arial Narrow" panose="020B0606020202030204" pitchFamily="34" charset="0"/>
              </a:rPr>
              <a:t>*  (</a:t>
            </a:r>
            <a:r>
              <a:rPr lang="en-US" sz="1200" b="1" dirty="0" smtClean="0">
                <a:latin typeface="Arial Narrow" panose="020B0606020202030204" pitchFamily="34" charset="0"/>
              </a:rPr>
              <a:t>22/23 – November 1, </a:t>
            </a:r>
            <a:r>
              <a:rPr lang="en-US" sz="1200" b="1" kern="1200" dirty="0" smtClean="0">
                <a:latin typeface="Arial Narrow" panose="020B0606020202030204" pitchFamily="34" charset="0"/>
              </a:rPr>
              <a:t>23/24 – January 1, </a:t>
            </a:r>
            <a:r>
              <a:rPr lang="en-US" sz="1200" b="1" dirty="0" smtClean="0">
                <a:latin typeface="Arial Narrow" panose="020B0606020202030204" pitchFamily="34" charset="0"/>
              </a:rPr>
              <a:t>24/25 – March 1, </a:t>
            </a:r>
            <a:r>
              <a:rPr lang="en-US" sz="1200" b="1" kern="1200" dirty="0" smtClean="0">
                <a:latin typeface="Arial Narrow" panose="020B0606020202030204" pitchFamily="34" charset="0"/>
              </a:rPr>
              <a:t>25/26 – May 1)</a:t>
            </a:r>
            <a:endParaRPr lang="en-US" sz="1200" b="1" kern="1200" dirty="0">
              <a:latin typeface="Arial Narrow" panose="020B0606020202030204" pitchFamily="34" charset="0"/>
            </a:endParaRPr>
          </a:p>
          <a:p>
            <a:pPr marL="0" lvl="0" indent="0" algn="l" defTabSz="889000">
              <a:lnSpc>
                <a:spcPct val="90000"/>
              </a:lnSpc>
              <a:spcBef>
                <a:spcPct val="0"/>
              </a:spcBef>
              <a:spcAft>
                <a:spcPct val="35000"/>
              </a:spcAft>
              <a:buNone/>
            </a:pPr>
            <a:r>
              <a:rPr lang="en-US" sz="1900" b="1" dirty="0">
                <a:latin typeface="Arial Narrow" panose="020B0606020202030204" pitchFamily="34" charset="0"/>
              </a:rPr>
              <a:t>TK credential requirement extended until August 1, 2023</a:t>
            </a:r>
            <a:r>
              <a:rPr lang="en-US" sz="1900" b="1" kern="1200" dirty="0">
                <a:latin typeface="Arial Narrow" panose="020B0606020202030204" pitchFamily="34" charset="0"/>
              </a:rPr>
              <a:t>	</a:t>
            </a:r>
            <a:endParaRPr lang="en-US" sz="1900" b="1" kern="1200" dirty="0" smtClean="0">
              <a:latin typeface="Arial Narrow" panose="020B0606020202030204" pitchFamily="34" charset="0"/>
            </a:endParaRPr>
          </a:p>
        </p:txBody>
      </p:sp>
      <p:sp>
        <p:nvSpPr>
          <p:cNvPr id="55" name="Freeform: Shape 54">
            <a:extLst>
              <a:ext uri="{FF2B5EF4-FFF2-40B4-BE49-F238E27FC236}">
                <a16:creationId xmlns="" xmlns:a16="http://schemas.microsoft.com/office/drawing/2014/main" id="{97DA523A-5258-4E00-B183-A94E6B2A5852}"/>
              </a:ext>
            </a:extLst>
          </p:cNvPr>
          <p:cNvSpPr/>
          <p:nvPr/>
        </p:nvSpPr>
        <p:spPr>
          <a:xfrm>
            <a:off x="720178" y="2568240"/>
            <a:ext cx="6248741" cy="568067"/>
          </a:xfrm>
          <a:custGeom>
            <a:avLst/>
            <a:gdLst>
              <a:gd name="connsiteX0" fmla="*/ 0 w 6248741"/>
              <a:gd name="connsiteY0" fmla="*/ 0 h 568067"/>
              <a:gd name="connsiteX1" fmla="*/ 6248741 w 6248741"/>
              <a:gd name="connsiteY1" fmla="*/ 0 h 568067"/>
              <a:gd name="connsiteX2" fmla="*/ 6248741 w 6248741"/>
              <a:gd name="connsiteY2" fmla="*/ 568067 h 568067"/>
              <a:gd name="connsiteX3" fmla="*/ 0 w 6248741"/>
              <a:gd name="connsiteY3" fmla="*/ 568067 h 568067"/>
              <a:gd name="connsiteX4" fmla="*/ 0 w 6248741"/>
              <a:gd name="connsiteY4" fmla="*/ 0 h 568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8741" h="568067">
                <a:moveTo>
                  <a:pt x="0" y="0"/>
                </a:moveTo>
                <a:lnTo>
                  <a:pt x="6248741" y="0"/>
                </a:lnTo>
                <a:lnTo>
                  <a:pt x="6248741" y="568067"/>
                </a:lnTo>
                <a:lnTo>
                  <a:pt x="0" y="56806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2870" tIns="102870" rIns="102870" bIns="102870" numCol="1" spcCol="1270" anchor="b" anchorCtr="0">
            <a:noAutofit/>
          </a:bodyPr>
          <a:lstStyle/>
          <a:p>
            <a:pPr marL="0" lvl="0" indent="0" algn="ctr" defTabSz="1200150">
              <a:lnSpc>
                <a:spcPct val="90000"/>
              </a:lnSpc>
              <a:spcBef>
                <a:spcPct val="0"/>
              </a:spcBef>
              <a:spcAft>
                <a:spcPct val="35000"/>
              </a:spcAft>
              <a:buNone/>
            </a:pPr>
            <a:r>
              <a:rPr lang="en-US" sz="2700" b="1" kern="1200" dirty="0">
                <a:solidFill>
                  <a:schemeClr val="accent5">
                    <a:lumMod val="75000"/>
                  </a:schemeClr>
                </a:solidFill>
                <a:latin typeface="Arial Narrow" panose="020B0606020202030204" pitchFamily="34" charset="0"/>
              </a:rPr>
              <a:t>Quality</a:t>
            </a:r>
          </a:p>
        </p:txBody>
      </p:sp>
      <p:sp>
        <p:nvSpPr>
          <p:cNvPr id="56" name="Arrow: Chevron 55">
            <a:extLst>
              <a:ext uri="{FF2B5EF4-FFF2-40B4-BE49-F238E27FC236}">
                <a16:creationId xmlns="" xmlns:a16="http://schemas.microsoft.com/office/drawing/2014/main" id="{EDE41082-2605-4D9A-95BB-D8134F5E6BC3}"/>
              </a:ext>
            </a:extLst>
          </p:cNvPr>
          <p:cNvSpPr/>
          <p:nvPr/>
        </p:nvSpPr>
        <p:spPr>
          <a:xfrm>
            <a:off x="720154" y="3136308"/>
            <a:ext cx="1462205" cy="1157174"/>
          </a:xfrm>
          <a:prstGeom prst="chevron">
            <a:avLst>
              <a:gd name="adj" fmla="val 70610"/>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57" name="Arrow: Chevron 56">
            <a:extLst>
              <a:ext uri="{FF2B5EF4-FFF2-40B4-BE49-F238E27FC236}">
                <a16:creationId xmlns="" xmlns:a16="http://schemas.microsoft.com/office/drawing/2014/main" id="{B7AC82CC-569B-412B-85F9-17BE7E37C7B1}"/>
              </a:ext>
            </a:extLst>
          </p:cNvPr>
          <p:cNvSpPr/>
          <p:nvPr/>
        </p:nvSpPr>
        <p:spPr>
          <a:xfrm>
            <a:off x="1598449" y="3136308"/>
            <a:ext cx="1462205" cy="1157174"/>
          </a:xfrm>
          <a:prstGeom prst="chevron">
            <a:avLst>
              <a:gd name="adj" fmla="val 70610"/>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58" name="Arrow: Chevron 57">
            <a:extLst>
              <a:ext uri="{FF2B5EF4-FFF2-40B4-BE49-F238E27FC236}">
                <a16:creationId xmlns="" xmlns:a16="http://schemas.microsoft.com/office/drawing/2014/main" id="{3C1A2258-898C-4FD2-AF4A-252A83848062}"/>
              </a:ext>
            </a:extLst>
          </p:cNvPr>
          <p:cNvSpPr/>
          <p:nvPr/>
        </p:nvSpPr>
        <p:spPr>
          <a:xfrm>
            <a:off x="2477439" y="3136308"/>
            <a:ext cx="1462205" cy="1157174"/>
          </a:xfrm>
          <a:prstGeom prst="chevron">
            <a:avLst>
              <a:gd name="adj" fmla="val 70610"/>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59" name="Arrow: Chevron 58">
            <a:extLst>
              <a:ext uri="{FF2B5EF4-FFF2-40B4-BE49-F238E27FC236}">
                <a16:creationId xmlns="" xmlns:a16="http://schemas.microsoft.com/office/drawing/2014/main" id="{82C0FE60-2C99-481D-A8CC-B688E9736596}"/>
              </a:ext>
            </a:extLst>
          </p:cNvPr>
          <p:cNvSpPr/>
          <p:nvPr/>
        </p:nvSpPr>
        <p:spPr>
          <a:xfrm>
            <a:off x="3355734" y="3136308"/>
            <a:ext cx="1462205" cy="1157174"/>
          </a:xfrm>
          <a:prstGeom prst="chevron">
            <a:avLst>
              <a:gd name="adj" fmla="val 7061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0" name="Arrow: Chevron 59">
            <a:extLst>
              <a:ext uri="{FF2B5EF4-FFF2-40B4-BE49-F238E27FC236}">
                <a16:creationId xmlns="" xmlns:a16="http://schemas.microsoft.com/office/drawing/2014/main" id="{A2076BDE-B941-40EC-B46A-154026036D36}"/>
              </a:ext>
            </a:extLst>
          </p:cNvPr>
          <p:cNvSpPr/>
          <p:nvPr/>
        </p:nvSpPr>
        <p:spPr>
          <a:xfrm>
            <a:off x="4234724" y="3136308"/>
            <a:ext cx="1462205" cy="1157174"/>
          </a:xfrm>
          <a:prstGeom prst="chevron">
            <a:avLst>
              <a:gd name="adj" fmla="val 70610"/>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61" name="Arrow: Chevron 60">
            <a:extLst>
              <a:ext uri="{FF2B5EF4-FFF2-40B4-BE49-F238E27FC236}">
                <a16:creationId xmlns="" xmlns:a16="http://schemas.microsoft.com/office/drawing/2014/main" id="{1E6DDD10-99EE-49F2-9ECC-37840DCFA70C}"/>
              </a:ext>
            </a:extLst>
          </p:cNvPr>
          <p:cNvSpPr/>
          <p:nvPr/>
        </p:nvSpPr>
        <p:spPr>
          <a:xfrm>
            <a:off x="5113019" y="3136308"/>
            <a:ext cx="1462205" cy="1157174"/>
          </a:xfrm>
          <a:prstGeom prst="chevron">
            <a:avLst>
              <a:gd name="adj" fmla="val 70610"/>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62" name="Arrow: Chevron 61">
            <a:extLst>
              <a:ext uri="{FF2B5EF4-FFF2-40B4-BE49-F238E27FC236}">
                <a16:creationId xmlns="" xmlns:a16="http://schemas.microsoft.com/office/drawing/2014/main" id="{EF24066A-5CE0-46AF-B952-53DF52C746DC}"/>
              </a:ext>
            </a:extLst>
          </p:cNvPr>
          <p:cNvSpPr/>
          <p:nvPr/>
        </p:nvSpPr>
        <p:spPr>
          <a:xfrm>
            <a:off x="7734320" y="3147213"/>
            <a:ext cx="1286191" cy="1157174"/>
          </a:xfrm>
          <a:prstGeom prst="chevron">
            <a:avLst>
              <a:gd name="adj" fmla="val 70610"/>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63" name="Freeform: Shape 62">
            <a:extLst>
              <a:ext uri="{FF2B5EF4-FFF2-40B4-BE49-F238E27FC236}">
                <a16:creationId xmlns="" xmlns:a16="http://schemas.microsoft.com/office/drawing/2014/main" id="{ABE9DFBC-B8F9-42A1-8224-76041EA92395}"/>
              </a:ext>
            </a:extLst>
          </p:cNvPr>
          <p:cNvSpPr/>
          <p:nvPr/>
        </p:nvSpPr>
        <p:spPr>
          <a:xfrm>
            <a:off x="720177" y="3252025"/>
            <a:ext cx="7975692" cy="925739"/>
          </a:xfrm>
          <a:custGeom>
            <a:avLst/>
            <a:gdLst>
              <a:gd name="connsiteX0" fmla="*/ 0 w 7348214"/>
              <a:gd name="connsiteY0" fmla="*/ 0 h 925739"/>
              <a:gd name="connsiteX1" fmla="*/ 7348214 w 7348214"/>
              <a:gd name="connsiteY1" fmla="*/ 0 h 925739"/>
              <a:gd name="connsiteX2" fmla="*/ 7348214 w 7348214"/>
              <a:gd name="connsiteY2" fmla="*/ 925739 h 925739"/>
              <a:gd name="connsiteX3" fmla="*/ 0 w 7348214"/>
              <a:gd name="connsiteY3" fmla="*/ 925739 h 925739"/>
              <a:gd name="connsiteX4" fmla="*/ 0 w 7348214"/>
              <a:gd name="connsiteY4" fmla="*/ 0 h 925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8214" h="925739">
                <a:moveTo>
                  <a:pt x="0" y="0"/>
                </a:moveTo>
                <a:lnTo>
                  <a:pt x="7348214" y="0"/>
                </a:lnTo>
                <a:lnTo>
                  <a:pt x="7348214" y="925739"/>
                </a:lnTo>
                <a:lnTo>
                  <a:pt x="0" y="925739"/>
                </a:lnTo>
                <a:lnTo>
                  <a:pt x="0" y="0"/>
                </a:lnTo>
                <a:close/>
              </a:path>
            </a:pathLst>
          </a:custGeom>
          <a:ln w="38100">
            <a:solidFill>
              <a:schemeClr val="accent5"/>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0800" tIns="50800" rIns="50800" bIns="50800" numCol="1" spcCol="1270" anchor="ctr" anchorCtr="0">
            <a:noAutofit/>
          </a:bodyPr>
          <a:lstStyle/>
          <a:p>
            <a:pPr marL="0" lvl="0" indent="0" algn="l" defTabSz="889000">
              <a:lnSpc>
                <a:spcPct val="90000"/>
              </a:lnSpc>
              <a:spcBef>
                <a:spcPct val="0"/>
              </a:spcBef>
              <a:spcAft>
                <a:spcPct val="35000"/>
              </a:spcAft>
              <a:buFontTx/>
              <a:buNone/>
            </a:pPr>
            <a:r>
              <a:rPr lang="en-US" sz="1900" b="1" kern="1200" dirty="0">
                <a:latin typeface="Arial Narrow" panose="020B0606020202030204" pitchFamily="34" charset="0"/>
              </a:rPr>
              <a:t>12:1 class size ratios in 2022–23; 10:1 in 2023–24 if funding is available</a:t>
            </a:r>
          </a:p>
          <a:p>
            <a:pPr marL="0" lvl="0" indent="0" algn="l" defTabSz="889000">
              <a:lnSpc>
                <a:spcPct val="90000"/>
              </a:lnSpc>
              <a:spcBef>
                <a:spcPct val="0"/>
              </a:spcBef>
              <a:spcAft>
                <a:spcPct val="35000"/>
              </a:spcAft>
              <a:buFontTx/>
              <a:buNone/>
            </a:pPr>
            <a:r>
              <a:rPr lang="en-US" sz="1900" b="1" kern="1200" dirty="0">
                <a:latin typeface="Arial Narrow" panose="020B0606020202030204" pitchFamily="34" charset="0"/>
              </a:rPr>
              <a:t>Allows parents to choose between TK or other eligible programs</a:t>
            </a:r>
          </a:p>
        </p:txBody>
      </p:sp>
      <p:sp>
        <p:nvSpPr>
          <p:cNvPr id="64" name="Freeform: Shape 63">
            <a:extLst>
              <a:ext uri="{FF2B5EF4-FFF2-40B4-BE49-F238E27FC236}">
                <a16:creationId xmlns="" xmlns:a16="http://schemas.microsoft.com/office/drawing/2014/main" id="{624A95B0-BFBA-4866-A760-81BFD8FDC0A6}"/>
              </a:ext>
            </a:extLst>
          </p:cNvPr>
          <p:cNvSpPr/>
          <p:nvPr/>
        </p:nvSpPr>
        <p:spPr>
          <a:xfrm>
            <a:off x="720178" y="4311995"/>
            <a:ext cx="6248741" cy="568067"/>
          </a:xfrm>
          <a:custGeom>
            <a:avLst/>
            <a:gdLst>
              <a:gd name="connsiteX0" fmla="*/ 0 w 6248741"/>
              <a:gd name="connsiteY0" fmla="*/ 0 h 568067"/>
              <a:gd name="connsiteX1" fmla="*/ 6248741 w 6248741"/>
              <a:gd name="connsiteY1" fmla="*/ 0 h 568067"/>
              <a:gd name="connsiteX2" fmla="*/ 6248741 w 6248741"/>
              <a:gd name="connsiteY2" fmla="*/ 568067 h 568067"/>
              <a:gd name="connsiteX3" fmla="*/ 0 w 6248741"/>
              <a:gd name="connsiteY3" fmla="*/ 568067 h 568067"/>
              <a:gd name="connsiteX4" fmla="*/ 0 w 6248741"/>
              <a:gd name="connsiteY4" fmla="*/ 0 h 568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8741" h="568067">
                <a:moveTo>
                  <a:pt x="0" y="0"/>
                </a:moveTo>
                <a:lnTo>
                  <a:pt x="6248741" y="0"/>
                </a:lnTo>
                <a:lnTo>
                  <a:pt x="6248741" y="568067"/>
                </a:lnTo>
                <a:lnTo>
                  <a:pt x="0" y="56806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2870" tIns="102870" rIns="102870" bIns="102870" numCol="1" spcCol="1270" anchor="b" anchorCtr="0">
            <a:noAutofit/>
          </a:bodyPr>
          <a:lstStyle/>
          <a:p>
            <a:pPr marL="0" lvl="0" indent="0" algn="ctr" defTabSz="1200150">
              <a:lnSpc>
                <a:spcPct val="90000"/>
              </a:lnSpc>
              <a:spcBef>
                <a:spcPct val="0"/>
              </a:spcBef>
              <a:spcAft>
                <a:spcPct val="35000"/>
              </a:spcAft>
              <a:buNone/>
            </a:pPr>
            <a:r>
              <a:rPr lang="en-US" sz="2700" b="1" kern="1200" dirty="0">
                <a:solidFill>
                  <a:schemeClr val="accent4"/>
                </a:solidFill>
                <a:latin typeface="Arial Narrow" panose="020B0606020202030204" pitchFamily="34" charset="0"/>
              </a:rPr>
              <a:t>Funding</a:t>
            </a:r>
          </a:p>
        </p:txBody>
      </p:sp>
      <p:sp>
        <p:nvSpPr>
          <p:cNvPr id="65" name="Arrow: Chevron 64">
            <a:extLst>
              <a:ext uri="{FF2B5EF4-FFF2-40B4-BE49-F238E27FC236}">
                <a16:creationId xmlns="" xmlns:a16="http://schemas.microsoft.com/office/drawing/2014/main" id="{348F22BD-74B1-4D98-9064-528BD4F44FB4}"/>
              </a:ext>
            </a:extLst>
          </p:cNvPr>
          <p:cNvSpPr/>
          <p:nvPr/>
        </p:nvSpPr>
        <p:spPr>
          <a:xfrm>
            <a:off x="720178" y="4880062"/>
            <a:ext cx="1462205" cy="1157174"/>
          </a:xfrm>
          <a:prstGeom prst="chevron">
            <a:avLst>
              <a:gd name="adj" fmla="val 70610"/>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66" name="Arrow: Chevron 65">
            <a:extLst>
              <a:ext uri="{FF2B5EF4-FFF2-40B4-BE49-F238E27FC236}">
                <a16:creationId xmlns="" xmlns:a16="http://schemas.microsoft.com/office/drawing/2014/main" id="{1F8ABAA1-4922-4BB7-A001-380722D04B94}"/>
              </a:ext>
            </a:extLst>
          </p:cNvPr>
          <p:cNvSpPr/>
          <p:nvPr/>
        </p:nvSpPr>
        <p:spPr>
          <a:xfrm>
            <a:off x="1598473" y="4880062"/>
            <a:ext cx="1462205" cy="1157174"/>
          </a:xfrm>
          <a:prstGeom prst="chevron">
            <a:avLst>
              <a:gd name="adj" fmla="val 7061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7" name="Arrow: Chevron 66">
            <a:extLst>
              <a:ext uri="{FF2B5EF4-FFF2-40B4-BE49-F238E27FC236}">
                <a16:creationId xmlns="" xmlns:a16="http://schemas.microsoft.com/office/drawing/2014/main" id="{6EBCF2F8-683D-430E-A23E-2CF46BAFE64D}"/>
              </a:ext>
            </a:extLst>
          </p:cNvPr>
          <p:cNvSpPr/>
          <p:nvPr/>
        </p:nvSpPr>
        <p:spPr>
          <a:xfrm>
            <a:off x="2477463" y="4880062"/>
            <a:ext cx="1462205" cy="1157174"/>
          </a:xfrm>
          <a:prstGeom prst="chevron">
            <a:avLst>
              <a:gd name="adj" fmla="val 70610"/>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68" name="Arrow: Chevron 67">
            <a:extLst>
              <a:ext uri="{FF2B5EF4-FFF2-40B4-BE49-F238E27FC236}">
                <a16:creationId xmlns="" xmlns:a16="http://schemas.microsoft.com/office/drawing/2014/main" id="{8AA29E3B-B6C7-4C28-B7D0-5F78326EA4D4}"/>
              </a:ext>
            </a:extLst>
          </p:cNvPr>
          <p:cNvSpPr/>
          <p:nvPr/>
        </p:nvSpPr>
        <p:spPr>
          <a:xfrm>
            <a:off x="3355758" y="4880062"/>
            <a:ext cx="1462205" cy="1157174"/>
          </a:xfrm>
          <a:prstGeom prst="chevron">
            <a:avLst>
              <a:gd name="adj" fmla="val 70610"/>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69" name="Arrow: Chevron 68">
            <a:extLst>
              <a:ext uri="{FF2B5EF4-FFF2-40B4-BE49-F238E27FC236}">
                <a16:creationId xmlns="" xmlns:a16="http://schemas.microsoft.com/office/drawing/2014/main" id="{946A37FD-FC7D-4658-A7DE-EAE16ED46B2B}"/>
              </a:ext>
            </a:extLst>
          </p:cNvPr>
          <p:cNvSpPr/>
          <p:nvPr/>
        </p:nvSpPr>
        <p:spPr>
          <a:xfrm>
            <a:off x="4234748" y="4880062"/>
            <a:ext cx="1462205" cy="1157174"/>
          </a:xfrm>
          <a:prstGeom prst="chevron">
            <a:avLst>
              <a:gd name="adj" fmla="val 70610"/>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70" name="Arrow: Chevron 69">
            <a:extLst>
              <a:ext uri="{FF2B5EF4-FFF2-40B4-BE49-F238E27FC236}">
                <a16:creationId xmlns="" xmlns:a16="http://schemas.microsoft.com/office/drawing/2014/main" id="{3D074536-FDA3-4AF6-BF63-181E573FC4B2}"/>
              </a:ext>
            </a:extLst>
          </p:cNvPr>
          <p:cNvSpPr/>
          <p:nvPr/>
        </p:nvSpPr>
        <p:spPr>
          <a:xfrm>
            <a:off x="5113043" y="4880062"/>
            <a:ext cx="1462205" cy="1157174"/>
          </a:xfrm>
          <a:prstGeom prst="chevron">
            <a:avLst>
              <a:gd name="adj" fmla="val 70610"/>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71" name="Arrow: Chevron 70">
            <a:extLst>
              <a:ext uri="{FF2B5EF4-FFF2-40B4-BE49-F238E27FC236}">
                <a16:creationId xmlns="" xmlns:a16="http://schemas.microsoft.com/office/drawing/2014/main" id="{94C71E73-F7E6-487A-A366-FAE26B52AB16}"/>
              </a:ext>
            </a:extLst>
          </p:cNvPr>
          <p:cNvSpPr/>
          <p:nvPr/>
        </p:nvSpPr>
        <p:spPr>
          <a:xfrm>
            <a:off x="5992033" y="4880062"/>
            <a:ext cx="1462205" cy="1157174"/>
          </a:xfrm>
          <a:prstGeom prst="chevron">
            <a:avLst>
              <a:gd name="adj" fmla="val 7061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2" name="Freeform: Shape 71">
            <a:extLst>
              <a:ext uri="{FF2B5EF4-FFF2-40B4-BE49-F238E27FC236}">
                <a16:creationId xmlns="" xmlns:a16="http://schemas.microsoft.com/office/drawing/2014/main" id="{7209EE3C-4CA7-4BFE-8FBE-AE0A563431ED}"/>
              </a:ext>
            </a:extLst>
          </p:cNvPr>
          <p:cNvSpPr/>
          <p:nvPr/>
        </p:nvSpPr>
        <p:spPr>
          <a:xfrm>
            <a:off x="720178" y="4995779"/>
            <a:ext cx="6329974" cy="925739"/>
          </a:xfrm>
          <a:custGeom>
            <a:avLst/>
            <a:gdLst>
              <a:gd name="connsiteX0" fmla="*/ 0 w 6329974"/>
              <a:gd name="connsiteY0" fmla="*/ 0 h 925739"/>
              <a:gd name="connsiteX1" fmla="*/ 6329974 w 6329974"/>
              <a:gd name="connsiteY1" fmla="*/ 0 h 925739"/>
              <a:gd name="connsiteX2" fmla="*/ 6329974 w 6329974"/>
              <a:gd name="connsiteY2" fmla="*/ 925739 h 925739"/>
              <a:gd name="connsiteX3" fmla="*/ 0 w 6329974"/>
              <a:gd name="connsiteY3" fmla="*/ 925739 h 925739"/>
              <a:gd name="connsiteX4" fmla="*/ 0 w 6329974"/>
              <a:gd name="connsiteY4" fmla="*/ 0 h 925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9974" h="925739">
                <a:moveTo>
                  <a:pt x="0" y="0"/>
                </a:moveTo>
                <a:lnTo>
                  <a:pt x="6329974" y="0"/>
                </a:lnTo>
                <a:lnTo>
                  <a:pt x="6329974" y="925739"/>
                </a:lnTo>
                <a:lnTo>
                  <a:pt x="0" y="925739"/>
                </a:lnTo>
                <a:lnTo>
                  <a:pt x="0" y="0"/>
                </a:lnTo>
                <a:close/>
              </a:path>
            </a:pathLst>
          </a:custGeom>
          <a:ln w="38100">
            <a:solidFill>
              <a:schemeClr val="accent4"/>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0800" tIns="50800" rIns="50800" bIns="50800" numCol="1" spcCol="1270" anchor="ctr" anchorCtr="0">
            <a:noAutofit/>
          </a:bodyPr>
          <a:lstStyle/>
          <a:p>
            <a:pPr marL="0" lvl="0" indent="0" algn="l" defTabSz="889000">
              <a:lnSpc>
                <a:spcPct val="90000"/>
              </a:lnSpc>
              <a:spcBef>
                <a:spcPct val="0"/>
              </a:spcBef>
              <a:spcAft>
                <a:spcPct val="35000"/>
              </a:spcAft>
              <a:buNone/>
            </a:pPr>
            <a:r>
              <a:rPr lang="en-US" sz="1900" b="1" kern="1200" dirty="0">
                <a:latin typeface="Arial Narrow" panose="020B0606020202030204" pitchFamily="34" charset="0"/>
              </a:rPr>
              <a:t>Governor signals that Proposition 98 will be increased to cover the cost of TK expansion, and LEAs will receive funding for lower ratios</a:t>
            </a:r>
          </a:p>
        </p:txBody>
      </p:sp>
      <p:grpSp>
        <p:nvGrpSpPr>
          <p:cNvPr id="44" name="Group 43">
            <a:extLst>
              <a:ext uri="{FF2B5EF4-FFF2-40B4-BE49-F238E27FC236}">
                <a16:creationId xmlns="" xmlns:a16="http://schemas.microsoft.com/office/drawing/2014/main" id="{02B77024-EEE4-4C41-949E-C410B979F294}"/>
              </a:ext>
            </a:extLst>
          </p:cNvPr>
          <p:cNvGrpSpPr/>
          <p:nvPr/>
        </p:nvGrpSpPr>
        <p:grpSpPr>
          <a:xfrm flipH="1">
            <a:off x="9183962" y="2279443"/>
            <a:ext cx="2931838" cy="4178194"/>
            <a:chOff x="8776425" y="1455338"/>
            <a:chExt cx="2933653" cy="4178194"/>
          </a:xfrm>
        </p:grpSpPr>
        <p:grpSp>
          <p:nvGrpSpPr>
            <p:cNvPr id="43" name="Group 42">
              <a:extLst>
                <a:ext uri="{FF2B5EF4-FFF2-40B4-BE49-F238E27FC236}">
                  <a16:creationId xmlns="" xmlns:a16="http://schemas.microsoft.com/office/drawing/2014/main" id="{076D3E97-EFA3-4AB9-B118-6C06D0CED7F3}"/>
                </a:ext>
              </a:extLst>
            </p:cNvPr>
            <p:cNvGrpSpPr/>
            <p:nvPr/>
          </p:nvGrpSpPr>
          <p:grpSpPr>
            <a:xfrm>
              <a:off x="8776425" y="2352556"/>
              <a:ext cx="556683" cy="3269341"/>
              <a:chOff x="7241794" y="2352556"/>
              <a:chExt cx="556683" cy="3269341"/>
            </a:xfrm>
          </p:grpSpPr>
          <p:sp>
            <p:nvSpPr>
              <p:cNvPr id="9" name="Rectangle 6">
                <a:extLst>
                  <a:ext uri="{FF2B5EF4-FFF2-40B4-BE49-F238E27FC236}">
                    <a16:creationId xmlns="" xmlns:a16="http://schemas.microsoft.com/office/drawing/2014/main" id="{08D4A940-B62D-42A7-9512-9C1B70BFFC5E}"/>
                  </a:ext>
                </a:extLst>
              </p:cNvPr>
              <p:cNvSpPr>
                <a:spLocks noChangeArrowheads="1"/>
              </p:cNvSpPr>
              <p:nvPr/>
            </p:nvSpPr>
            <p:spPr bwMode="auto">
              <a:xfrm>
                <a:off x="7512726" y="3009572"/>
                <a:ext cx="285750" cy="2612325"/>
              </a:xfrm>
              <a:prstGeom prst="rect">
                <a:avLst/>
              </a:prstGeom>
              <a:solidFill>
                <a:schemeClr val="accent1">
                  <a:alpha val="80000"/>
                </a:schemeClr>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Narrow"/>
                  <a:ea typeface="+mn-ea"/>
                  <a:cs typeface="+mn-cs"/>
                </a:endParaRPr>
              </a:p>
            </p:txBody>
          </p:sp>
          <p:sp>
            <p:nvSpPr>
              <p:cNvPr id="10" name="Freeform 7">
                <a:extLst>
                  <a:ext uri="{FF2B5EF4-FFF2-40B4-BE49-F238E27FC236}">
                    <a16:creationId xmlns="" xmlns:a16="http://schemas.microsoft.com/office/drawing/2014/main" id="{7874901C-A057-46AD-9F46-D70EE446C0D8}"/>
                  </a:ext>
                </a:extLst>
              </p:cNvPr>
              <p:cNvSpPr>
                <a:spLocks/>
              </p:cNvSpPr>
              <p:nvPr/>
            </p:nvSpPr>
            <p:spPr bwMode="auto">
              <a:xfrm>
                <a:off x="7241794" y="2352556"/>
                <a:ext cx="556683" cy="657016"/>
              </a:xfrm>
              <a:custGeom>
                <a:avLst/>
                <a:gdLst>
                  <a:gd name="T0" fmla="*/ 0 w 263"/>
                  <a:gd name="T1" fmla="*/ 334 h 334"/>
                  <a:gd name="T2" fmla="*/ 128 w 263"/>
                  <a:gd name="T3" fmla="*/ 0 h 334"/>
                  <a:gd name="T4" fmla="*/ 263 w 263"/>
                  <a:gd name="T5" fmla="*/ 334 h 334"/>
                  <a:gd name="T6" fmla="*/ 0 w 263"/>
                  <a:gd name="T7" fmla="*/ 334 h 334"/>
                </a:gdLst>
                <a:ahLst/>
                <a:cxnLst>
                  <a:cxn ang="0">
                    <a:pos x="T0" y="T1"/>
                  </a:cxn>
                  <a:cxn ang="0">
                    <a:pos x="T2" y="T3"/>
                  </a:cxn>
                  <a:cxn ang="0">
                    <a:pos x="T4" y="T5"/>
                  </a:cxn>
                  <a:cxn ang="0">
                    <a:pos x="T6" y="T7"/>
                  </a:cxn>
                </a:cxnLst>
                <a:rect l="0" t="0" r="r" b="b"/>
                <a:pathLst>
                  <a:path w="263" h="334">
                    <a:moveTo>
                      <a:pt x="0" y="334"/>
                    </a:moveTo>
                    <a:lnTo>
                      <a:pt x="128" y="0"/>
                    </a:lnTo>
                    <a:lnTo>
                      <a:pt x="263" y="334"/>
                    </a:lnTo>
                    <a:lnTo>
                      <a:pt x="0" y="334"/>
                    </a:lnTo>
                    <a:close/>
                  </a:path>
                </a:pathLst>
              </a:custGeom>
              <a:solidFill>
                <a:srgbClr val="E5E6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a:ea typeface="+mn-ea"/>
                  <a:cs typeface="+mn-cs"/>
                </a:endParaRPr>
              </a:p>
            </p:txBody>
          </p:sp>
          <p:sp>
            <p:nvSpPr>
              <p:cNvPr id="11" name="Freeform 8">
                <a:extLst>
                  <a:ext uri="{FF2B5EF4-FFF2-40B4-BE49-F238E27FC236}">
                    <a16:creationId xmlns="" xmlns:a16="http://schemas.microsoft.com/office/drawing/2014/main" id="{13713683-03E1-4EDF-AE5F-29CE9BE0283D}"/>
                  </a:ext>
                </a:extLst>
              </p:cNvPr>
              <p:cNvSpPr>
                <a:spLocks/>
              </p:cNvSpPr>
              <p:nvPr/>
            </p:nvSpPr>
            <p:spPr bwMode="auto">
              <a:xfrm>
                <a:off x="7377259" y="2352556"/>
                <a:ext cx="285750" cy="336376"/>
              </a:xfrm>
              <a:custGeom>
                <a:avLst/>
                <a:gdLst>
                  <a:gd name="T0" fmla="*/ 0 w 135"/>
                  <a:gd name="T1" fmla="*/ 171 h 171"/>
                  <a:gd name="T2" fmla="*/ 64 w 135"/>
                  <a:gd name="T3" fmla="*/ 0 h 171"/>
                  <a:gd name="T4" fmla="*/ 135 w 135"/>
                  <a:gd name="T5" fmla="*/ 171 h 171"/>
                  <a:gd name="T6" fmla="*/ 0 w 135"/>
                  <a:gd name="T7" fmla="*/ 171 h 171"/>
                </a:gdLst>
                <a:ahLst/>
                <a:cxnLst>
                  <a:cxn ang="0">
                    <a:pos x="T0" y="T1"/>
                  </a:cxn>
                  <a:cxn ang="0">
                    <a:pos x="T2" y="T3"/>
                  </a:cxn>
                  <a:cxn ang="0">
                    <a:pos x="T4" y="T5"/>
                  </a:cxn>
                  <a:cxn ang="0">
                    <a:pos x="T6" y="T7"/>
                  </a:cxn>
                </a:cxnLst>
                <a:rect l="0" t="0" r="r" b="b"/>
                <a:pathLst>
                  <a:path w="135" h="171">
                    <a:moveTo>
                      <a:pt x="0" y="171"/>
                    </a:moveTo>
                    <a:lnTo>
                      <a:pt x="64" y="0"/>
                    </a:lnTo>
                    <a:lnTo>
                      <a:pt x="135" y="171"/>
                    </a:lnTo>
                    <a:lnTo>
                      <a:pt x="0" y="171"/>
                    </a:ln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a:ea typeface="+mn-ea"/>
                  <a:cs typeface="+mn-cs"/>
                </a:endParaRPr>
              </a:p>
            </p:txBody>
          </p:sp>
          <p:sp>
            <p:nvSpPr>
              <p:cNvPr id="12" name="Rectangle 5">
                <a:extLst>
                  <a:ext uri="{FF2B5EF4-FFF2-40B4-BE49-F238E27FC236}">
                    <a16:creationId xmlns="" xmlns:a16="http://schemas.microsoft.com/office/drawing/2014/main" id="{06297C8B-E345-450C-9515-5B03B5E619C8}"/>
                  </a:ext>
                </a:extLst>
              </p:cNvPr>
              <p:cNvSpPr>
                <a:spLocks noChangeArrowheads="1"/>
              </p:cNvSpPr>
              <p:nvPr/>
            </p:nvSpPr>
            <p:spPr bwMode="auto">
              <a:xfrm>
                <a:off x="7241794" y="3009572"/>
                <a:ext cx="270933" cy="2612325"/>
              </a:xfrm>
              <a:prstGeom prst="rect">
                <a:avLst/>
              </a:prstGeom>
              <a:solidFill>
                <a:schemeClr val="accent1"/>
              </a:solidFill>
              <a:ln>
                <a:noFill/>
              </a:ln>
            </p:spPr>
            <p:txBody>
              <a:bodyPr vert="vert270" wrap="square" lIns="121920" tIns="60960" rIns="121920" bIns="6096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FFFFFF"/>
                  </a:solidFill>
                  <a:effectLst/>
                  <a:uLnTx/>
                  <a:uFillTx/>
                  <a:latin typeface="Arial Narrow"/>
                  <a:ea typeface="+mn-ea"/>
                  <a:cs typeface="+mn-cs"/>
                </a:endParaRPr>
              </a:p>
            </p:txBody>
          </p:sp>
        </p:grpSp>
        <p:grpSp>
          <p:nvGrpSpPr>
            <p:cNvPr id="42" name="Group 41">
              <a:extLst>
                <a:ext uri="{FF2B5EF4-FFF2-40B4-BE49-F238E27FC236}">
                  <a16:creationId xmlns="" xmlns:a16="http://schemas.microsoft.com/office/drawing/2014/main" id="{8EC85DD5-3303-443C-8DAE-405B887814C6}"/>
                </a:ext>
              </a:extLst>
            </p:cNvPr>
            <p:cNvGrpSpPr/>
            <p:nvPr/>
          </p:nvGrpSpPr>
          <p:grpSpPr>
            <a:xfrm>
              <a:off x="9379882" y="1786505"/>
              <a:ext cx="541868" cy="3847027"/>
              <a:chOff x="8234510" y="1768044"/>
              <a:chExt cx="541868" cy="3847027"/>
            </a:xfrm>
          </p:grpSpPr>
          <p:sp>
            <p:nvSpPr>
              <p:cNvPr id="14" name="Rectangle 9">
                <a:extLst>
                  <a:ext uri="{FF2B5EF4-FFF2-40B4-BE49-F238E27FC236}">
                    <a16:creationId xmlns="" xmlns:a16="http://schemas.microsoft.com/office/drawing/2014/main" id="{F0EE1E3F-9F40-4799-83BF-AAD3309DA933}"/>
                  </a:ext>
                </a:extLst>
              </p:cNvPr>
              <p:cNvSpPr>
                <a:spLocks noChangeArrowheads="1"/>
              </p:cNvSpPr>
              <p:nvPr/>
            </p:nvSpPr>
            <p:spPr bwMode="auto">
              <a:xfrm>
                <a:off x="8234510" y="2371004"/>
                <a:ext cx="270934" cy="3244067"/>
              </a:xfrm>
              <a:prstGeom prst="rect">
                <a:avLst/>
              </a:prstGeom>
              <a:solidFill>
                <a:schemeClr val="accent5"/>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a:ea typeface="+mn-ea"/>
                  <a:cs typeface="+mn-cs"/>
                </a:endParaRPr>
              </a:p>
            </p:txBody>
          </p:sp>
          <p:sp>
            <p:nvSpPr>
              <p:cNvPr id="15" name="Rectangle 10">
                <a:extLst>
                  <a:ext uri="{FF2B5EF4-FFF2-40B4-BE49-F238E27FC236}">
                    <a16:creationId xmlns="" xmlns:a16="http://schemas.microsoft.com/office/drawing/2014/main" id="{E5262048-AAE2-472E-A60E-040B2373BDF6}"/>
                  </a:ext>
                </a:extLst>
              </p:cNvPr>
              <p:cNvSpPr>
                <a:spLocks noChangeArrowheads="1"/>
              </p:cNvSpPr>
              <p:nvPr/>
            </p:nvSpPr>
            <p:spPr bwMode="auto">
              <a:xfrm>
                <a:off x="8505444" y="2371004"/>
                <a:ext cx="270934" cy="3244067"/>
              </a:xfrm>
              <a:prstGeom prst="rect">
                <a:avLst/>
              </a:prstGeom>
              <a:solidFill>
                <a:schemeClr val="accent5">
                  <a:lumMod val="60000"/>
                  <a:lumOff val="40000"/>
                  <a:alpha val="80000"/>
                </a:schemeClr>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Narrow"/>
                  <a:ea typeface="+mn-ea"/>
                  <a:cs typeface="+mn-cs"/>
                </a:endParaRPr>
              </a:p>
            </p:txBody>
          </p:sp>
          <p:sp>
            <p:nvSpPr>
              <p:cNvPr id="16" name="Freeform 11">
                <a:extLst>
                  <a:ext uri="{FF2B5EF4-FFF2-40B4-BE49-F238E27FC236}">
                    <a16:creationId xmlns="" xmlns:a16="http://schemas.microsoft.com/office/drawing/2014/main" id="{F57B700A-CDAE-4937-909F-BEC3E13B7307}"/>
                  </a:ext>
                </a:extLst>
              </p:cNvPr>
              <p:cNvSpPr>
                <a:spLocks/>
              </p:cNvSpPr>
              <p:nvPr/>
            </p:nvSpPr>
            <p:spPr bwMode="auto">
              <a:xfrm>
                <a:off x="8234510" y="1768044"/>
                <a:ext cx="541867" cy="602960"/>
              </a:xfrm>
              <a:custGeom>
                <a:avLst/>
                <a:gdLst>
                  <a:gd name="T0" fmla="*/ 0 w 256"/>
                  <a:gd name="T1" fmla="*/ 334 h 334"/>
                  <a:gd name="T2" fmla="*/ 128 w 256"/>
                  <a:gd name="T3" fmla="*/ 0 h 334"/>
                  <a:gd name="T4" fmla="*/ 256 w 256"/>
                  <a:gd name="T5" fmla="*/ 334 h 334"/>
                  <a:gd name="T6" fmla="*/ 0 w 256"/>
                  <a:gd name="T7" fmla="*/ 334 h 334"/>
                </a:gdLst>
                <a:ahLst/>
                <a:cxnLst>
                  <a:cxn ang="0">
                    <a:pos x="T0" y="T1"/>
                  </a:cxn>
                  <a:cxn ang="0">
                    <a:pos x="T2" y="T3"/>
                  </a:cxn>
                  <a:cxn ang="0">
                    <a:pos x="T4" y="T5"/>
                  </a:cxn>
                  <a:cxn ang="0">
                    <a:pos x="T6" y="T7"/>
                  </a:cxn>
                </a:cxnLst>
                <a:rect l="0" t="0" r="r" b="b"/>
                <a:pathLst>
                  <a:path w="256" h="334">
                    <a:moveTo>
                      <a:pt x="0" y="334"/>
                    </a:moveTo>
                    <a:lnTo>
                      <a:pt x="128" y="0"/>
                    </a:lnTo>
                    <a:lnTo>
                      <a:pt x="256" y="334"/>
                    </a:lnTo>
                    <a:lnTo>
                      <a:pt x="0" y="334"/>
                    </a:lnTo>
                    <a:close/>
                  </a:path>
                </a:pathLst>
              </a:custGeom>
              <a:solidFill>
                <a:srgbClr val="E5E6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a:ea typeface="+mn-ea"/>
                  <a:cs typeface="+mn-cs"/>
                </a:endParaRPr>
              </a:p>
            </p:txBody>
          </p:sp>
          <p:sp>
            <p:nvSpPr>
              <p:cNvPr id="17" name="Freeform 12">
                <a:extLst>
                  <a:ext uri="{FF2B5EF4-FFF2-40B4-BE49-F238E27FC236}">
                    <a16:creationId xmlns="" xmlns:a16="http://schemas.microsoft.com/office/drawing/2014/main" id="{90115B27-E0CC-4136-AB20-39F215B5167D}"/>
                  </a:ext>
                </a:extLst>
              </p:cNvPr>
              <p:cNvSpPr>
                <a:spLocks/>
              </p:cNvSpPr>
              <p:nvPr/>
            </p:nvSpPr>
            <p:spPr bwMode="auto">
              <a:xfrm>
                <a:off x="8359885" y="1768044"/>
                <a:ext cx="285750" cy="308700"/>
              </a:xfrm>
              <a:custGeom>
                <a:avLst/>
                <a:gdLst>
                  <a:gd name="T0" fmla="*/ 0 w 135"/>
                  <a:gd name="T1" fmla="*/ 171 h 171"/>
                  <a:gd name="T2" fmla="*/ 71 w 135"/>
                  <a:gd name="T3" fmla="*/ 0 h 171"/>
                  <a:gd name="T4" fmla="*/ 135 w 135"/>
                  <a:gd name="T5" fmla="*/ 171 h 171"/>
                  <a:gd name="T6" fmla="*/ 0 w 135"/>
                  <a:gd name="T7" fmla="*/ 171 h 171"/>
                </a:gdLst>
                <a:ahLst/>
                <a:cxnLst>
                  <a:cxn ang="0">
                    <a:pos x="T0" y="T1"/>
                  </a:cxn>
                  <a:cxn ang="0">
                    <a:pos x="T2" y="T3"/>
                  </a:cxn>
                  <a:cxn ang="0">
                    <a:pos x="T4" y="T5"/>
                  </a:cxn>
                  <a:cxn ang="0">
                    <a:pos x="T6" y="T7"/>
                  </a:cxn>
                </a:cxnLst>
                <a:rect l="0" t="0" r="r" b="b"/>
                <a:pathLst>
                  <a:path w="135" h="171">
                    <a:moveTo>
                      <a:pt x="0" y="171"/>
                    </a:moveTo>
                    <a:lnTo>
                      <a:pt x="71" y="0"/>
                    </a:lnTo>
                    <a:lnTo>
                      <a:pt x="135" y="171"/>
                    </a:lnTo>
                    <a:lnTo>
                      <a:pt x="0" y="171"/>
                    </a:ln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Narrow"/>
                  <a:ea typeface="+mn-ea"/>
                  <a:cs typeface="+mn-cs"/>
                </a:endParaRPr>
              </a:p>
            </p:txBody>
          </p:sp>
        </p:grpSp>
        <p:grpSp>
          <p:nvGrpSpPr>
            <p:cNvPr id="41" name="Group 40">
              <a:extLst>
                <a:ext uri="{FF2B5EF4-FFF2-40B4-BE49-F238E27FC236}">
                  <a16:creationId xmlns="" xmlns:a16="http://schemas.microsoft.com/office/drawing/2014/main" id="{1CE44584-3E17-4FE2-943F-C30435F1B8DC}"/>
                </a:ext>
              </a:extLst>
            </p:cNvPr>
            <p:cNvGrpSpPr/>
            <p:nvPr/>
          </p:nvGrpSpPr>
          <p:grpSpPr>
            <a:xfrm>
              <a:off x="9971313" y="1455338"/>
              <a:ext cx="556683" cy="4166559"/>
              <a:chOff x="9197593" y="1448514"/>
              <a:chExt cx="556683" cy="4166559"/>
            </a:xfrm>
          </p:grpSpPr>
          <p:sp>
            <p:nvSpPr>
              <p:cNvPr id="19" name="Rectangle 13">
                <a:extLst>
                  <a:ext uri="{FF2B5EF4-FFF2-40B4-BE49-F238E27FC236}">
                    <a16:creationId xmlns="" xmlns:a16="http://schemas.microsoft.com/office/drawing/2014/main" id="{3CC8F9CF-85C9-4107-95E4-E9CFA318659B}"/>
                  </a:ext>
                </a:extLst>
              </p:cNvPr>
              <p:cNvSpPr>
                <a:spLocks noChangeArrowheads="1"/>
              </p:cNvSpPr>
              <p:nvPr/>
            </p:nvSpPr>
            <p:spPr bwMode="auto">
              <a:xfrm>
                <a:off x="9197594" y="2051473"/>
                <a:ext cx="300792" cy="3563600"/>
              </a:xfrm>
              <a:prstGeom prst="rect">
                <a:avLst/>
              </a:prstGeom>
              <a:solidFill>
                <a:schemeClr val="accent3"/>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Narrow"/>
                  <a:ea typeface="+mn-ea"/>
                  <a:cs typeface="+mn-cs"/>
                </a:endParaRPr>
              </a:p>
            </p:txBody>
          </p:sp>
          <p:sp>
            <p:nvSpPr>
              <p:cNvPr id="20" name="Rectangle 14">
                <a:extLst>
                  <a:ext uri="{FF2B5EF4-FFF2-40B4-BE49-F238E27FC236}">
                    <a16:creationId xmlns="" xmlns:a16="http://schemas.microsoft.com/office/drawing/2014/main" id="{55D677BC-2E2A-4C66-A1C1-34F24C70BAC2}"/>
                  </a:ext>
                </a:extLst>
              </p:cNvPr>
              <p:cNvSpPr>
                <a:spLocks noChangeArrowheads="1"/>
              </p:cNvSpPr>
              <p:nvPr/>
            </p:nvSpPr>
            <p:spPr bwMode="auto">
              <a:xfrm>
                <a:off x="9498160" y="2051473"/>
                <a:ext cx="253982" cy="3563600"/>
              </a:xfrm>
              <a:prstGeom prst="rect">
                <a:avLst/>
              </a:prstGeom>
              <a:solidFill>
                <a:schemeClr val="accent3">
                  <a:lumMod val="60000"/>
                  <a:lumOff val="40000"/>
                  <a:alpha val="80000"/>
                </a:schemeClr>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Narrow"/>
                  <a:ea typeface="+mn-ea"/>
                  <a:cs typeface="+mn-cs"/>
                </a:endParaRPr>
              </a:p>
            </p:txBody>
          </p:sp>
          <p:sp>
            <p:nvSpPr>
              <p:cNvPr id="21" name="Freeform 15">
                <a:extLst>
                  <a:ext uri="{FF2B5EF4-FFF2-40B4-BE49-F238E27FC236}">
                    <a16:creationId xmlns="" xmlns:a16="http://schemas.microsoft.com/office/drawing/2014/main" id="{D25CD550-EF74-4015-82A5-1B2F3F1914DC}"/>
                  </a:ext>
                </a:extLst>
              </p:cNvPr>
              <p:cNvSpPr>
                <a:spLocks/>
              </p:cNvSpPr>
              <p:nvPr/>
            </p:nvSpPr>
            <p:spPr bwMode="auto">
              <a:xfrm>
                <a:off x="9197593" y="1448514"/>
                <a:ext cx="556683" cy="602960"/>
              </a:xfrm>
              <a:custGeom>
                <a:avLst/>
                <a:gdLst>
                  <a:gd name="T0" fmla="*/ 0 w 263"/>
                  <a:gd name="T1" fmla="*/ 334 h 334"/>
                  <a:gd name="T2" fmla="*/ 128 w 263"/>
                  <a:gd name="T3" fmla="*/ 0 h 334"/>
                  <a:gd name="T4" fmla="*/ 263 w 263"/>
                  <a:gd name="T5" fmla="*/ 334 h 334"/>
                  <a:gd name="T6" fmla="*/ 0 w 263"/>
                  <a:gd name="T7" fmla="*/ 334 h 334"/>
                </a:gdLst>
                <a:ahLst/>
                <a:cxnLst>
                  <a:cxn ang="0">
                    <a:pos x="T0" y="T1"/>
                  </a:cxn>
                  <a:cxn ang="0">
                    <a:pos x="T2" y="T3"/>
                  </a:cxn>
                  <a:cxn ang="0">
                    <a:pos x="T4" y="T5"/>
                  </a:cxn>
                  <a:cxn ang="0">
                    <a:pos x="T6" y="T7"/>
                  </a:cxn>
                </a:cxnLst>
                <a:rect l="0" t="0" r="r" b="b"/>
                <a:pathLst>
                  <a:path w="263" h="334">
                    <a:moveTo>
                      <a:pt x="0" y="334"/>
                    </a:moveTo>
                    <a:lnTo>
                      <a:pt x="128" y="0"/>
                    </a:lnTo>
                    <a:lnTo>
                      <a:pt x="263" y="334"/>
                    </a:lnTo>
                    <a:lnTo>
                      <a:pt x="0" y="334"/>
                    </a:lnTo>
                    <a:close/>
                  </a:path>
                </a:pathLst>
              </a:custGeom>
              <a:solidFill>
                <a:srgbClr val="E5E6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a:ea typeface="+mn-ea"/>
                  <a:cs typeface="+mn-cs"/>
                </a:endParaRPr>
              </a:p>
            </p:txBody>
          </p:sp>
          <p:sp>
            <p:nvSpPr>
              <p:cNvPr id="22" name="Freeform 16">
                <a:extLst>
                  <a:ext uri="{FF2B5EF4-FFF2-40B4-BE49-F238E27FC236}">
                    <a16:creationId xmlns="" xmlns:a16="http://schemas.microsoft.com/office/drawing/2014/main" id="{CE0E3B1E-F52E-4B9A-BC27-0F48083C74A4}"/>
                  </a:ext>
                </a:extLst>
              </p:cNvPr>
              <p:cNvSpPr>
                <a:spLocks/>
              </p:cNvSpPr>
              <p:nvPr/>
            </p:nvSpPr>
            <p:spPr bwMode="auto">
              <a:xfrm>
                <a:off x="9333060" y="1448514"/>
                <a:ext cx="285749" cy="306896"/>
              </a:xfrm>
              <a:custGeom>
                <a:avLst/>
                <a:gdLst>
                  <a:gd name="T0" fmla="*/ 0 w 135"/>
                  <a:gd name="T1" fmla="*/ 170 h 170"/>
                  <a:gd name="T2" fmla="*/ 64 w 135"/>
                  <a:gd name="T3" fmla="*/ 0 h 170"/>
                  <a:gd name="T4" fmla="*/ 135 w 135"/>
                  <a:gd name="T5" fmla="*/ 170 h 170"/>
                  <a:gd name="T6" fmla="*/ 0 w 135"/>
                  <a:gd name="T7" fmla="*/ 170 h 170"/>
                </a:gdLst>
                <a:ahLst/>
                <a:cxnLst>
                  <a:cxn ang="0">
                    <a:pos x="T0" y="T1"/>
                  </a:cxn>
                  <a:cxn ang="0">
                    <a:pos x="T2" y="T3"/>
                  </a:cxn>
                  <a:cxn ang="0">
                    <a:pos x="T4" y="T5"/>
                  </a:cxn>
                  <a:cxn ang="0">
                    <a:pos x="T6" y="T7"/>
                  </a:cxn>
                </a:cxnLst>
                <a:rect l="0" t="0" r="r" b="b"/>
                <a:pathLst>
                  <a:path w="135" h="170">
                    <a:moveTo>
                      <a:pt x="0" y="170"/>
                    </a:moveTo>
                    <a:lnTo>
                      <a:pt x="64" y="0"/>
                    </a:lnTo>
                    <a:lnTo>
                      <a:pt x="135" y="170"/>
                    </a:lnTo>
                    <a:lnTo>
                      <a:pt x="0" y="170"/>
                    </a:ln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a:ea typeface="+mn-ea"/>
                  <a:cs typeface="+mn-cs"/>
                </a:endParaRPr>
              </a:p>
            </p:txBody>
          </p:sp>
        </p:grpSp>
        <p:sp>
          <p:nvSpPr>
            <p:cNvPr id="31" name="Rectangle 24">
              <a:extLst>
                <a:ext uri="{FF2B5EF4-FFF2-40B4-BE49-F238E27FC236}">
                  <a16:creationId xmlns="" xmlns:a16="http://schemas.microsoft.com/office/drawing/2014/main" id="{0F157C3A-F6B7-47DA-B92F-861E200570EA}"/>
                </a:ext>
              </a:extLst>
            </p:cNvPr>
            <p:cNvSpPr>
              <a:spLocks noChangeArrowheads="1"/>
            </p:cNvSpPr>
            <p:nvPr/>
          </p:nvSpPr>
          <p:spPr bwMode="auto">
            <a:xfrm>
              <a:off x="11439144" y="3114777"/>
              <a:ext cx="270934" cy="2500296"/>
            </a:xfrm>
            <a:prstGeom prst="rect">
              <a:avLst/>
            </a:prstGeom>
            <a:solidFill>
              <a:schemeClr val="accent2">
                <a:alpha val="80000"/>
              </a:schemeClr>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a:ea typeface="+mn-ea"/>
                <a:cs typeface="+mn-cs"/>
              </a:endParaRPr>
            </a:p>
          </p:txBody>
        </p:sp>
        <p:sp>
          <p:nvSpPr>
            <p:cNvPr id="32" name="Freeform 25">
              <a:extLst>
                <a:ext uri="{FF2B5EF4-FFF2-40B4-BE49-F238E27FC236}">
                  <a16:creationId xmlns="" xmlns:a16="http://schemas.microsoft.com/office/drawing/2014/main" id="{1C0B0BC4-A9C2-49D6-98CB-601C6E2FBCD5}"/>
                </a:ext>
              </a:extLst>
            </p:cNvPr>
            <p:cNvSpPr>
              <a:spLocks/>
            </p:cNvSpPr>
            <p:nvPr/>
          </p:nvSpPr>
          <p:spPr bwMode="auto">
            <a:xfrm>
              <a:off x="11168210" y="2511817"/>
              <a:ext cx="541867" cy="602960"/>
            </a:xfrm>
            <a:custGeom>
              <a:avLst/>
              <a:gdLst>
                <a:gd name="T0" fmla="*/ 0 w 256"/>
                <a:gd name="T1" fmla="*/ 334 h 334"/>
                <a:gd name="T2" fmla="*/ 128 w 256"/>
                <a:gd name="T3" fmla="*/ 0 h 334"/>
                <a:gd name="T4" fmla="*/ 256 w 256"/>
                <a:gd name="T5" fmla="*/ 334 h 334"/>
                <a:gd name="T6" fmla="*/ 0 w 256"/>
                <a:gd name="T7" fmla="*/ 334 h 334"/>
              </a:gdLst>
              <a:ahLst/>
              <a:cxnLst>
                <a:cxn ang="0">
                  <a:pos x="T0" y="T1"/>
                </a:cxn>
                <a:cxn ang="0">
                  <a:pos x="T2" y="T3"/>
                </a:cxn>
                <a:cxn ang="0">
                  <a:pos x="T4" y="T5"/>
                </a:cxn>
                <a:cxn ang="0">
                  <a:pos x="T6" y="T7"/>
                </a:cxn>
              </a:cxnLst>
              <a:rect l="0" t="0" r="r" b="b"/>
              <a:pathLst>
                <a:path w="256" h="334">
                  <a:moveTo>
                    <a:pt x="0" y="334"/>
                  </a:moveTo>
                  <a:lnTo>
                    <a:pt x="128" y="0"/>
                  </a:lnTo>
                  <a:lnTo>
                    <a:pt x="256" y="334"/>
                  </a:lnTo>
                  <a:lnTo>
                    <a:pt x="0" y="334"/>
                  </a:lnTo>
                  <a:close/>
                </a:path>
              </a:pathLst>
            </a:custGeom>
            <a:solidFill>
              <a:srgbClr val="E5E6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a:ea typeface="+mn-ea"/>
                <a:cs typeface="+mn-cs"/>
              </a:endParaRPr>
            </a:p>
          </p:txBody>
        </p:sp>
        <p:sp>
          <p:nvSpPr>
            <p:cNvPr id="33" name="Freeform 26">
              <a:extLst>
                <a:ext uri="{FF2B5EF4-FFF2-40B4-BE49-F238E27FC236}">
                  <a16:creationId xmlns="" xmlns:a16="http://schemas.microsoft.com/office/drawing/2014/main" id="{647257FA-04C6-4285-BBB1-0BEBC3CB6C24}"/>
                </a:ext>
              </a:extLst>
            </p:cNvPr>
            <p:cNvSpPr>
              <a:spLocks/>
            </p:cNvSpPr>
            <p:nvPr/>
          </p:nvSpPr>
          <p:spPr bwMode="auto">
            <a:xfrm>
              <a:off x="11303677" y="2511817"/>
              <a:ext cx="270934" cy="308700"/>
            </a:xfrm>
            <a:custGeom>
              <a:avLst/>
              <a:gdLst>
                <a:gd name="T0" fmla="*/ 0 w 128"/>
                <a:gd name="T1" fmla="*/ 171 h 171"/>
                <a:gd name="T2" fmla="*/ 64 w 128"/>
                <a:gd name="T3" fmla="*/ 0 h 171"/>
                <a:gd name="T4" fmla="*/ 128 w 128"/>
                <a:gd name="T5" fmla="*/ 171 h 171"/>
                <a:gd name="T6" fmla="*/ 0 w 128"/>
                <a:gd name="T7" fmla="*/ 171 h 171"/>
              </a:gdLst>
              <a:ahLst/>
              <a:cxnLst>
                <a:cxn ang="0">
                  <a:pos x="T0" y="T1"/>
                </a:cxn>
                <a:cxn ang="0">
                  <a:pos x="T2" y="T3"/>
                </a:cxn>
                <a:cxn ang="0">
                  <a:pos x="T4" y="T5"/>
                </a:cxn>
                <a:cxn ang="0">
                  <a:pos x="T6" y="T7"/>
                </a:cxn>
              </a:cxnLst>
              <a:rect l="0" t="0" r="r" b="b"/>
              <a:pathLst>
                <a:path w="128" h="171">
                  <a:moveTo>
                    <a:pt x="0" y="171"/>
                  </a:moveTo>
                  <a:lnTo>
                    <a:pt x="64" y="0"/>
                  </a:lnTo>
                  <a:lnTo>
                    <a:pt x="128" y="171"/>
                  </a:lnTo>
                  <a:lnTo>
                    <a:pt x="0" y="171"/>
                  </a:ln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a:ea typeface="+mn-ea"/>
                <a:cs typeface="+mn-cs"/>
              </a:endParaRPr>
            </a:p>
          </p:txBody>
        </p:sp>
        <p:sp>
          <p:nvSpPr>
            <p:cNvPr id="34" name="Rectangle 23">
              <a:extLst>
                <a:ext uri="{FF2B5EF4-FFF2-40B4-BE49-F238E27FC236}">
                  <a16:creationId xmlns="" xmlns:a16="http://schemas.microsoft.com/office/drawing/2014/main" id="{ABAC522D-B125-4649-9020-F63E4833F00F}"/>
                </a:ext>
              </a:extLst>
            </p:cNvPr>
            <p:cNvSpPr>
              <a:spLocks noChangeArrowheads="1"/>
            </p:cNvSpPr>
            <p:nvPr/>
          </p:nvSpPr>
          <p:spPr bwMode="auto">
            <a:xfrm>
              <a:off x="11168210" y="3114777"/>
              <a:ext cx="270934" cy="2500296"/>
            </a:xfrm>
            <a:prstGeom prst="rect">
              <a:avLst/>
            </a:prstGeom>
            <a:solidFill>
              <a:schemeClr val="accent2"/>
            </a:solidFill>
            <a:ln>
              <a:noFill/>
            </a:ln>
          </p:spPr>
          <p:txBody>
            <a:bodyPr vert="vert270" wrap="square" lIns="121920" tIns="60960" rIns="121920" bIns="60960" numCol="1" anchor="b"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FFFFFF"/>
                </a:solidFill>
                <a:effectLst/>
                <a:uLnTx/>
                <a:uFillTx/>
                <a:latin typeface="Arial Narrow"/>
                <a:ea typeface="+mn-ea"/>
                <a:cs typeface="+mn-cs"/>
              </a:endParaRPr>
            </a:p>
          </p:txBody>
        </p:sp>
        <p:grpSp>
          <p:nvGrpSpPr>
            <p:cNvPr id="40" name="Group 39">
              <a:extLst>
                <a:ext uri="{FF2B5EF4-FFF2-40B4-BE49-F238E27FC236}">
                  <a16:creationId xmlns="" xmlns:a16="http://schemas.microsoft.com/office/drawing/2014/main" id="{11C6CF8F-3185-4E3F-88F2-8C6C368F3521}"/>
                </a:ext>
              </a:extLst>
            </p:cNvPr>
            <p:cNvGrpSpPr/>
            <p:nvPr/>
          </p:nvGrpSpPr>
          <p:grpSpPr>
            <a:xfrm>
              <a:off x="10579569" y="2345730"/>
              <a:ext cx="541868" cy="3269341"/>
              <a:chOff x="10160677" y="2345731"/>
              <a:chExt cx="541868" cy="3269341"/>
            </a:xfrm>
          </p:grpSpPr>
          <p:sp>
            <p:nvSpPr>
              <p:cNvPr id="24" name="Rectangle 17">
                <a:extLst>
                  <a:ext uri="{FF2B5EF4-FFF2-40B4-BE49-F238E27FC236}">
                    <a16:creationId xmlns="" xmlns:a16="http://schemas.microsoft.com/office/drawing/2014/main" id="{283D1E88-41C9-4986-81F2-9B8EAD5A7C6B}"/>
                  </a:ext>
                </a:extLst>
              </p:cNvPr>
              <p:cNvSpPr>
                <a:spLocks noChangeArrowheads="1"/>
              </p:cNvSpPr>
              <p:nvPr/>
            </p:nvSpPr>
            <p:spPr bwMode="auto">
              <a:xfrm>
                <a:off x="10160677" y="2948691"/>
                <a:ext cx="270934" cy="2666381"/>
              </a:xfrm>
              <a:prstGeom prst="rect">
                <a:avLst/>
              </a:prstGeom>
              <a:solidFill>
                <a:srgbClr val="FFC000"/>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a:ea typeface="+mn-ea"/>
                  <a:cs typeface="+mn-cs"/>
                </a:endParaRPr>
              </a:p>
            </p:txBody>
          </p:sp>
          <p:sp>
            <p:nvSpPr>
              <p:cNvPr id="25" name="Rectangle 18">
                <a:extLst>
                  <a:ext uri="{FF2B5EF4-FFF2-40B4-BE49-F238E27FC236}">
                    <a16:creationId xmlns="" xmlns:a16="http://schemas.microsoft.com/office/drawing/2014/main" id="{A7C6CB9E-03E0-46E8-A0C8-2F59FE35DAB4}"/>
                  </a:ext>
                </a:extLst>
              </p:cNvPr>
              <p:cNvSpPr>
                <a:spLocks noChangeArrowheads="1"/>
              </p:cNvSpPr>
              <p:nvPr/>
            </p:nvSpPr>
            <p:spPr bwMode="auto">
              <a:xfrm>
                <a:off x="10431611" y="2948691"/>
                <a:ext cx="270934" cy="2666381"/>
              </a:xfrm>
              <a:prstGeom prst="rect">
                <a:avLst/>
              </a:prstGeom>
              <a:solidFill>
                <a:srgbClr val="FFC000">
                  <a:alpha val="80000"/>
                </a:srgbClr>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a:ea typeface="+mn-ea"/>
                  <a:cs typeface="+mn-cs"/>
                </a:endParaRPr>
              </a:p>
            </p:txBody>
          </p:sp>
          <p:sp>
            <p:nvSpPr>
              <p:cNvPr id="26" name="Freeform 19">
                <a:extLst>
                  <a:ext uri="{FF2B5EF4-FFF2-40B4-BE49-F238E27FC236}">
                    <a16:creationId xmlns="" xmlns:a16="http://schemas.microsoft.com/office/drawing/2014/main" id="{7BC01F7C-986D-4AE9-A55D-04219072B82E}"/>
                  </a:ext>
                </a:extLst>
              </p:cNvPr>
              <p:cNvSpPr>
                <a:spLocks/>
              </p:cNvSpPr>
              <p:nvPr/>
            </p:nvSpPr>
            <p:spPr bwMode="auto">
              <a:xfrm>
                <a:off x="10160677" y="2345731"/>
                <a:ext cx="541867" cy="602960"/>
              </a:xfrm>
              <a:custGeom>
                <a:avLst/>
                <a:gdLst>
                  <a:gd name="T0" fmla="*/ 0 w 256"/>
                  <a:gd name="T1" fmla="*/ 334 h 334"/>
                  <a:gd name="T2" fmla="*/ 128 w 256"/>
                  <a:gd name="T3" fmla="*/ 0 h 334"/>
                  <a:gd name="T4" fmla="*/ 256 w 256"/>
                  <a:gd name="T5" fmla="*/ 334 h 334"/>
                  <a:gd name="T6" fmla="*/ 0 w 256"/>
                  <a:gd name="T7" fmla="*/ 334 h 334"/>
                </a:gdLst>
                <a:ahLst/>
                <a:cxnLst>
                  <a:cxn ang="0">
                    <a:pos x="T0" y="T1"/>
                  </a:cxn>
                  <a:cxn ang="0">
                    <a:pos x="T2" y="T3"/>
                  </a:cxn>
                  <a:cxn ang="0">
                    <a:pos x="T4" y="T5"/>
                  </a:cxn>
                  <a:cxn ang="0">
                    <a:pos x="T6" y="T7"/>
                  </a:cxn>
                </a:cxnLst>
                <a:rect l="0" t="0" r="r" b="b"/>
                <a:pathLst>
                  <a:path w="256" h="334">
                    <a:moveTo>
                      <a:pt x="0" y="334"/>
                    </a:moveTo>
                    <a:lnTo>
                      <a:pt x="128" y="0"/>
                    </a:lnTo>
                    <a:lnTo>
                      <a:pt x="256" y="334"/>
                    </a:lnTo>
                    <a:lnTo>
                      <a:pt x="0" y="334"/>
                    </a:lnTo>
                    <a:close/>
                  </a:path>
                </a:pathLst>
              </a:custGeom>
              <a:solidFill>
                <a:srgbClr val="E5E6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a:ea typeface="+mn-ea"/>
                  <a:cs typeface="+mn-cs"/>
                </a:endParaRPr>
              </a:p>
            </p:txBody>
          </p:sp>
          <p:sp>
            <p:nvSpPr>
              <p:cNvPr id="28" name="Freeform 21">
                <a:extLst>
                  <a:ext uri="{FF2B5EF4-FFF2-40B4-BE49-F238E27FC236}">
                    <a16:creationId xmlns="" xmlns:a16="http://schemas.microsoft.com/office/drawing/2014/main" id="{FED43997-5A94-4E84-8278-EFE9ABE9D5E0}"/>
                  </a:ext>
                </a:extLst>
              </p:cNvPr>
              <p:cNvSpPr>
                <a:spLocks/>
              </p:cNvSpPr>
              <p:nvPr/>
            </p:nvSpPr>
            <p:spPr bwMode="auto">
              <a:xfrm>
                <a:off x="10160677" y="2345731"/>
                <a:ext cx="541867" cy="602960"/>
              </a:xfrm>
              <a:custGeom>
                <a:avLst/>
                <a:gdLst>
                  <a:gd name="T0" fmla="*/ 0 w 256"/>
                  <a:gd name="T1" fmla="*/ 334 h 334"/>
                  <a:gd name="T2" fmla="*/ 128 w 256"/>
                  <a:gd name="T3" fmla="*/ 0 h 334"/>
                  <a:gd name="T4" fmla="*/ 256 w 256"/>
                  <a:gd name="T5" fmla="*/ 334 h 334"/>
                  <a:gd name="T6" fmla="*/ 0 w 256"/>
                  <a:gd name="T7" fmla="*/ 334 h 334"/>
                </a:gdLst>
                <a:ahLst/>
                <a:cxnLst>
                  <a:cxn ang="0">
                    <a:pos x="T0" y="T1"/>
                  </a:cxn>
                  <a:cxn ang="0">
                    <a:pos x="T2" y="T3"/>
                  </a:cxn>
                  <a:cxn ang="0">
                    <a:pos x="T4" y="T5"/>
                  </a:cxn>
                  <a:cxn ang="0">
                    <a:pos x="T6" y="T7"/>
                  </a:cxn>
                </a:cxnLst>
                <a:rect l="0" t="0" r="r" b="b"/>
                <a:pathLst>
                  <a:path w="256" h="334">
                    <a:moveTo>
                      <a:pt x="0" y="334"/>
                    </a:moveTo>
                    <a:lnTo>
                      <a:pt x="128" y="0"/>
                    </a:lnTo>
                    <a:lnTo>
                      <a:pt x="256" y="334"/>
                    </a:lnTo>
                    <a:lnTo>
                      <a:pt x="0" y="334"/>
                    </a:lnTo>
                    <a:close/>
                  </a:path>
                </a:pathLst>
              </a:custGeom>
              <a:solidFill>
                <a:srgbClr val="E5E6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a:ea typeface="+mn-ea"/>
                  <a:cs typeface="+mn-cs"/>
                </a:endParaRPr>
              </a:p>
            </p:txBody>
          </p:sp>
          <p:sp>
            <p:nvSpPr>
              <p:cNvPr id="39" name="Freeform 12">
                <a:extLst>
                  <a:ext uri="{FF2B5EF4-FFF2-40B4-BE49-F238E27FC236}">
                    <a16:creationId xmlns="" xmlns:a16="http://schemas.microsoft.com/office/drawing/2014/main" id="{B4661930-88D1-44AD-B080-615AA7BA90C7}"/>
                  </a:ext>
                </a:extLst>
              </p:cNvPr>
              <p:cNvSpPr>
                <a:spLocks/>
              </p:cNvSpPr>
              <p:nvPr/>
            </p:nvSpPr>
            <p:spPr bwMode="auto">
              <a:xfrm>
                <a:off x="10286054" y="2352556"/>
                <a:ext cx="285750" cy="308700"/>
              </a:xfrm>
              <a:custGeom>
                <a:avLst/>
                <a:gdLst>
                  <a:gd name="T0" fmla="*/ 0 w 135"/>
                  <a:gd name="T1" fmla="*/ 171 h 171"/>
                  <a:gd name="T2" fmla="*/ 71 w 135"/>
                  <a:gd name="T3" fmla="*/ 0 h 171"/>
                  <a:gd name="T4" fmla="*/ 135 w 135"/>
                  <a:gd name="T5" fmla="*/ 171 h 171"/>
                  <a:gd name="T6" fmla="*/ 0 w 135"/>
                  <a:gd name="T7" fmla="*/ 171 h 171"/>
                </a:gdLst>
                <a:ahLst/>
                <a:cxnLst>
                  <a:cxn ang="0">
                    <a:pos x="T0" y="T1"/>
                  </a:cxn>
                  <a:cxn ang="0">
                    <a:pos x="T2" y="T3"/>
                  </a:cxn>
                  <a:cxn ang="0">
                    <a:pos x="T4" y="T5"/>
                  </a:cxn>
                  <a:cxn ang="0">
                    <a:pos x="T6" y="T7"/>
                  </a:cxn>
                </a:cxnLst>
                <a:rect l="0" t="0" r="r" b="b"/>
                <a:pathLst>
                  <a:path w="135" h="171">
                    <a:moveTo>
                      <a:pt x="0" y="171"/>
                    </a:moveTo>
                    <a:lnTo>
                      <a:pt x="71" y="0"/>
                    </a:lnTo>
                    <a:lnTo>
                      <a:pt x="135" y="171"/>
                    </a:lnTo>
                    <a:lnTo>
                      <a:pt x="0" y="171"/>
                    </a:ln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Narrow"/>
                  <a:ea typeface="+mn-ea"/>
                  <a:cs typeface="+mn-cs"/>
                </a:endParaRPr>
              </a:p>
            </p:txBody>
          </p:sp>
        </p:grpSp>
      </p:grpSp>
      <p:sp>
        <p:nvSpPr>
          <p:cNvPr id="3" name="TextBox 2">
            <a:extLst>
              <a:ext uri="{FF2B5EF4-FFF2-40B4-BE49-F238E27FC236}">
                <a16:creationId xmlns="" xmlns:a16="http://schemas.microsoft.com/office/drawing/2014/main" id="{BC099ED3-A620-6845-B89B-7F237379CD87}"/>
              </a:ext>
            </a:extLst>
          </p:cNvPr>
          <p:cNvSpPr txBox="1"/>
          <p:nvPr/>
        </p:nvSpPr>
        <p:spPr>
          <a:xfrm>
            <a:off x="100485" y="6189784"/>
            <a:ext cx="6354160" cy="338554"/>
          </a:xfrm>
          <a:prstGeom prst="rect">
            <a:avLst/>
          </a:prstGeom>
          <a:noFill/>
        </p:spPr>
        <p:txBody>
          <a:bodyPr wrap="square" rtlCol="0">
            <a:spAutoFit/>
          </a:bodyPr>
          <a:lstStyle/>
          <a:p>
            <a:r>
              <a:rPr lang="en-US" sz="1600" b="1" dirty="0">
                <a:latin typeface="Arial Narrow" panose="020B0604020202020204" pitchFamily="34" charset="0"/>
                <a:cs typeface="Arial Narrow" panose="020B0604020202020204" pitchFamily="34" charset="0"/>
              </a:rPr>
              <a:t>*Transitional Kindergarten (TK)</a:t>
            </a:r>
          </a:p>
        </p:txBody>
      </p:sp>
    </p:spTree>
    <p:extLst>
      <p:ext uri="{BB962C8B-B14F-4D97-AF65-F5344CB8AC3E}">
        <p14:creationId xmlns:p14="http://schemas.microsoft.com/office/powerpoint/2010/main" val="4044506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E87BE95-270C-8249-983B-159105FC0AC0}"/>
              </a:ext>
            </a:extLst>
          </p:cNvPr>
          <p:cNvSpPr>
            <a:spLocks noGrp="1"/>
          </p:cNvSpPr>
          <p:nvPr>
            <p:ph type="title"/>
          </p:nvPr>
        </p:nvSpPr>
        <p:spPr/>
        <p:txBody>
          <a:bodyPr/>
          <a:lstStyle/>
          <a:p>
            <a:r>
              <a:rPr lang="en-US" dirty="0"/>
              <a:t>Special Education</a:t>
            </a:r>
          </a:p>
        </p:txBody>
      </p:sp>
      <p:sp>
        <p:nvSpPr>
          <p:cNvPr id="3" name="Footer Placeholder 2">
            <a:extLst>
              <a:ext uri="{FF2B5EF4-FFF2-40B4-BE49-F238E27FC236}">
                <a16:creationId xmlns="" xmlns:a16="http://schemas.microsoft.com/office/drawing/2014/main" id="{BDA9730B-5909-7142-9A40-27EC14E0864E}"/>
              </a:ext>
            </a:extLst>
          </p:cNvPr>
          <p:cNvSpPr>
            <a:spLocks noGrp="1"/>
          </p:cNvSpPr>
          <p:nvPr>
            <p:ph type="ftr" sz="quarter" idx="11"/>
          </p:nvPr>
        </p:nvSpPr>
        <p:spPr/>
        <p:txBody>
          <a:bodyPr/>
          <a:lstStyle/>
          <a:p>
            <a:r>
              <a:rPr lang="en-US"/>
              <a:t>© 2021 School Services of California Inc.</a:t>
            </a:r>
          </a:p>
        </p:txBody>
      </p:sp>
      <p:sp>
        <p:nvSpPr>
          <p:cNvPr id="4" name="Slide Number Placeholder 3">
            <a:extLst>
              <a:ext uri="{FF2B5EF4-FFF2-40B4-BE49-F238E27FC236}">
                <a16:creationId xmlns="" xmlns:a16="http://schemas.microsoft.com/office/drawing/2014/main" id="{6587C709-CF63-294E-8205-B4EC70A6E1DA}"/>
              </a:ext>
            </a:extLst>
          </p:cNvPr>
          <p:cNvSpPr>
            <a:spLocks noGrp="1"/>
          </p:cNvSpPr>
          <p:nvPr>
            <p:ph type="sldNum" sz="quarter" idx="12"/>
          </p:nvPr>
        </p:nvSpPr>
        <p:spPr/>
        <p:txBody>
          <a:bodyPr/>
          <a:lstStyle/>
          <a:p>
            <a:fld id="{42503F20-67DD-4948-B6DE-4DDC1702207D}" type="slidenum">
              <a:rPr lang="en-US" smtClean="0"/>
              <a:t>11</a:t>
            </a:fld>
            <a:endParaRPr lang="en-US"/>
          </a:p>
        </p:txBody>
      </p:sp>
      <p:sp>
        <p:nvSpPr>
          <p:cNvPr id="5" name="Content Placeholder 2">
            <a:extLst>
              <a:ext uri="{FF2B5EF4-FFF2-40B4-BE49-F238E27FC236}">
                <a16:creationId xmlns="" xmlns:a16="http://schemas.microsoft.com/office/drawing/2014/main" id="{93FBCC69-8425-D147-B959-0B71C7C8B53F}"/>
              </a:ext>
            </a:extLst>
          </p:cNvPr>
          <p:cNvSpPr txBox="1">
            <a:spLocks/>
          </p:cNvSpPr>
          <p:nvPr/>
        </p:nvSpPr>
        <p:spPr>
          <a:xfrm>
            <a:off x="64440" y="990600"/>
            <a:ext cx="12024360" cy="5374836"/>
          </a:xfrm>
          <a:prstGeom prst="rect">
            <a:avLst/>
          </a:prstGeom>
        </p:spPr>
        <p:txBody>
          <a:bodyPr/>
          <a:lstStyle>
            <a:lvl1pPr marL="288925" indent="-288925" algn="l" defTabSz="914400" rtl="0" eaLnBrk="1" latinLnBrk="0" hangingPunct="1">
              <a:lnSpc>
                <a:spcPct val="100000"/>
              </a:lnSpc>
              <a:spcBef>
                <a:spcPts val="0"/>
              </a:spcBef>
              <a:buSzPct val="90000"/>
              <a:buFontTx/>
              <a:buBlip>
                <a:blip r:embed="rId2"/>
              </a:buBlip>
              <a:tabLst/>
              <a:defRPr sz="2400" b="1" i="0" kern="1200">
                <a:solidFill>
                  <a:schemeClr val="tx1"/>
                </a:solidFill>
                <a:latin typeface="Arial Narrow" panose="020B0604020202020204" pitchFamily="34" charset="0"/>
                <a:ea typeface="+mn-ea"/>
                <a:cs typeface="Arial Narrow" panose="020B0604020202020204" pitchFamily="34" charset="0"/>
              </a:defRPr>
            </a:lvl1pPr>
            <a:lvl2pPr marL="635000" indent="-334963" algn="l" defTabSz="914400" rtl="0" eaLnBrk="1" latinLnBrk="0" hangingPunct="1">
              <a:lnSpc>
                <a:spcPct val="100000"/>
              </a:lnSpc>
              <a:spcBef>
                <a:spcPts val="0"/>
              </a:spcBef>
              <a:buSzPct val="90000"/>
              <a:buFontTx/>
              <a:buBlip>
                <a:blip r:embed="rId3"/>
              </a:buBlip>
              <a:tabLst/>
              <a:defRPr sz="2400" b="1" i="0" kern="1200">
                <a:solidFill>
                  <a:schemeClr val="tx1"/>
                </a:solidFill>
                <a:latin typeface="Arial Narrow" panose="020B0604020202020204" pitchFamily="34" charset="0"/>
                <a:ea typeface="+mn-ea"/>
                <a:cs typeface="Arial Narrow" panose="020B0604020202020204" pitchFamily="34" charset="0"/>
              </a:defRPr>
            </a:lvl2pPr>
            <a:lvl3pPr marL="979488" indent="-333375" algn="l" defTabSz="914400" rtl="0" eaLnBrk="1" latinLnBrk="0" hangingPunct="1">
              <a:lnSpc>
                <a:spcPct val="100000"/>
              </a:lnSpc>
              <a:spcBef>
                <a:spcPts val="0"/>
              </a:spcBef>
              <a:buSzPct val="90000"/>
              <a:buFontTx/>
              <a:buBlip>
                <a:blip r:embed="rId2"/>
              </a:buBlip>
              <a:tabLst/>
              <a:defRPr sz="2400" b="1" i="0" kern="1200">
                <a:solidFill>
                  <a:schemeClr val="tx1"/>
                </a:solidFill>
                <a:latin typeface="Arial Narrow" panose="020B0604020202020204" pitchFamily="34" charset="0"/>
                <a:ea typeface="+mn-ea"/>
                <a:cs typeface="Arial Narrow" panose="020B0604020202020204" pitchFamily="34" charset="0"/>
              </a:defRPr>
            </a:lvl3pPr>
            <a:lvl4pPr marL="1314450" indent="-334963" algn="l" defTabSz="914400" rtl="0" eaLnBrk="1" latinLnBrk="0" hangingPunct="1">
              <a:lnSpc>
                <a:spcPct val="100000"/>
              </a:lnSpc>
              <a:spcBef>
                <a:spcPts val="0"/>
              </a:spcBef>
              <a:buSzPct val="90000"/>
              <a:buFontTx/>
              <a:buBlip>
                <a:blip r:embed="rId3"/>
              </a:buBlip>
              <a:tabLst/>
              <a:defRPr sz="2400" b="1" i="0" kern="1200">
                <a:solidFill>
                  <a:schemeClr val="tx1"/>
                </a:solidFill>
                <a:latin typeface="Arial Narrow" panose="020B0604020202020204" pitchFamily="34" charset="0"/>
                <a:ea typeface="+mn-ea"/>
                <a:cs typeface="Arial Narrow" panose="020B0604020202020204" pitchFamily="34" charset="0"/>
              </a:defRPr>
            </a:lvl4pPr>
            <a:lvl5pPr marL="1658938" indent="-344488" algn="l" defTabSz="914400" rtl="0" eaLnBrk="1" latinLnBrk="0" hangingPunct="1">
              <a:lnSpc>
                <a:spcPct val="100000"/>
              </a:lnSpc>
              <a:spcBef>
                <a:spcPts val="0"/>
              </a:spcBef>
              <a:buSzPct val="90000"/>
              <a:buFontTx/>
              <a:buBlip>
                <a:blip r:embed="rId2"/>
              </a:buBlip>
              <a:tabLst/>
              <a:defRPr sz="2400" b="1" i="0" kern="1200">
                <a:solidFill>
                  <a:schemeClr val="tx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00"/>
              </a:spcAft>
            </a:pPr>
            <a:r>
              <a:rPr lang="en-US" sz="2000" dirty="0"/>
              <a:t>The 2021–22 State Budget has several new or revised funding streams for special education:</a:t>
            </a:r>
          </a:p>
        </p:txBody>
      </p:sp>
      <p:sp>
        <p:nvSpPr>
          <p:cNvPr id="6" name="Rectangle: Rounded Corners 1">
            <a:extLst>
              <a:ext uri="{FF2B5EF4-FFF2-40B4-BE49-F238E27FC236}">
                <a16:creationId xmlns="" xmlns:a16="http://schemas.microsoft.com/office/drawing/2014/main" id="{98532859-98DC-6340-8703-A52FD4B87087}"/>
              </a:ext>
            </a:extLst>
          </p:cNvPr>
          <p:cNvSpPr/>
          <p:nvPr/>
        </p:nvSpPr>
        <p:spPr>
          <a:xfrm rot="18900000">
            <a:off x="399461" y="1697272"/>
            <a:ext cx="610254" cy="610254"/>
          </a:xfrm>
          <a:prstGeom prst="roundRect">
            <a:avLst/>
          </a:prstGeom>
          <a:ln>
            <a:noFill/>
          </a:ln>
          <a:effectLst>
            <a:outerShdw blurRad="520700" dist="304800" dir="4500000" algn="tl"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99">
              <a:latin typeface="dt-line-transportation-01" panose="02000509000000000000" pitchFamily="49" charset="0"/>
              <a:cs typeface="Arial" panose="020B0604020202020204" pitchFamily="34" charset="0"/>
            </a:endParaRPr>
          </a:p>
        </p:txBody>
      </p:sp>
      <p:sp>
        <p:nvSpPr>
          <p:cNvPr id="7" name="Rectangle: Rounded Corners 2">
            <a:extLst>
              <a:ext uri="{FF2B5EF4-FFF2-40B4-BE49-F238E27FC236}">
                <a16:creationId xmlns="" xmlns:a16="http://schemas.microsoft.com/office/drawing/2014/main" id="{8AAF7396-A119-0D48-81E8-AB3AD4617BF1}"/>
              </a:ext>
            </a:extLst>
          </p:cNvPr>
          <p:cNvSpPr/>
          <p:nvPr/>
        </p:nvSpPr>
        <p:spPr>
          <a:xfrm rot="18900000">
            <a:off x="399461" y="2970134"/>
            <a:ext cx="610254" cy="610254"/>
          </a:xfrm>
          <a:prstGeom prst="roundRect">
            <a:avLst/>
          </a:prstGeom>
          <a:solidFill>
            <a:schemeClr val="accent2"/>
          </a:solidFill>
          <a:ln>
            <a:noFill/>
          </a:ln>
          <a:effectLst>
            <a:outerShdw blurRad="520700" dist="304800" dir="4500000" algn="tl"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Rectangle: Rounded Corners 3">
            <a:extLst>
              <a:ext uri="{FF2B5EF4-FFF2-40B4-BE49-F238E27FC236}">
                <a16:creationId xmlns="" xmlns:a16="http://schemas.microsoft.com/office/drawing/2014/main" id="{7D0DC0EC-9F09-4E49-87EE-E64C1DB80BE2}"/>
              </a:ext>
            </a:extLst>
          </p:cNvPr>
          <p:cNvSpPr/>
          <p:nvPr/>
        </p:nvSpPr>
        <p:spPr>
          <a:xfrm rot="18900000">
            <a:off x="356537" y="4176852"/>
            <a:ext cx="610254" cy="610254"/>
          </a:xfrm>
          <a:prstGeom prst="roundRect">
            <a:avLst/>
          </a:prstGeom>
          <a:solidFill>
            <a:schemeClr val="accent3"/>
          </a:solidFill>
          <a:ln>
            <a:noFill/>
          </a:ln>
          <a:effectLst>
            <a:outerShdw blurRad="520700" dist="304800" dir="4500000" algn="tl"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TextBox 8">
            <a:extLst>
              <a:ext uri="{FF2B5EF4-FFF2-40B4-BE49-F238E27FC236}">
                <a16:creationId xmlns="" xmlns:a16="http://schemas.microsoft.com/office/drawing/2014/main" id="{39B9606A-6E61-A64D-8B4B-60717F3C2EB9}"/>
              </a:ext>
            </a:extLst>
          </p:cNvPr>
          <p:cNvSpPr txBox="1"/>
          <p:nvPr/>
        </p:nvSpPr>
        <p:spPr>
          <a:xfrm>
            <a:off x="1136102" y="1538714"/>
            <a:ext cx="4952099" cy="1015663"/>
          </a:xfrm>
          <a:prstGeom prst="rect">
            <a:avLst/>
          </a:prstGeom>
          <a:noFill/>
        </p:spPr>
        <p:txBody>
          <a:bodyPr wrap="square" rtlCol="0">
            <a:spAutoFit/>
          </a:bodyPr>
          <a:lstStyle/>
          <a:p>
            <a:pPr marL="11113" lvl="1">
              <a:spcAft>
                <a:spcPts val="300"/>
              </a:spcAft>
            </a:pPr>
            <a:r>
              <a:rPr lang="en-US" sz="2000" b="1" dirty="0">
                <a:latin typeface="Arial Narrow" panose="020B0604020202020204" pitchFamily="34" charset="0"/>
                <a:cs typeface="Arial Narrow" panose="020B0604020202020204" pitchFamily="34" charset="0"/>
              </a:rPr>
              <a:t>Increased statewide rate and COLA for Special Education Local Plan Areas (SELPAs) funded on their historical </a:t>
            </a:r>
            <a:r>
              <a:rPr lang="en-US" sz="2000" b="1" dirty="0" smtClean="0">
                <a:latin typeface="Arial Narrow" panose="020B0604020202020204" pitchFamily="34" charset="0"/>
                <a:cs typeface="Arial Narrow" panose="020B0604020202020204" pitchFamily="34" charset="0"/>
              </a:rPr>
              <a:t>rate </a:t>
            </a:r>
            <a:r>
              <a:rPr lang="en-US" sz="2000" b="1" dirty="0" smtClean="0">
                <a:solidFill>
                  <a:srgbClr val="FF0000"/>
                </a:solidFill>
                <a:latin typeface="Arial Narrow" panose="020B0604020202020204" pitchFamily="34" charset="0"/>
                <a:cs typeface="Arial Narrow" panose="020B0604020202020204" pitchFamily="34" charset="0"/>
              </a:rPr>
              <a:t>Estimate $190,000</a:t>
            </a:r>
            <a:endParaRPr lang="en-US" sz="2000" b="1"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 xmlns:a16="http://schemas.microsoft.com/office/drawing/2014/main" id="{6BE24917-23CF-6646-A797-4F4E62BFA7EC}"/>
              </a:ext>
            </a:extLst>
          </p:cNvPr>
          <p:cNvSpPr txBox="1"/>
          <p:nvPr/>
        </p:nvSpPr>
        <p:spPr>
          <a:xfrm>
            <a:off x="1136102" y="2941542"/>
            <a:ext cx="4959897" cy="1015663"/>
          </a:xfrm>
          <a:prstGeom prst="rect">
            <a:avLst/>
          </a:prstGeom>
          <a:noFill/>
        </p:spPr>
        <p:txBody>
          <a:bodyPr wrap="square" rtlCol="0">
            <a:spAutoFit/>
          </a:bodyPr>
          <a:lstStyle/>
          <a:p>
            <a:pPr marL="11113" lvl="1">
              <a:spcAft>
                <a:spcPts val="400"/>
              </a:spcAft>
            </a:pPr>
            <a:r>
              <a:rPr lang="en-US" sz="2000" b="1" dirty="0">
                <a:latin typeface="Arial Narrow" panose="020B0604020202020204" pitchFamily="34" charset="0"/>
                <a:cs typeface="Arial Narrow" panose="020B0604020202020204" pitchFamily="34" charset="0"/>
              </a:rPr>
              <a:t>$260 million for Special Education Early Intervention Preschool </a:t>
            </a:r>
            <a:r>
              <a:rPr lang="en-US" sz="2000" b="1" dirty="0" smtClean="0">
                <a:latin typeface="Arial Narrow" panose="020B0604020202020204" pitchFamily="34" charset="0"/>
                <a:cs typeface="Arial Narrow" panose="020B0604020202020204" pitchFamily="34" charset="0"/>
              </a:rPr>
              <a:t>Grant </a:t>
            </a:r>
            <a:r>
              <a:rPr lang="en-US" sz="2000" b="1" dirty="0" smtClean="0">
                <a:solidFill>
                  <a:srgbClr val="FF0000"/>
                </a:solidFill>
                <a:latin typeface="Arial Narrow" panose="020B0604020202020204" pitchFamily="34" charset="0"/>
                <a:cs typeface="Arial Narrow" panose="020B0604020202020204" pitchFamily="34" charset="0"/>
              </a:rPr>
              <a:t>– No estimate available</a:t>
            </a:r>
            <a:endParaRPr lang="en-US" sz="2000" b="1" dirty="0">
              <a:latin typeface="Arial Narrow" panose="020B0604020202020204" pitchFamily="34" charset="0"/>
              <a:cs typeface="Arial Narrow" panose="020B0604020202020204" pitchFamily="34" charset="0"/>
            </a:endParaRPr>
          </a:p>
        </p:txBody>
      </p:sp>
      <p:sp>
        <p:nvSpPr>
          <p:cNvPr id="11" name="TextBox 10">
            <a:extLst>
              <a:ext uri="{FF2B5EF4-FFF2-40B4-BE49-F238E27FC236}">
                <a16:creationId xmlns="" xmlns:a16="http://schemas.microsoft.com/office/drawing/2014/main" id="{F04A1AB3-4E33-CC4B-8E71-E24F3023AD76}"/>
              </a:ext>
            </a:extLst>
          </p:cNvPr>
          <p:cNvSpPr txBox="1"/>
          <p:nvPr/>
        </p:nvSpPr>
        <p:spPr>
          <a:xfrm>
            <a:off x="1136102" y="4164261"/>
            <a:ext cx="4957486" cy="707886"/>
          </a:xfrm>
          <a:prstGeom prst="rect">
            <a:avLst/>
          </a:prstGeom>
          <a:noFill/>
        </p:spPr>
        <p:txBody>
          <a:bodyPr wrap="square" rtlCol="0">
            <a:spAutoFit/>
          </a:bodyPr>
          <a:lstStyle/>
          <a:p>
            <a:pPr marL="11113" lvl="1">
              <a:spcAft>
                <a:spcPts val="400"/>
              </a:spcAft>
            </a:pPr>
            <a:r>
              <a:rPr lang="en-US" sz="2000" b="1" dirty="0">
                <a:latin typeface="Arial Narrow" panose="020B0604020202020204" pitchFamily="34" charset="0"/>
                <a:cs typeface="Arial Narrow" panose="020B0604020202020204" pitchFamily="34" charset="0"/>
              </a:rPr>
              <a:t>$23 million increase on low-incidence disabilities </a:t>
            </a:r>
            <a:r>
              <a:rPr lang="en-US" sz="2000" b="1" dirty="0" smtClean="0">
                <a:latin typeface="Arial Narrow" panose="020B0604020202020204" pitchFamily="34" charset="0"/>
                <a:cs typeface="Arial Narrow" panose="020B0604020202020204" pitchFamily="34" charset="0"/>
              </a:rPr>
              <a:t>funding </a:t>
            </a:r>
            <a:r>
              <a:rPr lang="en-US" sz="2000" b="1" dirty="0">
                <a:solidFill>
                  <a:srgbClr val="FF0000"/>
                </a:solidFill>
                <a:latin typeface="Arial Narrow" panose="020B0604020202020204" pitchFamily="34" charset="0"/>
                <a:cs typeface="Arial Narrow" panose="020B0604020202020204" pitchFamily="34" charset="0"/>
              </a:rPr>
              <a:t>– No estimate </a:t>
            </a:r>
            <a:r>
              <a:rPr lang="en-US" sz="2000" b="1" dirty="0" smtClean="0">
                <a:solidFill>
                  <a:srgbClr val="FF0000"/>
                </a:solidFill>
                <a:latin typeface="Arial Narrow" panose="020B0604020202020204" pitchFamily="34" charset="0"/>
                <a:cs typeface="Arial Narrow" panose="020B0604020202020204" pitchFamily="34" charset="0"/>
              </a:rPr>
              <a:t>available</a:t>
            </a:r>
            <a:endParaRPr lang="en-US" sz="2000" b="1" dirty="0">
              <a:latin typeface="Arial Narrow" panose="020B0604020202020204" pitchFamily="34" charset="0"/>
              <a:cs typeface="Arial Narrow" panose="020B0604020202020204" pitchFamily="34" charset="0"/>
            </a:endParaRPr>
          </a:p>
        </p:txBody>
      </p:sp>
      <p:sp>
        <p:nvSpPr>
          <p:cNvPr id="12" name="Rectangle: Rounded Corners 5">
            <a:extLst>
              <a:ext uri="{FF2B5EF4-FFF2-40B4-BE49-F238E27FC236}">
                <a16:creationId xmlns="" xmlns:a16="http://schemas.microsoft.com/office/drawing/2014/main" id="{AE73BE4C-E992-E246-9B54-D6D076F8FD89}"/>
              </a:ext>
            </a:extLst>
          </p:cNvPr>
          <p:cNvSpPr/>
          <p:nvPr/>
        </p:nvSpPr>
        <p:spPr>
          <a:xfrm rot="18900000">
            <a:off x="6172533" y="1591020"/>
            <a:ext cx="610254" cy="610254"/>
          </a:xfrm>
          <a:prstGeom prst="roundRect">
            <a:avLst/>
          </a:prstGeom>
          <a:solidFill>
            <a:schemeClr val="accent5"/>
          </a:solidFill>
          <a:ln>
            <a:noFill/>
          </a:ln>
          <a:effectLst>
            <a:outerShdw blurRad="520700" dist="304800" dir="4500000" algn="tl"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TextBox 14">
            <a:extLst>
              <a:ext uri="{FF2B5EF4-FFF2-40B4-BE49-F238E27FC236}">
                <a16:creationId xmlns="" xmlns:a16="http://schemas.microsoft.com/office/drawing/2014/main" id="{F82CA7AD-0009-2340-AE40-659B109043D5}"/>
              </a:ext>
            </a:extLst>
          </p:cNvPr>
          <p:cNvSpPr txBox="1"/>
          <p:nvPr/>
        </p:nvSpPr>
        <p:spPr>
          <a:xfrm>
            <a:off x="6962879" y="1570884"/>
            <a:ext cx="4956048" cy="4837222"/>
          </a:xfrm>
          <a:prstGeom prst="rect">
            <a:avLst/>
          </a:prstGeom>
          <a:noFill/>
        </p:spPr>
        <p:txBody>
          <a:bodyPr wrap="square" rtlCol="0">
            <a:spAutoFit/>
          </a:bodyPr>
          <a:lstStyle/>
          <a:p>
            <a:pPr marL="11113" lvl="1">
              <a:spcAft>
                <a:spcPts val="400"/>
              </a:spcAft>
            </a:pPr>
            <a:r>
              <a:rPr lang="en-US" b="1" dirty="0">
                <a:latin typeface="Arial Narrow" panose="020B0604020202020204" pitchFamily="34" charset="0"/>
                <a:cs typeface="Arial Narrow" panose="020B0604020202020204" pitchFamily="34" charset="0"/>
              </a:rPr>
              <a:t>$15 million one-time for support of the Supporting Inclusive Practices </a:t>
            </a:r>
            <a:r>
              <a:rPr lang="en-US" b="1" dirty="0" smtClean="0">
                <a:latin typeface="Arial Narrow" panose="020B0604020202020204" pitchFamily="34" charset="0"/>
                <a:cs typeface="Arial Narrow" panose="020B0604020202020204" pitchFamily="34" charset="0"/>
              </a:rPr>
              <a:t>project</a:t>
            </a:r>
            <a:r>
              <a:rPr lang="en-US" sz="2000" b="1" dirty="0">
                <a:solidFill>
                  <a:srgbClr val="FF0000"/>
                </a:solidFill>
                <a:latin typeface="Arial Narrow" panose="020B0604020202020204" pitchFamily="34" charset="0"/>
                <a:cs typeface="Arial Narrow" panose="020B0604020202020204" pitchFamily="34" charset="0"/>
              </a:rPr>
              <a:t>– No estimate </a:t>
            </a:r>
            <a:r>
              <a:rPr lang="en-US" sz="2000" b="1" dirty="0" smtClean="0">
                <a:solidFill>
                  <a:srgbClr val="FF0000"/>
                </a:solidFill>
                <a:latin typeface="Arial Narrow" panose="020B0604020202020204" pitchFamily="34" charset="0"/>
                <a:cs typeface="Arial Narrow" panose="020B0604020202020204" pitchFamily="34" charset="0"/>
              </a:rPr>
              <a:t>available</a:t>
            </a:r>
            <a:endParaRPr lang="en-US" b="1" dirty="0">
              <a:latin typeface="Arial Narrow" panose="020B0604020202020204" pitchFamily="34" charset="0"/>
              <a:cs typeface="Arial Narrow" panose="020B0604020202020204" pitchFamily="34" charset="0"/>
            </a:endParaRPr>
          </a:p>
          <a:p>
            <a:pPr marL="171450" indent="-171450">
              <a:spcAft>
                <a:spcPts val="600"/>
              </a:spcAft>
              <a:buFont typeface="Arial" panose="020B0604020202020204" pitchFamily="34" charset="0"/>
              <a:buChar char="•"/>
            </a:pPr>
            <a:r>
              <a:rPr lang="en-US" b="1" dirty="0">
                <a:latin typeface="Arial Narrow" panose="020B0604020202020204" pitchFamily="34" charset="0"/>
                <a:cs typeface="Arial Narrow" panose="020B0604020202020204" pitchFamily="34" charset="0"/>
              </a:rPr>
              <a:t>The outdated Out-of-Home Care Formula has been overhauled and the number of Family Empowerment Centers are increasing</a:t>
            </a:r>
          </a:p>
          <a:p>
            <a:pPr marL="171450" indent="-171450">
              <a:spcAft>
                <a:spcPts val="600"/>
              </a:spcAft>
              <a:buFont typeface="Arial" panose="020B0604020202020204" pitchFamily="34" charset="0"/>
              <a:buChar char="•"/>
            </a:pPr>
            <a:r>
              <a:rPr lang="en-US" b="1" dirty="0">
                <a:latin typeface="Arial Narrow" panose="020B0604020202020204" pitchFamily="34" charset="0"/>
                <a:cs typeface="Arial Narrow" panose="020B0604020202020204" pitchFamily="34" charset="0"/>
              </a:rPr>
              <a:t>A study will examine special education nonpublic school or agency placements</a:t>
            </a:r>
          </a:p>
          <a:p>
            <a:pPr marL="171450" indent="-171450">
              <a:spcAft>
                <a:spcPts val="600"/>
              </a:spcAft>
              <a:buFont typeface="Arial" panose="020B0604020202020204" pitchFamily="34" charset="0"/>
              <a:buChar char="•"/>
            </a:pPr>
            <a:r>
              <a:rPr lang="en-US" b="1" dirty="0">
                <a:latin typeface="Arial Narrow" panose="020B0604020202020204" pitchFamily="34" charset="0"/>
                <a:cs typeface="Arial Narrow" panose="020B0604020202020204" pitchFamily="34" charset="0"/>
              </a:rPr>
              <a:t>The state is providing additional funds for the California Department of Education (CDE) to address special education complaints, perform court-ordered special education monitoring and purchase special education monitoring software</a:t>
            </a:r>
          </a:p>
          <a:p>
            <a:pPr marL="171450" indent="-171450">
              <a:spcAft>
                <a:spcPts val="600"/>
              </a:spcAft>
              <a:buFont typeface="Arial" panose="020B0604020202020204" pitchFamily="34" charset="0"/>
              <a:buChar char="•"/>
            </a:pPr>
            <a:r>
              <a:rPr lang="en-US" b="1" dirty="0">
                <a:latin typeface="Arial Narrow" panose="020B0604020202020204" pitchFamily="34" charset="0"/>
                <a:cs typeface="Arial Narrow" panose="020B0604020202020204" pitchFamily="34" charset="0"/>
              </a:rPr>
              <a:t>And as we have seen before, there is also language calling for statutory changes to improve the academic outcomes of individuals with exceptional needs</a:t>
            </a:r>
          </a:p>
        </p:txBody>
      </p:sp>
      <p:sp>
        <p:nvSpPr>
          <p:cNvPr id="16" name="Rectangle: Rounded Corners 7">
            <a:extLst>
              <a:ext uri="{FF2B5EF4-FFF2-40B4-BE49-F238E27FC236}">
                <a16:creationId xmlns="" xmlns:a16="http://schemas.microsoft.com/office/drawing/2014/main" id="{EA550CC2-E342-7942-9895-BC4F9B6B47CA}"/>
              </a:ext>
            </a:extLst>
          </p:cNvPr>
          <p:cNvSpPr/>
          <p:nvPr/>
        </p:nvSpPr>
        <p:spPr>
          <a:xfrm rot="18900000">
            <a:off x="356537" y="5362165"/>
            <a:ext cx="610254" cy="610254"/>
          </a:xfrm>
          <a:prstGeom prst="roundRect">
            <a:avLst/>
          </a:prstGeom>
          <a:solidFill>
            <a:schemeClr val="accent4"/>
          </a:solidFill>
          <a:ln>
            <a:noFill/>
          </a:ln>
          <a:effectLst>
            <a:outerShdw blurRad="520700" dist="304800" dir="4500000" algn="tl"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TextBox 16">
            <a:extLst>
              <a:ext uri="{FF2B5EF4-FFF2-40B4-BE49-F238E27FC236}">
                <a16:creationId xmlns="" xmlns:a16="http://schemas.microsoft.com/office/drawing/2014/main" id="{86F2285E-6B07-E948-871F-940AA3B8E370}"/>
              </a:ext>
            </a:extLst>
          </p:cNvPr>
          <p:cNvSpPr txBox="1"/>
          <p:nvPr/>
        </p:nvSpPr>
        <p:spPr>
          <a:xfrm>
            <a:off x="1136102" y="5339064"/>
            <a:ext cx="4956048" cy="707886"/>
          </a:xfrm>
          <a:prstGeom prst="rect">
            <a:avLst/>
          </a:prstGeom>
          <a:noFill/>
        </p:spPr>
        <p:txBody>
          <a:bodyPr wrap="square" rtlCol="0">
            <a:spAutoFit/>
          </a:bodyPr>
          <a:lstStyle/>
          <a:p>
            <a:pPr marL="11113" lvl="1">
              <a:spcAft>
                <a:spcPts val="400"/>
              </a:spcAft>
            </a:pPr>
            <a:r>
              <a:rPr lang="en-US" sz="2000" b="1" dirty="0">
                <a:latin typeface="Arial Narrow" panose="020B0604020202020204" pitchFamily="34" charset="0"/>
                <a:cs typeface="Arial Narrow" panose="020B0604020202020204" pitchFamily="34" charset="0"/>
              </a:rPr>
              <a:t>$550 million one-time related to COVID-19 learning </a:t>
            </a:r>
            <a:r>
              <a:rPr lang="en-US" sz="2000" b="1" dirty="0" smtClean="0">
                <a:latin typeface="Arial Narrow" panose="020B0604020202020204" pitchFamily="34" charset="0"/>
                <a:cs typeface="Arial Narrow" panose="020B0604020202020204" pitchFamily="34" charset="0"/>
              </a:rPr>
              <a:t>loss</a:t>
            </a:r>
            <a:r>
              <a:rPr lang="en-US" sz="2000" b="1" dirty="0">
                <a:solidFill>
                  <a:srgbClr val="FF0000"/>
                </a:solidFill>
                <a:latin typeface="Arial Narrow" panose="020B0604020202020204" pitchFamily="34" charset="0"/>
                <a:cs typeface="Arial Narrow" panose="020B0604020202020204" pitchFamily="34" charset="0"/>
              </a:rPr>
              <a:t>– No estimate </a:t>
            </a:r>
            <a:r>
              <a:rPr lang="en-US" sz="2000" b="1" dirty="0" smtClean="0">
                <a:solidFill>
                  <a:srgbClr val="FF0000"/>
                </a:solidFill>
                <a:latin typeface="Arial Narrow" panose="020B0604020202020204" pitchFamily="34" charset="0"/>
                <a:cs typeface="Arial Narrow" panose="020B0604020202020204" pitchFamily="34" charset="0"/>
              </a:rPr>
              <a:t>available</a:t>
            </a:r>
            <a:endParaRPr lang="en-US" sz="2000" b="1" dirty="0">
              <a:solidFill>
                <a:srgbClr val="000000"/>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3078092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B222F3-0D85-E447-B5DA-DE3AE29C7B3F}"/>
              </a:ext>
            </a:extLst>
          </p:cNvPr>
          <p:cNvSpPr>
            <a:spLocks noGrp="1"/>
          </p:cNvSpPr>
          <p:nvPr>
            <p:ph type="title"/>
          </p:nvPr>
        </p:nvSpPr>
        <p:spPr/>
        <p:txBody>
          <a:bodyPr/>
          <a:lstStyle/>
          <a:p>
            <a:r>
              <a:rPr lang="en-US" dirty="0"/>
              <a:t>Special Education—Base Funding and Low-Incidence Funding</a:t>
            </a:r>
          </a:p>
        </p:txBody>
      </p:sp>
      <p:sp>
        <p:nvSpPr>
          <p:cNvPr id="3" name="Footer Placeholder 2">
            <a:extLst>
              <a:ext uri="{FF2B5EF4-FFF2-40B4-BE49-F238E27FC236}">
                <a16:creationId xmlns="" xmlns:a16="http://schemas.microsoft.com/office/drawing/2014/main" id="{E0141F98-1968-3A42-AFF7-B548A382461B}"/>
              </a:ext>
            </a:extLst>
          </p:cNvPr>
          <p:cNvSpPr>
            <a:spLocks noGrp="1"/>
          </p:cNvSpPr>
          <p:nvPr>
            <p:ph type="ftr" sz="quarter" idx="11"/>
          </p:nvPr>
        </p:nvSpPr>
        <p:spPr/>
        <p:txBody>
          <a:bodyPr/>
          <a:lstStyle/>
          <a:p>
            <a:r>
              <a:rPr lang="en-US"/>
              <a:t>© 2021 School Services of California Inc.</a:t>
            </a:r>
          </a:p>
        </p:txBody>
      </p:sp>
      <p:sp>
        <p:nvSpPr>
          <p:cNvPr id="4" name="Slide Number Placeholder 3">
            <a:extLst>
              <a:ext uri="{FF2B5EF4-FFF2-40B4-BE49-F238E27FC236}">
                <a16:creationId xmlns="" xmlns:a16="http://schemas.microsoft.com/office/drawing/2014/main" id="{1463BF5B-7054-8841-909F-A2D8C11E087B}"/>
              </a:ext>
            </a:extLst>
          </p:cNvPr>
          <p:cNvSpPr>
            <a:spLocks noGrp="1"/>
          </p:cNvSpPr>
          <p:nvPr>
            <p:ph type="sldNum" sz="quarter" idx="12"/>
          </p:nvPr>
        </p:nvSpPr>
        <p:spPr/>
        <p:txBody>
          <a:bodyPr/>
          <a:lstStyle/>
          <a:p>
            <a:fld id="{42503F20-67DD-4948-B6DE-4DDC1702207D}" type="slidenum">
              <a:rPr lang="en-US" smtClean="0"/>
              <a:t>12</a:t>
            </a:fld>
            <a:endParaRPr lang="en-US"/>
          </a:p>
        </p:txBody>
      </p:sp>
      <p:sp>
        <p:nvSpPr>
          <p:cNvPr id="6" name="Content Placeholder 2">
            <a:extLst>
              <a:ext uri="{FF2B5EF4-FFF2-40B4-BE49-F238E27FC236}">
                <a16:creationId xmlns="" xmlns:a16="http://schemas.microsoft.com/office/drawing/2014/main" id="{978B19DA-BF33-0B40-BBD1-26DCA68939AB}"/>
              </a:ext>
            </a:extLst>
          </p:cNvPr>
          <p:cNvSpPr txBox="1">
            <a:spLocks/>
          </p:cNvSpPr>
          <p:nvPr/>
        </p:nvSpPr>
        <p:spPr>
          <a:xfrm>
            <a:off x="379051" y="2339947"/>
            <a:ext cx="3657600" cy="1709539"/>
          </a:xfrm>
          <a:prstGeom prst="rect">
            <a:avLst/>
          </a:prstGeom>
        </p:spPr>
        <p:txBody>
          <a:bodyPr/>
          <a:lstStyle>
            <a:lvl1pPr marL="288925" indent="-288925" algn="l" defTabSz="914400" rtl="0" eaLnBrk="1" latinLnBrk="0" hangingPunct="1">
              <a:lnSpc>
                <a:spcPct val="100000"/>
              </a:lnSpc>
              <a:spcBef>
                <a:spcPts val="0"/>
              </a:spcBef>
              <a:buSzPct val="90000"/>
              <a:buFontTx/>
              <a:buBlip>
                <a:blip r:embed="rId2"/>
              </a:buBlip>
              <a:tabLst/>
              <a:defRPr sz="2400" b="1" i="0" kern="1200">
                <a:solidFill>
                  <a:schemeClr val="tx1"/>
                </a:solidFill>
                <a:latin typeface="Arial Narrow" panose="020B0604020202020204" pitchFamily="34" charset="0"/>
                <a:ea typeface="+mn-ea"/>
                <a:cs typeface="Arial Narrow" panose="020B0604020202020204" pitchFamily="34" charset="0"/>
              </a:defRPr>
            </a:lvl1pPr>
            <a:lvl2pPr marL="635000" indent="-334963" algn="l" defTabSz="914400" rtl="0" eaLnBrk="1" latinLnBrk="0" hangingPunct="1">
              <a:lnSpc>
                <a:spcPct val="100000"/>
              </a:lnSpc>
              <a:spcBef>
                <a:spcPts val="0"/>
              </a:spcBef>
              <a:buSzPct val="90000"/>
              <a:buFontTx/>
              <a:buBlip>
                <a:blip r:embed="rId3"/>
              </a:buBlip>
              <a:tabLst/>
              <a:defRPr sz="2400" b="1" i="0" kern="1200">
                <a:solidFill>
                  <a:schemeClr val="tx1"/>
                </a:solidFill>
                <a:latin typeface="Arial Narrow" panose="020B0604020202020204" pitchFamily="34" charset="0"/>
                <a:ea typeface="+mn-ea"/>
                <a:cs typeface="Arial Narrow" panose="020B0604020202020204" pitchFamily="34" charset="0"/>
              </a:defRPr>
            </a:lvl2pPr>
            <a:lvl3pPr marL="979488" indent="-333375" algn="l" defTabSz="914400" rtl="0" eaLnBrk="1" latinLnBrk="0" hangingPunct="1">
              <a:lnSpc>
                <a:spcPct val="100000"/>
              </a:lnSpc>
              <a:spcBef>
                <a:spcPts val="0"/>
              </a:spcBef>
              <a:buSzPct val="90000"/>
              <a:buFontTx/>
              <a:buBlip>
                <a:blip r:embed="rId2"/>
              </a:buBlip>
              <a:tabLst/>
              <a:defRPr sz="2400" b="1" i="0" kern="1200">
                <a:solidFill>
                  <a:schemeClr val="tx1"/>
                </a:solidFill>
                <a:latin typeface="Arial Narrow" panose="020B0604020202020204" pitchFamily="34" charset="0"/>
                <a:ea typeface="+mn-ea"/>
                <a:cs typeface="Arial Narrow" panose="020B0604020202020204" pitchFamily="34" charset="0"/>
              </a:defRPr>
            </a:lvl3pPr>
            <a:lvl4pPr marL="1314450" indent="-334963" algn="l" defTabSz="914400" rtl="0" eaLnBrk="1" latinLnBrk="0" hangingPunct="1">
              <a:lnSpc>
                <a:spcPct val="100000"/>
              </a:lnSpc>
              <a:spcBef>
                <a:spcPts val="0"/>
              </a:spcBef>
              <a:buSzPct val="90000"/>
              <a:buFontTx/>
              <a:buBlip>
                <a:blip r:embed="rId3"/>
              </a:buBlip>
              <a:tabLst/>
              <a:defRPr sz="2400" b="1" i="0" kern="1200">
                <a:solidFill>
                  <a:schemeClr val="tx1"/>
                </a:solidFill>
                <a:latin typeface="Arial Narrow" panose="020B0604020202020204" pitchFamily="34" charset="0"/>
                <a:ea typeface="+mn-ea"/>
                <a:cs typeface="Arial Narrow" panose="020B0604020202020204" pitchFamily="34" charset="0"/>
              </a:defRPr>
            </a:lvl4pPr>
            <a:lvl5pPr marL="1658938" indent="-344488" algn="l" defTabSz="914400" rtl="0" eaLnBrk="1" latinLnBrk="0" hangingPunct="1">
              <a:lnSpc>
                <a:spcPct val="100000"/>
              </a:lnSpc>
              <a:spcBef>
                <a:spcPts val="0"/>
              </a:spcBef>
              <a:buSzPct val="90000"/>
              <a:buFontTx/>
              <a:buBlip>
                <a:blip r:embed="rId2"/>
              </a:buBlip>
              <a:tabLst/>
              <a:defRPr sz="2400" b="1" i="0" kern="1200">
                <a:solidFill>
                  <a:schemeClr val="tx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US" sz="2000" dirty="0"/>
              <a:t>The 2021–22 State Budget increases the special education base rate from $625 to $715 per ADA</a:t>
            </a:r>
          </a:p>
          <a:p>
            <a:pPr marL="228600" lvl="1" indent="-217488">
              <a:spcAft>
                <a:spcPts val="600"/>
              </a:spcAft>
              <a:buFont typeface="Arial" panose="020B0604020202020204" pitchFamily="34" charset="0"/>
              <a:buChar char="•"/>
            </a:pPr>
            <a:r>
              <a:rPr lang="en-US" sz="2000" dirty="0"/>
              <a:t>A nearly 15% increase </a:t>
            </a:r>
          </a:p>
        </p:txBody>
      </p:sp>
      <p:sp>
        <p:nvSpPr>
          <p:cNvPr id="7" name="Content Placeholder 2">
            <a:extLst>
              <a:ext uri="{FF2B5EF4-FFF2-40B4-BE49-F238E27FC236}">
                <a16:creationId xmlns="" xmlns:a16="http://schemas.microsoft.com/office/drawing/2014/main" id="{952D56AA-DD16-FB40-85D7-E5B8C66421C9}"/>
              </a:ext>
            </a:extLst>
          </p:cNvPr>
          <p:cNvSpPr txBox="1">
            <a:spLocks/>
          </p:cNvSpPr>
          <p:nvPr/>
        </p:nvSpPr>
        <p:spPr>
          <a:xfrm>
            <a:off x="4298683" y="2339947"/>
            <a:ext cx="3657600" cy="3581882"/>
          </a:xfrm>
          <a:prstGeom prst="rect">
            <a:avLst/>
          </a:prstGeom>
        </p:spPr>
        <p:txBody>
          <a:bodyPr/>
          <a:lstStyle>
            <a:lvl1pPr marL="288925" indent="-288925" algn="l" defTabSz="914400" rtl="0" eaLnBrk="1" latinLnBrk="0" hangingPunct="1">
              <a:lnSpc>
                <a:spcPct val="100000"/>
              </a:lnSpc>
              <a:spcBef>
                <a:spcPts val="0"/>
              </a:spcBef>
              <a:buSzPct val="90000"/>
              <a:buFontTx/>
              <a:buBlip>
                <a:blip r:embed="rId2"/>
              </a:buBlip>
              <a:tabLst/>
              <a:defRPr sz="2400" b="1" i="0" kern="1200">
                <a:solidFill>
                  <a:schemeClr val="tx1"/>
                </a:solidFill>
                <a:latin typeface="Arial Narrow" panose="020B0604020202020204" pitchFamily="34" charset="0"/>
                <a:ea typeface="+mn-ea"/>
                <a:cs typeface="Arial Narrow" panose="020B0604020202020204" pitchFamily="34" charset="0"/>
              </a:defRPr>
            </a:lvl1pPr>
            <a:lvl2pPr marL="635000" indent="-334963" algn="l" defTabSz="914400" rtl="0" eaLnBrk="1" latinLnBrk="0" hangingPunct="1">
              <a:lnSpc>
                <a:spcPct val="100000"/>
              </a:lnSpc>
              <a:spcBef>
                <a:spcPts val="0"/>
              </a:spcBef>
              <a:buSzPct val="90000"/>
              <a:buFontTx/>
              <a:buBlip>
                <a:blip r:embed="rId3"/>
              </a:buBlip>
              <a:tabLst/>
              <a:defRPr sz="2400" b="1" i="0" kern="1200">
                <a:solidFill>
                  <a:schemeClr val="tx1"/>
                </a:solidFill>
                <a:latin typeface="Arial Narrow" panose="020B0604020202020204" pitchFamily="34" charset="0"/>
                <a:ea typeface="+mn-ea"/>
                <a:cs typeface="Arial Narrow" panose="020B0604020202020204" pitchFamily="34" charset="0"/>
              </a:defRPr>
            </a:lvl2pPr>
            <a:lvl3pPr marL="979488" indent="-333375" algn="l" defTabSz="914400" rtl="0" eaLnBrk="1" latinLnBrk="0" hangingPunct="1">
              <a:lnSpc>
                <a:spcPct val="100000"/>
              </a:lnSpc>
              <a:spcBef>
                <a:spcPts val="0"/>
              </a:spcBef>
              <a:buSzPct val="90000"/>
              <a:buFontTx/>
              <a:buBlip>
                <a:blip r:embed="rId2"/>
              </a:buBlip>
              <a:tabLst/>
              <a:defRPr sz="2400" b="1" i="0" kern="1200">
                <a:solidFill>
                  <a:schemeClr val="tx1"/>
                </a:solidFill>
                <a:latin typeface="Arial Narrow" panose="020B0604020202020204" pitchFamily="34" charset="0"/>
                <a:ea typeface="+mn-ea"/>
                <a:cs typeface="Arial Narrow" panose="020B0604020202020204" pitchFamily="34" charset="0"/>
              </a:defRPr>
            </a:lvl3pPr>
            <a:lvl4pPr marL="1314450" indent="-334963" algn="l" defTabSz="914400" rtl="0" eaLnBrk="1" latinLnBrk="0" hangingPunct="1">
              <a:lnSpc>
                <a:spcPct val="100000"/>
              </a:lnSpc>
              <a:spcBef>
                <a:spcPts val="0"/>
              </a:spcBef>
              <a:buSzPct val="90000"/>
              <a:buFontTx/>
              <a:buBlip>
                <a:blip r:embed="rId3"/>
              </a:buBlip>
              <a:tabLst/>
              <a:defRPr sz="2400" b="1" i="0" kern="1200">
                <a:solidFill>
                  <a:schemeClr val="tx1"/>
                </a:solidFill>
                <a:latin typeface="Arial Narrow" panose="020B0604020202020204" pitchFamily="34" charset="0"/>
                <a:ea typeface="+mn-ea"/>
                <a:cs typeface="Arial Narrow" panose="020B0604020202020204" pitchFamily="34" charset="0"/>
              </a:defRPr>
            </a:lvl4pPr>
            <a:lvl5pPr marL="1658938" indent="-344488" algn="l" defTabSz="914400" rtl="0" eaLnBrk="1" latinLnBrk="0" hangingPunct="1">
              <a:lnSpc>
                <a:spcPct val="100000"/>
              </a:lnSpc>
              <a:spcBef>
                <a:spcPts val="0"/>
              </a:spcBef>
              <a:buSzPct val="90000"/>
              <a:buFontTx/>
              <a:buBlip>
                <a:blip r:embed="rId2"/>
              </a:buBlip>
              <a:tabLst/>
              <a:defRPr sz="2400" b="1" i="0" kern="1200">
                <a:solidFill>
                  <a:schemeClr val="tx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US" sz="2000" dirty="0"/>
              <a:t>Additionally, the few SELPAs with a funding rate above $715 will receive the 4.05% compounded COLA on their local funding rate</a:t>
            </a:r>
          </a:p>
          <a:p>
            <a:pPr marL="285750" lvl="1" indent="-274638">
              <a:spcAft>
                <a:spcPts val="600"/>
              </a:spcAft>
              <a:buFont typeface="Arial" panose="020B0604020202020204" pitchFamily="34" charset="0"/>
              <a:buChar char="•"/>
            </a:pPr>
            <a:r>
              <a:rPr lang="en-US" sz="2000" dirty="0"/>
              <a:t>While a smaller increase than the state rate, when the special education funding formula was revised in 2019–20, it was intended that these SELPAs receive no COLA until the state rate caught up to them</a:t>
            </a:r>
          </a:p>
        </p:txBody>
      </p:sp>
      <p:sp>
        <p:nvSpPr>
          <p:cNvPr id="8" name="Content Placeholder 2">
            <a:extLst>
              <a:ext uri="{FF2B5EF4-FFF2-40B4-BE49-F238E27FC236}">
                <a16:creationId xmlns="" xmlns:a16="http://schemas.microsoft.com/office/drawing/2014/main" id="{7E4F17FE-E25B-2145-B46D-02D374E4CCA8}"/>
              </a:ext>
            </a:extLst>
          </p:cNvPr>
          <p:cNvSpPr txBox="1">
            <a:spLocks/>
          </p:cNvSpPr>
          <p:nvPr/>
        </p:nvSpPr>
        <p:spPr>
          <a:xfrm>
            <a:off x="8174771" y="2339947"/>
            <a:ext cx="3657600" cy="3276968"/>
          </a:xfrm>
          <a:prstGeom prst="rect">
            <a:avLst/>
          </a:prstGeom>
        </p:spPr>
        <p:txBody>
          <a:bodyPr/>
          <a:lstStyle>
            <a:lvl1pPr marL="288925" indent="-288925" algn="l" defTabSz="914400" rtl="0" eaLnBrk="1" latinLnBrk="0" hangingPunct="1">
              <a:lnSpc>
                <a:spcPct val="100000"/>
              </a:lnSpc>
              <a:spcBef>
                <a:spcPts val="0"/>
              </a:spcBef>
              <a:buSzPct val="90000"/>
              <a:buFontTx/>
              <a:buBlip>
                <a:blip r:embed="rId2"/>
              </a:buBlip>
              <a:tabLst/>
              <a:defRPr sz="2400" b="1" i="0" kern="1200">
                <a:solidFill>
                  <a:schemeClr val="tx1"/>
                </a:solidFill>
                <a:latin typeface="Arial Narrow" panose="020B0604020202020204" pitchFamily="34" charset="0"/>
                <a:ea typeface="+mn-ea"/>
                <a:cs typeface="Arial Narrow" panose="020B0604020202020204" pitchFamily="34" charset="0"/>
              </a:defRPr>
            </a:lvl1pPr>
            <a:lvl2pPr marL="635000" indent="-334963" algn="l" defTabSz="914400" rtl="0" eaLnBrk="1" latinLnBrk="0" hangingPunct="1">
              <a:lnSpc>
                <a:spcPct val="100000"/>
              </a:lnSpc>
              <a:spcBef>
                <a:spcPts val="0"/>
              </a:spcBef>
              <a:buSzPct val="90000"/>
              <a:buFontTx/>
              <a:buBlip>
                <a:blip r:embed="rId3"/>
              </a:buBlip>
              <a:tabLst/>
              <a:defRPr sz="2400" b="1" i="0" kern="1200">
                <a:solidFill>
                  <a:schemeClr val="tx1"/>
                </a:solidFill>
                <a:latin typeface="Arial Narrow" panose="020B0604020202020204" pitchFamily="34" charset="0"/>
                <a:ea typeface="+mn-ea"/>
                <a:cs typeface="Arial Narrow" panose="020B0604020202020204" pitchFamily="34" charset="0"/>
              </a:defRPr>
            </a:lvl2pPr>
            <a:lvl3pPr marL="979488" indent="-333375" algn="l" defTabSz="914400" rtl="0" eaLnBrk="1" latinLnBrk="0" hangingPunct="1">
              <a:lnSpc>
                <a:spcPct val="100000"/>
              </a:lnSpc>
              <a:spcBef>
                <a:spcPts val="0"/>
              </a:spcBef>
              <a:buSzPct val="90000"/>
              <a:buFontTx/>
              <a:buBlip>
                <a:blip r:embed="rId2"/>
              </a:buBlip>
              <a:tabLst/>
              <a:defRPr sz="2400" b="1" i="0" kern="1200">
                <a:solidFill>
                  <a:schemeClr val="tx1"/>
                </a:solidFill>
                <a:latin typeface="Arial Narrow" panose="020B0604020202020204" pitchFamily="34" charset="0"/>
                <a:ea typeface="+mn-ea"/>
                <a:cs typeface="Arial Narrow" panose="020B0604020202020204" pitchFamily="34" charset="0"/>
              </a:defRPr>
            </a:lvl3pPr>
            <a:lvl4pPr marL="1314450" indent="-334963" algn="l" defTabSz="914400" rtl="0" eaLnBrk="1" latinLnBrk="0" hangingPunct="1">
              <a:lnSpc>
                <a:spcPct val="100000"/>
              </a:lnSpc>
              <a:spcBef>
                <a:spcPts val="0"/>
              </a:spcBef>
              <a:buSzPct val="90000"/>
              <a:buFontTx/>
              <a:buBlip>
                <a:blip r:embed="rId3"/>
              </a:buBlip>
              <a:tabLst/>
              <a:defRPr sz="2400" b="1" i="0" kern="1200">
                <a:solidFill>
                  <a:schemeClr val="tx1"/>
                </a:solidFill>
                <a:latin typeface="Arial Narrow" panose="020B0604020202020204" pitchFamily="34" charset="0"/>
                <a:ea typeface="+mn-ea"/>
                <a:cs typeface="Arial Narrow" panose="020B0604020202020204" pitchFamily="34" charset="0"/>
              </a:defRPr>
            </a:lvl4pPr>
            <a:lvl5pPr marL="1658938" indent="-344488" algn="l" defTabSz="914400" rtl="0" eaLnBrk="1" latinLnBrk="0" hangingPunct="1">
              <a:lnSpc>
                <a:spcPct val="100000"/>
              </a:lnSpc>
              <a:spcBef>
                <a:spcPts val="0"/>
              </a:spcBef>
              <a:buSzPct val="90000"/>
              <a:buFontTx/>
              <a:buBlip>
                <a:blip r:embed="rId2"/>
              </a:buBlip>
              <a:tabLst/>
              <a:defRPr sz="2400" b="1" i="0" kern="1200">
                <a:solidFill>
                  <a:schemeClr val="tx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US" sz="2000" dirty="0"/>
              <a:t>Last year’s State Budget increased funding nearly tenfold to $100 million for students with low-incidence disabilities </a:t>
            </a:r>
          </a:p>
          <a:p>
            <a:pPr marL="342900" lvl="1" indent="-309563">
              <a:spcAft>
                <a:spcPts val="600"/>
              </a:spcAft>
              <a:buFont typeface="Arial" panose="020B0604020202020204" pitchFamily="34" charset="0"/>
              <a:buChar char="•"/>
            </a:pPr>
            <a:r>
              <a:rPr lang="en-US" sz="2000" dirty="0"/>
              <a:t>The funding has been increased to $123 million, which continues to be allocated to SELPAs based on a per-pupil count of students with low-incidence disabilities </a:t>
            </a:r>
          </a:p>
        </p:txBody>
      </p:sp>
      <p:grpSp>
        <p:nvGrpSpPr>
          <p:cNvPr id="15" name="Group 14">
            <a:extLst>
              <a:ext uri="{FF2B5EF4-FFF2-40B4-BE49-F238E27FC236}">
                <a16:creationId xmlns="" xmlns:a16="http://schemas.microsoft.com/office/drawing/2014/main" id="{40B59F97-D7C1-7848-A55C-A08448AF1DD3}"/>
              </a:ext>
            </a:extLst>
          </p:cNvPr>
          <p:cNvGrpSpPr/>
          <p:nvPr/>
        </p:nvGrpSpPr>
        <p:grpSpPr>
          <a:xfrm>
            <a:off x="1332866" y="1241085"/>
            <a:ext cx="1745607" cy="872112"/>
            <a:chOff x="1307471" y="1371717"/>
            <a:chExt cx="1745607" cy="872112"/>
          </a:xfrm>
        </p:grpSpPr>
        <p:sp>
          <p:nvSpPr>
            <p:cNvPr id="19" name="Rounded Rectangle 18">
              <a:extLst>
                <a:ext uri="{FF2B5EF4-FFF2-40B4-BE49-F238E27FC236}">
                  <a16:creationId xmlns="" xmlns:a16="http://schemas.microsoft.com/office/drawing/2014/main" id="{A85778C0-0F5F-214B-8511-D5045E05582F}"/>
                </a:ext>
              </a:extLst>
            </p:cNvPr>
            <p:cNvSpPr/>
            <p:nvPr/>
          </p:nvSpPr>
          <p:spPr>
            <a:xfrm>
              <a:off x="1402452" y="1465561"/>
              <a:ext cx="1650626" cy="778268"/>
            </a:xfrm>
            <a:prstGeom prst="roundRect">
              <a:avLst>
                <a:gd name="adj" fmla="val 7979"/>
              </a:avLst>
            </a:prstGeom>
            <a:solidFill>
              <a:schemeClr val="accent1"/>
            </a:solidFill>
            <a:ln w="28575">
              <a:noFill/>
            </a:ln>
            <a:effectLst>
              <a:outerShdw blurRad="203200" dist="88900" dir="6900000" algn="t" rotWithShape="0">
                <a:prstClr val="black">
                  <a:alpha val="45000"/>
                </a:prstClr>
              </a:outerShdw>
            </a:effectLst>
          </p:spPr>
          <p:style>
            <a:lnRef idx="0">
              <a:schemeClr val="dk1"/>
            </a:lnRef>
            <a:fillRef idx="3">
              <a:schemeClr val="dk1"/>
            </a:fillRef>
            <a:effectRef idx="3">
              <a:schemeClr val="dk1"/>
            </a:effectRef>
            <a:fontRef idx="minor">
              <a:schemeClr val="lt1"/>
            </a:fontRef>
          </p:style>
          <p:txBody>
            <a:bodyPr lIns="68580" tIns="34290" rIns="68580" bIns="34290" rtlCol="0" anchor="ctr"/>
            <a:lstStyle/>
            <a:p>
              <a:pPr algn="ctr"/>
              <a:endParaRPr lang="en-US">
                <a:solidFill>
                  <a:prstClr val="white"/>
                </a:solidFill>
              </a:endParaRPr>
            </a:p>
          </p:txBody>
        </p:sp>
        <p:sp>
          <p:nvSpPr>
            <p:cNvPr id="29" name="Rounded Rectangle 28">
              <a:extLst>
                <a:ext uri="{FF2B5EF4-FFF2-40B4-BE49-F238E27FC236}">
                  <a16:creationId xmlns="" xmlns:a16="http://schemas.microsoft.com/office/drawing/2014/main" id="{72FDCC45-247C-DF43-A580-990A86A0DE7C}"/>
                </a:ext>
              </a:extLst>
            </p:cNvPr>
            <p:cNvSpPr/>
            <p:nvPr/>
          </p:nvSpPr>
          <p:spPr>
            <a:xfrm>
              <a:off x="1307471" y="1371717"/>
              <a:ext cx="1650626" cy="778268"/>
            </a:xfrm>
            <a:prstGeom prst="roundRect">
              <a:avLst>
                <a:gd name="adj" fmla="val 7979"/>
              </a:avLst>
            </a:prstGeom>
            <a:gradFill flip="none" rotWithShape="1">
              <a:gsLst>
                <a:gs pos="0">
                  <a:srgbClr val="FEFDFB"/>
                </a:gs>
                <a:gs pos="51000">
                  <a:srgbClr val="F5F3F4"/>
                </a:gs>
                <a:gs pos="100000">
                  <a:srgbClr val="E7E3E4"/>
                </a:gs>
              </a:gsLst>
              <a:path path="rect">
                <a:fillToRect l="100000" t="100000"/>
              </a:path>
              <a:tileRect r="-100000" b="-100000"/>
            </a:gradFill>
            <a:ln w="28575">
              <a:solidFill>
                <a:schemeClr val="bg1"/>
              </a:solidFill>
            </a:ln>
            <a:effectLst>
              <a:outerShdw blurRad="203200" dist="88900" dir="6900000" algn="t" rotWithShape="0">
                <a:prstClr val="black">
                  <a:alpha val="45000"/>
                </a:prstClr>
              </a:outerShd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a:solidFill>
                  <a:prstClr val="white"/>
                </a:solidFill>
              </a:endParaRPr>
            </a:p>
          </p:txBody>
        </p:sp>
        <p:pic>
          <p:nvPicPr>
            <p:cNvPr id="34" name="Picture 33">
              <a:extLst>
                <a:ext uri="{FF2B5EF4-FFF2-40B4-BE49-F238E27FC236}">
                  <a16:creationId xmlns="" xmlns:a16="http://schemas.microsoft.com/office/drawing/2014/main" id="{8CFADA8A-DA0A-BB45-AB22-7DC837C79D30}"/>
                </a:ext>
              </a:extLst>
            </p:cNvPr>
            <p:cNvPicPr>
              <a:picLocks noChangeAspect="1"/>
            </p:cNvPicPr>
            <p:nvPr/>
          </p:nvPicPr>
          <p:blipFill>
            <a:blip r:embed="rId4" cstate="print">
              <a:duotone>
                <a:prstClr val="black"/>
                <a:schemeClr val="accent5">
                  <a:tint val="45000"/>
                  <a:satMod val="400000"/>
                </a:schemeClr>
              </a:duotone>
              <a:extLst>
                <a:ext uri="{BEBA8EAE-BF5A-486C-A8C5-ECC9F3942E4B}">
                  <a14:imgProps xmlns:a14="http://schemas.microsoft.com/office/drawing/2010/main">
                    <a14:imgLayer r:embed="rId5">
                      <a14:imgEffect>
                        <a14:colorTemperature colorTemp="115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851455" y="1536635"/>
              <a:ext cx="499482" cy="499482"/>
            </a:xfrm>
            <a:prstGeom prst="rect">
              <a:avLst/>
            </a:prstGeom>
          </p:spPr>
        </p:pic>
      </p:grpSp>
      <p:grpSp>
        <p:nvGrpSpPr>
          <p:cNvPr id="37" name="Group 36">
            <a:extLst>
              <a:ext uri="{FF2B5EF4-FFF2-40B4-BE49-F238E27FC236}">
                <a16:creationId xmlns="" xmlns:a16="http://schemas.microsoft.com/office/drawing/2014/main" id="{119CE53C-45AD-D541-901C-C6527BE0EC4B}"/>
              </a:ext>
            </a:extLst>
          </p:cNvPr>
          <p:cNvGrpSpPr/>
          <p:nvPr/>
        </p:nvGrpSpPr>
        <p:grpSpPr>
          <a:xfrm>
            <a:off x="5251105" y="1241085"/>
            <a:ext cx="1745607" cy="873249"/>
            <a:chOff x="5066049" y="1371717"/>
            <a:chExt cx="1745607" cy="873249"/>
          </a:xfrm>
        </p:grpSpPr>
        <p:sp>
          <p:nvSpPr>
            <p:cNvPr id="20" name="Rounded Rectangle 19">
              <a:extLst>
                <a:ext uri="{FF2B5EF4-FFF2-40B4-BE49-F238E27FC236}">
                  <a16:creationId xmlns="" xmlns:a16="http://schemas.microsoft.com/office/drawing/2014/main" id="{22224BF7-2FA4-844C-B9D8-35EB7A0508D1}"/>
                </a:ext>
              </a:extLst>
            </p:cNvPr>
            <p:cNvSpPr/>
            <p:nvPr/>
          </p:nvSpPr>
          <p:spPr>
            <a:xfrm>
              <a:off x="5161030" y="1466698"/>
              <a:ext cx="1650626" cy="778268"/>
            </a:xfrm>
            <a:prstGeom prst="roundRect">
              <a:avLst>
                <a:gd name="adj" fmla="val 7979"/>
              </a:avLst>
            </a:prstGeom>
            <a:solidFill>
              <a:schemeClr val="accent4"/>
            </a:solidFill>
            <a:ln w="28575">
              <a:noFill/>
            </a:ln>
            <a:effectLst>
              <a:outerShdw blurRad="203200" dist="88900" dir="6900000" algn="t" rotWithShape="0">
                <a:prstClr val="black">
                  <a:alpha val="45000"/>
                </a:prstClr>
              </a:outerShdw>
            </a:effectLst>
          </p:spPr>
          <p:style>
            <a:lnRef idx="0">
              <a:schemeClr val="dk1"/>
            </a:lnRef>
            <a:fillRef idx="3">
              <a:schemeClr val="dk1"/>
            </a:fillRef>
            <a:effectRef idx="3">
              <a:schemeClr val="dk1"/>
            </a:effectRef>
            <a:fontRef idx="minor">
              <a:schemeClr val="lt1"/>
            </a:fontRef>
          </p:style>
          <p:txBody>
            <a:bodyPr lIns="68580" tIns="34290" rIns="68580" bIns="34290" rtlCol="0" anchor="ctr"/>
            <a:lstStyle/>
            <a:p>
              <a:pPr algn="ctr"/>
              <a:endParaRPr lang="en-US">
                <a:solidFill>
                  <a:prstClr val="white"/>
                </a:solidFill>
              </a:endParaRPr>
            </a:p>
          </p:txBody>
        </p:sp>
        <p:sp>
          <p:nvSpPr>
            <p:cNvPr id="32" name="Rounded Rectangle 31">
              <a:extLst>
                <a:ext uri="{FF2B5EF4-FFF2-40B4-BE49-F238E27FC236}">
                  <a16:creationId xmlns="" xmlns:a16="http://schemas.microsoft.com/office/drawing/2014/main" id="{EBDA328C-C1FD-6342-B782-289D0F2F8BB7}"/>
                </a:ext>
              </a:extLst>
            </p:cNvPr>
            <p:cNvSpPr/>
            <p:nvPr/>
          </p:nvSpPr>
          <p:spPr>
            <a:xfrm>
              <a:off x="5066049" y="1371717"/>
              <a:ext cx="1650626" cy="778268"/>
            </a:xfrm>
            <a:prstGeom prst="roundRect">
              <a:avLst>
                <a:gd name="adj" fmla="val 7979"/>
              </a:avLst>
            </a:prstGeom>
            <a:gradFill flip="none" rotWithShape="1">
              <a:gsLst>
                <a:gs pos="0">
                  <a:srgbClr val="FEFDFB"/>
                </a:gs>
                <a:gs pos="51000">
                  <a:srgbClr val="F5F3F4"/>
                </a:gs>
                <a:gs pos="100000">
                  <a:srgbClr val="E7E3E4"/>
                </a:gs>
              </a:gsLst>
              <a:path path="rect">
                <a:fillToRect l="100000" t="100000"/>
              </a:path>
              <a:tileRect r="-100000" b="-100000"/>
            </a:gradFill>
            <a:ln w="28575">
              <a:solidFill>
                <a:schemeClr val="bg1"/>
              </a:solidFill>
            </a:ln>
            <a:effectLst>
              <a:outerShdw blurRad="203200" dist="88900" dir="6900000" algn="t" rotWithShape="0">
                <a:prstClr val="black">
                  <a:alpha val="45000"/>
                </a:prstClr>
              </a:outerShd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a:solidFill>
                  <a:prstClr val="white"/>
                </a:solidFill>
              </a:endParaRPr>
            </a:p>
          </p:txBody>
        </p:sp>
        <p:pic>
          <p:nvPicPr>
            <p:cNvPr id="36" name="Graphic 35" descr="Money with solid fill">
              <a:extLst>
                <a:ext uri="{FF2B5EF4-FFF2-40B4-BE49-F238E27FC236}">
                  <a16:creationId xmlns="" xmlns:a16="http://schemas.microsoft.com/office/drawing/2014/main" id="{B46B86C1-9D36-2743-9040-ECB3498C17F6}"/>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5538206" y="1401062"/>
              <a:ext cx="759809" cy="759809"/>
            </a:xfrm>
            <a:prstGeom prst="rect">
              <a:avLst/>
            </a:prstGeom>
          </p:spPr>
        </p:pic>
      </p:grpSp>
      <p:grpSp>
        <p:nvGrpSpPr>
          <p:cNvPr id="44" name="Group 43">
            <a:extLst>
              <a:ext uri="{FF2B5EF4-FFF2-40B4-BE49-F238E27FC236}">
                <a16:creationId xmlns="" xmlns:a16="http://schemas.microsoft.com/office/drawing/2014/main" id="{B9CC458C-8875-9743-8345-238A01EABF87}"/>
              </a:ext>
            </a:extLst>
          </p:cNvPr>
          <p:cNvGrpSpPr/>
          <p:nvPr/>
        </p:nvGrpSpPr>
        <p:grpSpPr>
          <a:xfrm>
            <a:off x="9115999" y="1241085"/>
            <a:ext cx="1745607" cy="873250"/>
            <a:chOff x="9344598" y="1241085"/>
            <a:chExt cx="1745607" cy="873250"/>
          </a:xfrm>
        </p:grpSpPr>
        <p:sp>
          <p:nvSpPr>
            <p:cNvPr id="21" name="Rounded Rectangle 20">
              <a:extLst>
                <a:ext uri="{FF2B5EF4-FFF2-40B4-BE49-F238E27FC236}">
                  <a16:creationId xmlns="" xmlns:a16="http://schemas.microsoft.com/office/drawing/2014/main" id="{B2C40209-CF46-444A-B4AE-21AD26194C40}"/>
                </a:ext>
              </a:extLst>
            </p:cNvPr>
            <p:cNvSpPr/>
            <p:nvPr/>
          </p:nvSpPr>
          <p:spPr>
            <a:xfrm>
              <a:off x="9439579" y="1336067"/>
              <a:ext cx="1650626" cy="778268"/>
            </a:xfrm>
            <a:prstGeom prst="roundRect">
              <a:avLst>
                <a:gd name="adj" fmla="val 7979"/>
              </a:avLst>
            </a:prstGeom>
            <a:solidFill>
              <a:schemeClr val="accent5"/>
            </a:solidFill>
            <a:ln w="28575">
              <a:noFill/>
            </a:ln>
            <a:effectLst>
              <a:outerShdw blurRad="203200" dist="88900" dir="6900000" algn="t" rotWithShape="0">
                <a:prstClr val="black">
                  <a:alpha val="45000"/>
                </a:prstClr>
              </a:outerShdw>
            </a:effectLst>
          </p:spPr>
          <p:style>
            <a:lnRef idx="0">
              <a:schemeClr val="dk1"/>
            </a:lnRef>
            <a:fillRef idx="3">
              <a:schemeClr val="dk1"/>
            </a:fillRef>
            <a:effectRef idx="3">
              <a:schemeClr val="dk1"/>
            </a:effectRef>
            <a:fontRef idx="minor">
              <a:schemeClr val="lt1"/>
            </a:fontRef>
          </p:style>
          <p:txBody>
            <a:bodyPr lIns="68580" tIns="34290" rIns="68580" bIns="34290" rtlCol="0" anchor="ctr"/>
            <a:lstStyle/>
            <a:p>
              <a:pPr algn="ctr"/>
              <a:endParaRPr lang="en-US">
                <a:solidFill>
                  <a:prstClr val="white"/>
                </a:solidFill>
              </a:endParaRPr>
            </a:p>
          </p:txBody>
        </p:sp>
        <p:sp>
          <p:nvSpPr>
            <p:cNvPr id="23" name="Rounded Rectangle 22">
              <a:extLst>
                <a:ext uri="{FF2B5EF4-FFF2-40B4-BE49-F238E27FC236}">
                  <a16:creationId xmlns="" xmlns:a16="http://schemas.microsoft.com/office/drawing/2014/main" id="{2CDC9FD7-C07B-FC44-8ACB-BF17E3D33613}"/>
                </a:ext>
              </a:extLst>
            </p:cNvPr>
            <p:cNvSpPr/>
            <p:nvPr/>
          </p:nvSpPr>
          <p:spPr>
            <a:xfrm>
              <a:off x="9344598" y="1241085"/>
              <a:ext cx="1650626" cy="778268"/>
            </a:xfrm>
            <a:prstGeom prst="roundRect">
              <a:avLst>
                <a:gd name="adj" fmla="val 7979"/>
              </a:avLst>
            </a:prstGeom>
            <a:gradFill flip="none" rotWithShape="1">
              <a:gsLst>
                <a:gs pos="0">
                  <a:srgbClr val="FEFDFB"/>
                </a:gs>
                <a:gs pos="51000">
                  <a:srgbClr val="F5F3F4"/>
                </a:gs>
                <a:gs pos="100000">
                  <a:srgbClr val="E7E3E4"/>
                </a:gs>
              </a:gsLst>
              <a:path path="rect">
                <a:fillToRect l="100000" t="100000"/>
              </a:path>
              <a:tileRect r="-100000" b="-100000"/>
            </a:gradFill>
            <a:ln w="28575">
              <a:solidFill>
                <a:schemeClr val="bg1"/>
              </a:solidFill>
            </a:ln>
            <a:effectLst>
              <a:outerShdw blurRad="203200" dist="88900" dir="6900000" algn="t" rotWithShape="0">
                <a:prstClr val="black">
                  <a:alpha val="45000"/>
                </a:prstClr>
              </a:outerShd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a:solidFill>
                  <a:prstClr val="white"/>
                </a:solidFill>
              </a:endParaRPr>
            </a:p>
          </p:txBody>
        </p:sp>
        <p:pic>
          <p:nvPicPr>
            <p:cNvPr id="43" name="Graphic 42" descr="Person in wheelchair with solid fill">
              <a:extLst>
                <a:ext uri="{FF2B5EF4-FFF2-40B4-BE49-F238E27FC236}">
                  <a16:creationId xmlns="" xmlns:a16="http://schemas.microsoft.com/office/drawing/2014/main" id="{11E8A532-3BA1-8544-8248-83441FE23B68}"/>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9839890" y="1334929"/>
              <a:ext cx="660041" cy="660041"/>
            </a:xfrm>
            <a:prstGeom prst="rect">
              <a:avLst/>
            </a:prstGeom>
          </p:spPr>
        </p:pic>
      </p:grpSp>
    </p:spTree>
    <p:extLst>
      <p:ext uri="{BB962C8B-B14F-4D97-AF65-F5344CB8AC3E}">
        <p14:creationId xmlns:p14="http://schemas.microsoft.com/office/powerpoint/2010/main" val="3533332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F4F19F83-8F9A-44DE-AF68-223872C6FC4A}"/>
              </a:ext>
            </a:extLst>
          </p:cNvPr>
          <p:cNvSpPr>
            <a:spLocks noGrp="1"/>
          </p:cNvSpPr>
          <p:nvPr>
            <p:ph type="title"/>
          </p:nvPr>
        </p:nvSpPr>
        <p:spPr/>
        <p:txBody>
          <a:bodyPr/>
          <a:lstStyle/>
          <a:p>
            <a:r>
              <a:rPr lang="en-US" dirty="0"/>
              <a:t>Child Nutrition</a:t>
            </a:r>
          </a:p>
        </p:txBody>
      </p:sp>
      <p:sp>
        <p:nvSpPr>
          <p:cNvPr id="30" name="Footer Placeholder 3">
            <a:extLst>
              <a:ext uri="{FF2B5EF4-FFF2-40B4-BE49-F238E27FC236}">
                <a16:creationId xmlns="" xmlns:a16="http://schemas.microsoft.com/office/drawing/2014/main" id="{FE293850-D187-47AD-9FB6-410BDAC22A87}"/>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Narrow" panose="020B0604020202020204" pitchFamily="34" charset="0"/>
                <a:ea typeface="+mn-ea"/>
                <a:cs typeface="Arial Narrow" panose="020B0604020202020204" pitchFamily="34" charset="0"/>
              </a:rPr>
              <a:t>© 2021 School Services of California Inc.</a:t>
            </a:r>
          </a:p>
        </p:txBody>
      </p:sp>
      <p:sp>
        <p:nvSpPr>
          <p:cNvPr id="2" name="Slide Number Placeholder 1">
            <a:extLst>
              <a:ext uri="{FF2B5EF4-FFF2-40B4-BE49-F238E27FC236}">
                <a16:creationId xmlns="" xmlns:a16="http://schemas.microsoft.com/office/drawing/2014/main" id="{C7BACE9A-DE14-DB42-A00D-C0C09838CF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8A430-69A2-7743-910D-5AAE559F2DBD}" type="slidenum">
              <a:rPr kumimoji="0" lang="en-US" sz="1600" b="1" i="0" u="none" strike="noStrike" kern="1200" cap="none" spc="0" normalizeH="0" baseline="0" noProof="0" smtClean="0">
                <a:ln>
                  <a:noFill/>
                </a:ln>
                <a:solidFill>
                  <a:srgbClr val="FFFFFF"/>
                </a:solidFill>
                <a:effectLst>
                  <a:outerShdw blurRad="50800" dist="38100" dir="2700000" algn="tl" rotWithShape="0">
                    <a:prstClr val="black">
                      <a:alpha val="40000"/>
                    </a:prstClr>
                  </a:outerShdw>
                </a:effectLst>
                <a:uLnTx/>
                <a:uFillTx/>
                <a:latin typeface="Arial Narrow" panose="020B060402020202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600" b="1" i="0" u="none" strike="noStrike" kern="1200" cap="none" spc="0" normalizeH="0" baseline="0" noProof="0">
              <a:ln>
                <a:noFill/>
              </a:ln>
              <a:solidFill>
                <a:srgbClr val="FFFFFF"/>
              </a:solidFill>
              <a:effectLst>
                <a:outerShdw blurRad="50800" dist="38100" dir="2700000" algn="tl" rotWithShape="0">
                  <a:prstClr val="black">
                    <a:alpha val="40000"/>
                  </a:prstClr>
                </a:outerShdw>
              </a:effectLst>
              <a:uLnTx/>
              <a:uFillTx/>
              <a:latin typeface="Arial Narrow" panose="020B0604020202020204" pitchFamily="34" charset="0"/>
              <a:ea typeface="+mn-ea"/>
            </a:endParaRPr>
          </a:p>
        </p:txBody>
      </p:sp>
      <p:sp>
        <p:nvSpPr>
          <p:cNvPr id="14" name="TextBox 13">
            <a:extLst>
              <a:ext uri="{FF2B5EF4-FFF2-40B4-BE49-F238E27FC236}">
                <a16:creationId xmlns="" xmlns:a16="http://schemas.microsoft.com/office/drawing/2014/main" id="{0C35902F-5F14-4164-A6A3-ED16BE1C8112}"/>
              </a:ext>
            </a:extLst>
          </p:cNvPr>
          <p:cNvSpPr txBox="1"/>
          <p:nvPr/>
        </p:nvSpPr>
        <p:spPr>
          <a:xfrm>
            <a:off x="304909" y="5949553"/>
            <a:ext cx="1157001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Century Gothic" panose="020B0502020202020204" pitchFamily="34" charset="0"/>
              </a:rPr>
              <a:t>Note: LEAs are required to report to CDE by June 30, 2022, how the funds were used to improve the quality of school meals or increase participation in the meal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nvGrpSpPr>
          <p:cNvPr id="33" name="Group 32"/>
          <p:cNvGrpSpPr/>
          <p:nvPr/>
        </p:nvGrpSpPr>
        <p:grpSpPr>
          <a:xfrm>
            <a:off x="4141525" y="979402"/>
            <a:ext cx="4070003" cy="4989118"/>
            <a:chOff x="4141525" y="1016162"/>
            <a:chExt cx="4070003" cy="4989118"/>
          </a:xfrm>
        </p:grpSpPr>
        <p:grpSp>
          <p:nvGrpSpPr>
            <p:cNvPr id="15" name="Group 14"/>
            <p:cNvGrpSpPr/>
            <p:nvPr/>
          </p:nvGrpSpPr>
          <p:grpSpPr>
            <a:xfrm>
              <a:off x="4141525" y="1016162"/>
              <a:ext cx="4070003" cy="4989118"/>
              <a:chOff x="539338" y="1466173"/>
              <a:chExt cx="3294144" cy="4051842"/>
            </a:xfrm>
          </p:grpSpPr>
          <p:sp>
            <p:nvSpPr>
              <p:cNvPr id="16" name="Freeform 5"/>
              <p:cNvSpPr>
                <a:spLocks/>
              </p:cNvSpPr>
              <p:nvPr/>
            </p:nvSpPr>
            <p:spPr bwMode="auto">
              <a:xfrm>
                <a:off x="653577" y="1466173"/>
                <a:ext cx="2308793" cy="1149775"/>
              </a:xfrm>
              <a:custGeom>
                <a:avLst/>
                <a:gdLst>
                  <a:gd name="T0" fmla="*/ 479 w 2370"/>
                  <a:gd name="T1" fmla="*/ 0 h 964"/>
                  <a:gd name="T2" fmla="*/ 0 w 2370"/>
                  <a:gd name="T3" fmla="*/ 0 h 964"/>
                  <a:gd name="T4" fmla="*/ 1891 w 2370"/>
                  <a:gd name="T5" fmla="*/ 964 h 964"/>
                  <a:gd name="T6" fmla="*/ 2370 w 2370"/>
                  <a:gd name="T7" fmla="*/ 964 h 964"/>
                  <a:gd name="T8" fmla="*/ 479 w 2370"/>
                  <a:gd name="T9" fmla="*/ 0 h 964"/>
                </a:gdLst>
                <a:ahLst/>
                <a:cxnLst>
                  <a:cxn ang="0">
                    <a:pos x="T0" y="T1"/>
                  </a:cxn>
                  <a:cxn ang="0">
                    <a:pos x="T2" y="T3"/>
                  </a:cxn>
                  <a:cxn ang="0">
                    <a:pos x="T4" y="T5"/>
                  </a:cxn>
                  <a:cxn ang="0">
                    <a:pos x="T6" y="T7"/>
                  </a:cxn>
                  <a:cxn ang="0">
                    <a:pos x="T8" y="T9"/>
                  </a:cxn>
                </a:cxnLst>
                <a:rect l="0" t="0" r="r" b="b"/>
                <a:pathLst>
                  <a:path w="2370" h="964">
                    <a:moveTo>
                      <a:pt x="479" y="0"/>
                    </a:moveTo>
                    <a:lnTo>
                      <a:pt x="0" y="0"/>
                    </a:lnTo>
                    <a:lnTo>
                      <a:pt x="1891" y="964"/>
                    </a:lnTo>
                    <a:lnTo>
                      <a:pt x="2370" y="964"/>
                    </a:lnTo>
                    <a:lnTo>
                      <a:pt x="479" y="0"/>
                    </a:ln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p:txBody>
          </p:sp>
          <p:sp>
            <p:nvSpPr>
              <p:cNvPr id="18" name="Freeform 5"/>
              <p:cNvSpPr>
                <a:spLocks/>
              </p:cNvSpPr>
              <p:nvPr/>
            </p:nvSpPr>
            <p:spPr bwMode="auto">
              <a:xfrm>
                <a:off x="1717215" y="4368234"/>
                <a:ext cx="1830612" cy="1149775"/>
              </a:xfrm>
              <a:custGeom>
                <a:avLst/>
                <a:gdLst>
                  <a:gd name="T0" fmla="*/ 479 w 2370"/>
                  <a:gd name="T1" fmla="*/ 0 h 964"/>
                  <a:gd name="T2" fmla="*/ 0 w 2370"/>
                  <a:gd name="T3" fmla="*/ 0 h 964"/>
                  <a:gd name="T4" fmla="*/ 1891 w 2370"/>
                  <a:gd name="T5" fmla="*/ 964 h 964"/>
                  <a:gd name="T6" fmla="*/ 2370 w 2370"/>
                  <a:gd name="T7" fmla="*/ 964 h 964"/>
                  <a:gd name="T8" fmla="*/ 479 w 2370"/>
                  <a:gd name="T9" fmla="*/ 0 h 964"/>
                </a:gdLst>
                <a:ahLst/>
                <a:cxnLst>
                  <a:cxn ang="0">
                    <a:pos x="T0" y="T1"/>
                  </a:cxn>
                  <a:cxn ang="0">
                    <a:pos x="T2" y="T3"/>
                  </a:cxn>
                  <a:cxn ang="0">
                    <a:pos x="T4" y="T5"/>
                  </a:cxn>
                  <a:cxn ang="0">
                    <a:pos x="T6" y="T7"/>
                  </a:cxn>
                  <a:cxn ang="0">
                    <a:pos x="T8" y="T9"/>
                  </a:cxn>
                </a:cxnLst>
                <a:rect l="0" t="0" r="r" b="b"/>
                <a:pathLst>
                  <a:path w="2370" h="964">
                    <a:moveTo>
                      <a:pt x="479" y="0"/>
                    </a:moveTo>
                    <a:lnTo>
                      <a:pt x="0" y="0"/>
                    </a:lnTo>
                    <a:lnTo>
                      <a:pt x="1891" y="964"/>
                    </a:lnTo>
                    <a:lnTo>
                      <a:pt x="2370" y="964"/>
                    </a:lnTo>
                    <a:lnTo>
                      <a:pt x="479" y="0"/>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p:txBody>
          </p:sp>
          <p:sp>
            <p:nvSpPr>
              <p:cNvPr id="19" name="Rectangle 18"/>
              <p:cNvSpPr/>
              <p:nvPr/>
            </p:nvSpPr>
            <p:spPr>
              <a:xfrm>
                <a:off x="819212" y="1466173"/>
                <a:ext cx="2728616" cy="3814846"/>
              </a:xfrm>
              <a:prstGeom prst="rect">
                <a:avLst/>
              </a:prstGeom>
              <a:solidFill>
                <a:schemeClr val="accent2">
                  <a:lumMod val="20000"/>
                  <a:lumOff val="80000"/>
                </a:schemeClr>
              </a:solidFill>
            </p:spPr>
            <p:txBody>
              <a:bodyPr wrap="square" lIns="182880" tIns="182880" rIns="182880" bIns="18288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Narrow"/>
                  <a:ea typeface="+mn-ea"/>
                  <a:cs typeface="+mn-cs"/>
                </a:endParaRPr>
              </a:p>
            </p:txBody>
          </p:sp>
          <p:sp>
            <p:nvSpPr>
              <p:cNvPr id="21" name="Freeform 6"/>
              <p:cNvSpPr>
                <a:spLocks/>
              </p:cNvSpPr>
              <p:nvPr/>
            </p:nvSpPr>
            <p:spPr bwMode="auto">
              <a:xfrm>
                <a:off x="539338" y="1466173"/>
                <a:ext cx="571310" cy="868295"/>
              </a:xfrm>
              <a:custGeom>
                <a:avLst/>
                <a:gdLst>
                  <a:gd name="T0" fmla="*/ 0 w 479"/>
                  <a:gd name="T1" fmla="*/ 0 h 728"/>
                  <a:gd name="T2" fmla="*/ 0 w 479"/>
                  <a:gd name="T3" fmla="*/ 547 h 728"/>
                  <a:gd name="T4" fmla="*/ 240 w 479"/>
                  <a:gd name="T5" fmla="*/ 728 h 728"/>
                  <a:gd name="T6" fmla="*/ 479 w 479"/>
                  <a:gd name="T7" fmla="*/ 547 h 728"/>
                  <a:gd name="T8" fmla="*/ 479 w 479"/>
                  <a:gd name="T9" fmla="*/ 0 h 728"/>
                  <a:gd name="T10" fmla="*/ 0 w 479"/>
                  <a:gd name="T11" fmla="*/ 0 h 728"/>
                </a:gdLst>
                <a:ahLst/>
                <a:cxnLst>
                  <a:cxn ang="0">
                    <a:pos x="T0" y="T1"/>
                  </a:cxn>
                  <a:cxn ang="0">
                    <a:pos x="T2" y="T3"/>
                  </a:cxn>
                  <a:cxn ang="0">
                    <a:pos x="T4" y="T5"/>
                  </a:cxn>
                  <a:cxn ang="0">
                    <a:pos x="T6" y="T7"/>
                  </a:cxn>
                  <a:cxn ang="0">
                    <a:pos x="T8" y="T9"/>
                  </a:cxn>
                  <a:cxn ang="0">
                    <a:pos x="T10" y="T11"/>
                  </a:cxn>
                </a:cxnLst>
                <a:rect l="0" t="0" r="r" b="b"/>
                <a:pathLst>
                  <a:path w="479" h="728">
                    <a:moveTo>
                      <a:pt x="0" y="0"/>
                    </a:moveTo>
                    <a:lnTo>
                      <a:pt x="0" y="547"/>
                    </a:lnTo>
                    <a:lnTo>
                      <a:pt x="240" y="728"/>
                    </a:lnTo>
                    <a:lnTo>
                      <a:pt x="479" y="547"/>
                    </a:lnTo>
                    <a:lnTo>
                      <a:pt x="479" y="0"/>
                    </a:lnTo>
                    <a:lnTo>
                      <a:pt x="0" y="0"/>
                    </a:lnTo>
                    <a:close/>
                  </a:path>
                </a:pathLst>
              </a:custGeom>
              <a:solidFill>
                <a:schemeClr val="accent2"/>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endParaRPr>
              </a:p>
            </p:txBody>
          </p:sp>
          <p:sp>
            <p:nvSpPr>
              <p:cNvPr id="22" name="Freeform 7"/>
              <p:cNvSpPr>
                <a:spLocks/>
              </p:cNvSpPr>
              <p:nvPr/>
            </p:nvSpPr>
            <p:spPr bwMode="auto">
              <a:xfrm>
                <a:off x="3262172" y="4634215"/>
                <a:ext cx="571310" cy="883800"/>
              </a:xfrm>
              <a:custGeom>
                <a:avLst/>
                <a:gdLst>
                  <a:gd name="T0" fmla="*/ 0 w 479"/>
                  <a:gd name="T1" fmla="*/ 741 h 741"/>
                  <a:gd name="T2" fmla="*/ 0 w 479"/>
                  <a:gd name="T3" fmla="*/ 186 h 741"/>
                  <a:gd name="T4" fmla="*/ 239 w 479"/>
                  <a:gd name="T5" fmla="*/ 0 h 741"/>
                  <a:gd name="T6" fmla="*/ 479 w 479"/>
                  <a:gd name="T7" fmla="*/ 186 h 741"/>
                  <a:gd name="T8" fmla="*/ 479 w 479"/>
                  <a:gd name="T9" fmla="*/ 741 h 741"/>
                  <a:gd name="T10" fmla="*/ 0 w 479"/>
                  <a:gd name="T11" fmla="*/ 741 h 741"/>
                </a:gdLst>
                <a:ahLst/>
                <a:cxnLst>
                  <a:cxn ang="0">
                    <a:pos x="T0" y="T1"/>
                  </a:cxn>
                  <a:cxn ang="0">
                    <a:pos x="T2" y="T3"/>
                  </a:cxn>
                  <a:cxn ang="0">
                    <a:pos x="T4" y="T5"/>
                  </a:cxn>
                  <a:cxn ang="0">
                    <a:pos x="T6" y="T7"/>
                  </a:cxn>
                  <a:cxn ang="0">
                    <a:pos x="T8" y="T9"/>
                  </a:cxn>
                  <a:cxn ang="0">
                    <a:pos x="T10" y="T11"/>
                  </a:cxn>
                </a:cxnLst>
                <a:rect l="0" t="0" r="r" b="b"/>
                <a:pathLst>
                  <a:path w="479" h="741">
                    <a:moveTo>
                      <a:pt x="0" y="741"/>
                    </a:moveTo>
                    <a:lnTo>
                      <a:pt x="0" y="186"/>
                    </a:lnTo>
                    <a:lnTo>
                      <a:pt x="239" y="0"/>
                    </a:lnTo>
                    <a:lnTo>
                      <a:pt x="479" y="186"/>
                    </a:lnTo>
                    <a:lnTo>
                      <a:pt x="479" y="741"/>
                    </a:lnTo>
                    <a:lnTo>
                      <a:pt x="0" y="741"/>
                    </a:lnTo>
                    <a:close/>
                  </a:path>
                </a:pathLst>
              </a:custGeom>
              <a:solidFill>
                <a:schemeClr val="accent2"/>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endParaRPr>
              </a:p>
            </p:txBody>
          </p:sp>
        </p:grpSp>
        <p:sp>
          <p:nvSpPr>
            <p:cNvPr id="27" name="TextBox 26">
              <a:extLst>
                <a:ext uri="{FF2B5EF4-FFF2-40B4-BE49-F238E27FC236}">
                  <a16:creationId xmlns="" xmlns:a16="http://schemas.microsoft.com/office/drawing/2014/main" id="{17BF07F4-D009-41D6-8CF2-23EFDD4302B5}"/>
                </a:ext>
              </a:extLst>
            </p:cNvPr>
            <p:cNvSpPr txBox="1"/>
            <p:nvPr/>
          </p:nvSpPr>
          <p:spPr>
            <a:xfrm>
              <a:off x="4942788" y="1037565"/>
              <a:ext cx="265728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Universal School Meals Program Beginning in 2022–23 (ongoing)</a:t>
              </a:r>
            </a:p>
          </p:txBody>
        </p:sp>
        <p:sp>
          <p:nvSpPr>
            <p:cNvPr id="5" name="TextBox 4"/>
            <p:cNvSpPr txBox="1"/>
            <p:nvPr/>
          </p:nvSpPr>
          <p:spPr>
            <a:xfrm>
              <a:off x="4530481" y="2080525"/>
              <a:ext cx="3236976" cy="2585323"/>
            </a:xfrm>
            <a:prstGeom prst="rect">
              <a:avLst/>
            </a:prstGeom>
            <a:noFill/>
          </p:spPr>
          <p:txBody>
            <a:bodyPr wrap="square" rtlCol="0">
              <a:spAutoFit/>
            </a:bodyPr>
            <a:lstStyle/>
            <a:p>
              <a:pPr marL="285750" marR="0" lvl="1" indent="-285750" algn="l" defTabSz="7112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LEAs will be required to provide two school meals during each school day to any pupil who requests a meal free of charge regardless of a student’s eligibility for federally funded free or reduced-price meals (limited to one meal per each meal service period)</a:t>
              </a:r>
            </a:p>
          </p:txBody>
        </p:sp>
      </p:grpSp>
      <p:grpSp>
        <p:nvGrpSpPr>
          <p:cNvPr id="20" name="Group 19"/>
          <p:cNvGrpSpPr/>
          <p:nvPr/>
        </p:nvGrpSpPr>
        <p:grpSpPr>
          <a:xfrm>
            <a:off x="8075206" y="979409"/>
            <a:ext cx="3901783" cy="5014155"/>
            <a:chOff x="8075206" y="1016169"/>
            <a:chExt cx="3901783" cy="5014155"/>
          </a:xfrm>
        </p:grpSpPr>
        <p:grpSp>
          <p:nvGrpSpPr>
            <p:cNvPr id="23" name="Group 22"/>
            <p:cNvGrpSpPr/>
            <p:nvPr/>
          </p:nvGrpSpPr>
          <p:grpSpPr>
            <a:xfrm>
              <a:off x="8075206" y="1016169"/>
              <a:ext cx="3901783" cy="5014155"/>
              <a:chOff x="653577" y="1447281"/>
              <a:chExt cx="3058960" cy="4072177"/>
            </a:xfrm>
          </p:grpSpPr>
          <p:sp>
            <p:nvSpPr>
              <p:cNvPr id="24" name="Freeform 5"/>
              <p:cNvSpPr>
                <a:spLocks/>
              </p:cNvSpPr>
              <p:nvPr/>
            </p:nvSpPr>
            <p:spPr bwMode="auto">
              <a:xfrm>
                <a:off x="653577" y="1466173"/>
                <a:ext cx="2308793" cy="1149775"/>
              </a:xfrm>
              <a:custGeom>
                <a:avLst/>
                <a:gdLst>
                  <a:gd name="T0" fmla="*/ 479 w 2370"/>
                  <a:gd name="T1" fmla="*/ 0 h 964"/>
                  <a:gd name="T2" fmla="*/ 0 w 2370"/>
                  <a:gd name="T3" fmla="*/ 0 h 964"/>
                  <a:gd name="T4" fmla="*/ 1891 w 2370"/>
                  <a:gd name="T5" fmla="*/ 964 h 964"/>
                  <a:gd name="T6" fmla="*/ 2370 w 2370"/>
                  <a:gd name="T7" fmla="*/ 964 h 964"/>
                  <a:gd name="T8" fmla="*/ 479 w 2370"/>
                  <a:gd name="T9" fmla="*/ 0 h 964"/>
                </a:gdLst>
                <a:ahLst/>
                <a:cxnLst>
                  <a:cxn ang="0">
                    <a:pos x="T0" y="T1"/>
                  </a:cxn>
                  <a:cxn ang="0">
                    <a:pos x="T2" y="T3"/>
                  </a:cxn>
                  <a:cxn ang="0">
                    <a:pos x="T4" y="T5"/>
                  </a:cxn>
                  <a:cxn ang="0">
                    <a:pos x="T6" y="T7"/>
                  </a:cxn>
                  <a:cxn ang="0">
                    <a:pos x="T8" y="T9"/>
                  </a:cxn>
                </a:cxnLst>
                <a:rect l="0" t="0" r="r" b="b"/>
                <a:pathLst>
                  <a:path w="2370" h="964">
                    <a:moveTo>
                      <a:pt x="479" y="0"/>
                    </a:moveTo>
                    <a:lnTo>
                      <a:pt x="0" y="0"/>
                    </a:lnTo>
                    <a:lnTo>
                      <a:pt x="1891" y="964"/>
                    </a:lnTo>
                    <a:lnTo>
                      <a:pt x="2370" y="964"/>
                    </a:lnTo>
                    <a:lnTo>
                      <a:pt x="479" y="0"/>
                    </a:ln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p:txBody>
          </p:sp>
          <p:sp>
            <p:nvSpPr>
              <p:cNvPr id="25" name="Freeform 5"/>
              <p:cNvSpPr>
                <a:spLocks/>
              </p:cNvSpPr>
              <p:nvPr/>
            </p:nvSpPr>
            <p:spPr bwMode="auto">
              <a:xfrm>
                <a:off x="1710367" y="4369683"/>
                <a:ext cx="1830612" cy="1149775"/>
              </a:xfrm>
              <a:custGeom>
                <a:avLst/>
                <a:gdLst>
                  <a:gd name="T0" fmla="*/ 479 w 2370"/>
                  <a:gd name="T1" fmla="*/ 0 h 964"/>
                  <a:gd name="T2" fmla="*/ 0 w 2370"/>
                  <a:gd name="T3" fmla="*/ 0 h 964"/>
                  <a:gd name="T4" fmla="*/ 1891 w 2370"/>
                  <a:gd name="T5" fmla="*/ 964 h 964"/>
                  <a:gd name="T6" fmla="*/ 2370 w 2370"/>
                  <a:gd name="T7" fmla="*/ 964 h 964"/>
                  <a:gd name="T8" fmla="*/ 479 w 2370"/>
                  <a:gd name="T9" fmla="*/ 0 h 964"/>
                </a:gdLst>
                <a:ahLst/>
                <a:cxnLst>
                  <a:cxn ang="0">
                    <a:pos x="T0" y="T1"/>
                  </a:cxn>
                  <a:cxn ang="0">
                    <a:pos x="T2" y="T3"/>
                  </a:cxn>
                  <a:cxn ang="0">
                    <a:pos x="T4" y="T5"/>
                  </a:cxn>
                  <a:cxn ang="0">
                    <a:pos x="T6" y="T7"/>
                  </a:cxn>
                  <a:cxn ang="0">
                    <a:pos x="T8" y="T9"/>
                  </a:cxn>
                </a:cxnLst>
                <a:rect l="0" t="0" r="r" b="b"/>
                <a:pathLst>
                  <a:path w="2370" h="964">
                    <a:moveTo>
                      <a:pt x="479" y="0"/>
                    </a:moveTo>
                    <a:lnTo>
                      <a:pt x="0" y="0"/>
                    </a:lnTo>
                    <a:lnTo>
                      <a:pt x="1891" y="964"/>
                    </a:lnTo>
                    <a:lnTo>
                      <a:pt x="2370" y="964"/>
                    </a:lnTo>
                    <a:lnTo>
                      <a:pt x="479" y="0"/>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p:txBody>
          </p:sp>
          <p:sp>
            <p:nvSpPr>
              <p:cNvPr id="26" name="Rectangle 25"/>
              <p:cNvSpPr/>
              <p:nvPr/>
            </p:nvSpPr>
            <p:spPr>
              <a:xfrm>
                <a:off x="966301" y="1467622"/>
                <a:ext cx="2645290" cy="3814846"/>
              </a:xfrm>
              <a:prstGeom prst="rect">
                <a:avLst/>
              </a:prstGeom>
              <a:solidFill>
                <a:schemeClr val="accent3">
                  <a:lumMod val="20000"/>
                  <a:lumOff val="80000"/>
                </a:schemeClr>
              </a:solidFill>
            </p:spPr>
            <p:txBody>
              <a:bodyPr wrap="square" lIns="182880" tIns="182880" rIns="182880" bIns="182880">
                <a:noAutofit/>
              </a:bodyPr>
              <a:lstStyle/>
              <a:p>
                <a:pPr marL="173038"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Narrow"/>
                  <a:ea typeface="+mn-ea"/>
                  <a:cs typeface="+mn-cs"/>
                </a:endParaRPr>
              </a:p>
              <a:p>
                <a:pPr marL="173038"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173038"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Narrow"/>
                  <a:ea typeface="+mn-ea"/>
                  <a:cs typeface="+mn-cs"/>
                </a:endParaRPr>
              </a:p>
            </p:txBody>
          </p:sp>
          <p:sp>
            <p:nvSpPr>
              <p:cNvPr id="28" name="Freeform 6"/>
              <p:cNvSpPr>
                <a:spLocks/>
              </p:cNvSpPr>
              <p:nvPr/>
            </p:nvSpPr>
            <p:spPr bwMode="auto">
              <a:xfrm>
                <a:off x="673994" y="1447281"/>
                <a:ext cx="551998" cy="868295"/>
              </a:xfrm>
              <a:custGeom>
                <a:avLst/>
                <a:gdLst>
                  <a:gd name="T0" fmla="*/ 0 w 479"/>
                  <a:gd name="T1" fmla="*/ 0 h 728"/>
                  <a:gd name="T2" fmla="*/ 0 w 479"/>
                  <a:gd name="T3" fmla="*/ 547 h 728"/>
                  <a:gd name="T4" fmla="*/ 240 w 479"/>
                  <a:gd name="T5" fmla="*/ 728 h 728"/>
                  <a:gd name="T6" fmla="*/ 479 w 479"/>
                  <a:gd name="T7" fmla="*/ 547 h 728"/>
                  <a:gd name="T8" fmla="*/ 479 w 479"/>
                  <a:gd name="T9" fmla="*/ 0 h 728"/>
                  <a:gd name="T10" fmla="*/ 0 w 479"/>
                  <a:gd name="T11" fmla="*/ 0 h 728"/>
                </a:gdLst>
                <a:ahLst/>
                <a:cxnLst>
                  <a:cxn ang="0">
                    <a:pos x="T0" y="T1"/>
                  </a:cxn>
                  <a:cxn ang="0">
                    <a:pos x="T2" y="T3"/>
                  </a:cxn>
                  <a:cxn ang="0">
                    <a:pos x="T4" y="T5"/>
                  </a:cxn>
                  <a:cxn ang="0">
                    <a:pos x="T6" y="T7"/>
                  </a:cxn>
                  <a:cxn ang="0">
                    <a:pos x="T8" y="T9"/>
                  </a:cxn>
                  <a:cxn ang="0">
                    <a:pos x="T10" y="T11"/>
                  </a:cxn>
                </a:cxnLst>
                <a:rect l="0" t="0" r="r" b="b"/>
                <a:pathLst>
                  <a:path w="479" h="728">
                    <a:moveTo>
                      <a:pt x="0" y="0"/>
                    </a:moveTo>
                    <a:lnTo>
                      <a:pt x="0" y="547"/>
                    </a:lnTo>
                    <a:lnTo>
                      <a:pt x="240" y="728"/>
                    </a:lnTo>
                    <a:lnTo>
                      <a:pt x="479" y="547"/>
                    </a:lnTo>
                    <a:lnTo>
                      <a:pt x="479" y="0"/>
                    </a:lnTo>
                    <a:lnTo>
                      <a:pt x="0" y="0"/>
                    </a:lnTo>
                    <a:close/>
                  </a:path>
                </a:pathLst>
              </a:custGeom>
              <a:solidFill>
                <a:schemeClr val="accent3"/>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endParaRPr>
              </a:p>
            </p:txBody>
          </p:sp>
          <p:sp>
            <p:nvSpPr>
              <p:cNvPr id="29" name="Freeform 7"/>
              <p:cNvSpPr>
                <a:spLocks/>
              </p:cNvSpPr>
              <p:nvPr/>
            </p:nvSpPr>
            <p:spPr bwMode="auto">
              <a:xfrm>
                <a:off x="3160539" y="4635658"/>
                <a:ext cx="551998" cy="883800"/>
              </a:xfrm>
              <a:custGeom>
                <a:avLst/>
                <a:gdLst>
                  <a:gd name="T0" fmla="*/ 0 w 479"/>
                  <a:gd name="T1" fmla="*/ 741 h 741"/>
                  <a:gd name="T2" fmla="*/ 0 w 479"/>
                  <a:gd name="T3" fmla="*/ 186 h 741"/>
                  <a:gd name="T4" fmla="*/ 239 w 479"/>
                  <a:gd name="T5" fmla="*/ 0 h 741"/>
                  <a:gd name="T6" fmla="*/ 479 w 479"/>
                  <a:gd name="T7" fmla="*/ 186 h 741"/>
                  <a:gd name="T8" fmla="*/ 479 w 479"/>
                  <a:gd name="T9" fmla="*/ 741 h 741"/>
                  <a:gd name="T10" fmla="*/ 0 w 479"/>
                  <a:gd name="T11" fmla="*/ 741 h 741"/>
                </a:gdLst>
                <a:ahLst/>
                <a:cxnLst>
                  <a:cxn ang="0">
                    <a:pos x="T0" y="T1"/>
                  </a:cxn>
                  <a:cxn ang="0">
                    <a:pos x="T2" y="T3"/>
                  </a:cxn>
                  <a:cxn ang="0">
                    <a:pos x="T4" y="T5"/>
                  </a:cxn>
                  <a:cxn ang="0">
                    <a:pos x="T6" y="T7"/>
                  </a:cxn>
                  <a:cxn ang="0">
                    <a:pos x="T8" y="T9"/>
                  </a:cxn>
                  <a:cxn ang="0">
                    <a:pos x="T10" y="T11"/>
                  </a:cxn>
                </a:cxnLst>
                <a:rect l="0" t="0" r="r" b="b"/>
                <a:pathLst>
                  <a:path w="479" h="741">
                    <a:moveTo>
                      <a:pt x="0" y="741"/>
                    </a:moveTo>
                    <a:lnTo>
                      <a:pt x="0" y="186"/>
                    </a:lnTo>
                    <a:lnTo>
                      <a:pt x="239" y="0"/>
                    </a:lnTo>
                    <a:lnTo>
                      <a:pt x="479" y="186"/>
                    </a:lnTo>
                    <a:lnTo>
                      <a:pt x="479" y="741"/>
                    </a:lnTo>
                    <a:lnTo>
                      <a:pt x="0" y="741"/>
                    </a:lnTo>
                    <a:close/>
                  </a:path>
                </a:pathLst>
              </a:custGeom>
              <a:solidFill>
                <a:schemeClr val="accent3"/>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endParaRPr>
              </a:p>
            </p:txBody>
          </p:sp>
        </p:grpSp>
        <p:sp>
          <p:nvSpPr>
            <p:cNvPr id="32" name="TextBox 31">
              <a:extLst>
                <a:ext uri="{FF2B5EF4-FFF2-40B4-BE49-F238E27FC236}">
                  <a16:creationId xmlns="" xmlns:a16="http://schemas.microsoft.com/office/drawing/2014/main" id="{C1E30F69-FA54-490F-A922-FB523BD7C990}"/>
                </a:ext>
              </a:extLst>
            </p:cNvPr>
            <p:cNvSpPr txBox="1"/>
            <p:nvPr/>
          </p:nvSpPr>
          <p:spPr>
            <a:xfrm>
              <a:off x="8900730" y="1067485"/>
              <a:ext cx="265728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State Reimbursement of School Meals </a:t>
              </a:r>
              <a:br>
                <a:rPr kumimoji="0" lang="en-US" sz="20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br>
              <a:r>
                <a:rPr kumimoji="0" lang="en-US" sz="20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(ongoing)</a:t>
              </a:r>
            </a:p>
          </p:txBody>
        </p:sp>
        <p:sp>
          <p:nvSpPr>
            <p:cNvPr id="10" name="TextBox 9"/>
            <p:cNvSpPr txBox="1"/>
            <p:nvPr/>
          </p:nvSpPr>
          <p:spPr>
            <a:xfrm>
              <a:off x="8521186" y="2091142"/>
              <a:ext cx="3236976" cy="3539430"/>
            </a:xfrm>
            <a:prstGeom prst="rect">
              <a:avLst/>
            </a:prstGeom>
            <a:noFill/>
          </p:spPr>
          <p:txBody>
            <a:bodyPr wrap="square" rtlCol="0">
              <a:spAutoFit/>
            </a:bodyPr>
            <a:lstStyle/>
            <a:p>
              <a:pPr marL="458788"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Provides $650 million in ongoing Proposition 98 funding for the state reimbursement to cover the cost of offering breakfast and lunch to all students </a:t>
              </a:r>
            </a:p>
            <a:p>
              <a:pPr marL="458788"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Reimbursement for school meals will be up to the combined free breakfast and lunch reimbursement rate amounts not covered by federal meal reimbursements for schools participating in the federally funded school </a:t>
              </a:r>
              <a:br>
                <a:rPr kumimoji="0" lang="en-US" sz="16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br>
              <a:r>
                <a:rPr kumimoji="0" lang="en-US" sz="16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meals programs</a:t>
              </a:r>
            </a:p>
          </p:txBody>
        </p:sp>
      </p:grpSp>
      <p:grpSp>
        <p:nvGrpSpPr>
          <p:cNvPr id="17" name="Group 16"/>
          <p:cNvGrpSpPr/>
          <p:nvPr/>
        </p:nvGrpSpPr>
        <p:grpSpPr>
          <a:xfrm>
            <a:off x="114792" y="1000820"/>
            <a:ext cx="4046552" cy="4990900"/>
            <a:chOff x="114792" y="1037580"/>
            <a:chExt cx="4046552" cy="4990900"/>
          </a:xfrm>
        </p:grpSpPr>
        <p:grpSp>
          <p:nvGrpSpPr>
            <p:cNvPr id="6" name="Group 5"/>
            <p:cNvGrpSpPr/>
            <p:nvPr/>
          </p:nvGrpSpPr>
          <p:grpSpPr>
            <a:xfrm>
              <a:off x="114792" y="1037580"/>
              <a:ext cx="4046552" cy="4990900"/>
              <a:chOff x="539338" y="1466173"/>
              <a:chExt cx="3181646" cy="4053288"/>
            </a:xfrm>
          </p:grpSpPr>
          <p:sp>
            <p:nvSpPr>
              <p:cNvPr id="7" name="Freeform 5"/>
              <p:cNvSpPr>
                <a:spLocks/>
              </p:cNvSpPr>
              <p:nvPr/>
            </p:nvSpPr>
            <p:spPr bwMode="auto">
              <a:xfrm>
                <a:off x="653577" y="1466173"/>
                <a:ext cx="2308793" cy="1149775"/>
              </a:xfrm>
              <a:custGeom>
                <a:avLst/>
                <a:gdLst>
                  <a:gd name="T0" fmla="*/ 479 w 2370"/>
                  <a:gd name="T1" fmla="*/ 0 h 964"/>
                  <a:gd name="T2" fmla="*/ 0 w 2370"/>
                  <a:gd name="T3" fmla="*/ 0 h 964"/>
                  <a:gd name="T4" fmla="*/ 1891 w 2370"/>
                  <a:gd name="T5" fmla="*/ 964 h 964"/>
                  <a:gd name="T6" fmla="*/ 2370 w 2370"/>
                  <a:gd name="T7" fmla="*/ 964 h 964"/>
                  <a:gd name="T8" fmla="*/ 479 w 2370"/>
                  <a:gd name="T9" fmla="*/ 0 h 964"/>
                </a:gdLst>
                <a:ahLst/>
                <a:cxnLst>
                  <a:cxn ang="0">
                    <a:pos x="T0" y="T1"/>
                  </a:cxn>
                  <a:cxn ang="0">
                    <a:pos x="T2" y="T3"/>
                  </a:cxn>
                  <a:cxn ang="0">
                    <a:pos x="T4" y="T5"/>
                  </a:cxn>
                  <a:cxn ang="0">
                    <a:pos x="T6" y="T7"/>
                  </a:cxn>
                  <a:cxn ang="0">
                    <a:pos x="T8" y="T9"/>
                  </a:cxn>
                </a:cxnLst>
                <a:rect l="0" t="0" r="r" b="b"/>
                <a:pathLst>
                  <a:path w="2370" h="964">
                    <a:moveTo>
                      <a:pt x="479" y="0"/>
                    </a:moveTo>
                    <a:lnTo>
                      <a:pt x="0" y="0"/>
                    </a:lnTo>
                    <a:lnTo>
                      <a:pt x="1891" y="964"/>
                    </a:lnTo>
                    <a:lnTo>
                      <a:pt x="2370" y="964"/>
                    </a:lnTo>
                    <a:lnTo>
                      <a:pt x="479" y="0"/>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p:txBody>
          </p:sp>
          <p:sp>
            <p:nvSpPr>
              <p:cNvPr id="8" name="Freeform 5"/>
              <p:cNvSpPr>
                <a:spLocks/>
              </p:cNvSpPr>
              <p:nvPr/>
            </p:nvSpPr>
            <p:spPr bwMode="auto">
              <a:xfrm>
                <a:off x="1717215" y="4369682"/>
                <a:ext cx="1830612" cy="1149775"/>
              </a:xfrm>
              <a:custGeom>
                <a:avLst/>
                <a:gdLst>
                  <a:gd name="T0" fmla="*/ 479 w 2370"/>
                  <a:gd name="T1" fmla="*/ 0 h 964"/>
                  <a:gd name="T2" fmla="*/ 0 w 2370"/>
                  <a:gd name="T3" fmla="*/ 0 h 964"/>
                  <a:gd name="T4" fmla="*/ 1891 w 2370"/>
                  <a:gd name="T5" fmla="*/ 964 h 964"/>
                  <a:gd name="T6" fmla="*/ 2370 w 2370"/>
                  <a:gd name="T7" fmla="*/ 964 h 964"/>
                  <a:gd name="T8" fmla="*/ 479 w 2370"/>
                  <a:gd name="T9" fmla="*/ 0 h 964"/>
                </a:gdLst>
                <a:ahLst/>
                <a:cxnLst>
                  <a:cxn ang="0">
                    <a:pos x="T0" y="T1"/>
                  </a:cxn>
                  <a:cxn ang="0">
                    <a:pos x="T2" y="T3"/>
                  </a:cxn>
                  <a:cxn ang="0">
                    <a:pos x="T4" y="T5"/>
                  </a:cxn>
                  <a:cxn ang="0">
                    <a:pos x="T6" y="T7"/>
                  </a:cxn>
                  <a:cxn ang="0">
                    <a:pos x="T8" y="T9"/>
                  </a:cxn>
                </a:cxnLst>
                <a:rect l="0" t="0" r="r" b="b"/>
                <a:pathLst>
                  <a:path w="2370" h="964">
                    <a:moveTo>
                      <a:pt x="479" y="0"/>
                    </a:moveTo>
                    <a:lnTo>
                      <a:pt x="0" y="0"/>
                    </a:lnTo>
                    <a:lnTo>
                      <a:pt x="1891" y="964"/>
                    </a:lnTo>
                    <a:lnTo>
                      <a:pt x="2370" y="964"/>
                    </a:lnTo>
                    <a:lnTo>
                      <a:pt x="479"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p:txBody>
          </p:sp>
          <p:sp>
            <p:nvSpPr>
              <p:cNvPr id="9" name="Rectangle 8"/>
              <p:cNvSpPr/>
              <p:nvPr/>
            </p:nvSpPr>
            <p:spPr>
              <a:xfrm>
                <a:off x="825804" y="1466174"/>
                <a:ext cx="2652952" cy="3816292"/>
              </a:xfrm>
              <a:prstGeom prst="rect">
                <a:avLst/>
              </a:prstGeom>
              <a:solidFill>
                <a:schemeClr val="accent1">
                  <a:lumMod val="20000"/>
                  <a:lumOff val="80000"/>
                </a:schemeClr>
              </a:solidFill>
            </p:spPr>
            <p:txBody>
              <a:bodyPr wrap="square" lIns="182880" tIns="182880" rIns="182880" bIns="18288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endParaRPr>
              </a:p>
            </p:txBody>
          </p:sp>
          <p:sp>
            <p:nvSpPr>
              <p:cNvPr id="11" name="Freeform 6"/>
              <p:cNvSpPr>
                <a:spLocks/>
              </p:cNvSpPr>
              <p:nvPr/>
            </p:nvSpPr>
            <p:spPr bwMode="auto">
              <a:xfrm>
                <a:off x="539338" y="1466173"/>
                <a:ext cx="553597" cy="868295"/>
              </a:xfrm>
              <a:custGeom>
                <a:avLst/>
                <a:gdLst>
                  <a:gd name="T0" fmla="*/ 0 w 479"/>
                  <a:gd name="T1" fmla="*/ 0 h 728"/>
                  <a:gd name="T2" fmla="*/ 0 w 479"/>
                  <a:gd name="T3" fmla="*/ 547 h 728"/>
                  <a:gd name="T4" fmla="*/ 240 w 479"/>
                  <a:gd name="T5" fmla="*/ 728 h 728"/>
                  <a:gd name="T6" fmla="*/ 479 w 479"/>
                  <a:gd name="T7" fmla="*/ 547 h 728"/>
                  <a:gd name="T8" fmla="*/ 479 w 479"/>
                  <a:gd name="T9" fmla="*/ 0 h 728"/>
                  <a:gd name="T10" fmla="*/ 0 w 479"/>
                  <a:gd name="T11" fmla="*/ 0 h 728"/>
                </a:gdLst>
                <a:ahLst/>
                <a:cxnLst>
                  <a:cxn ang="0">
                    <a:pos x="T0" y="T1"/>
                  </a:cxn>
                  <a:cxn ang="0">
                    <a:pos x="T2" y="T3"/>
                  </a:cxn>
                  <a:cxn ang="0">
                    <a:pos x="T4" y="T5"/>
                  </a:cxn>
                  <a:cxn ang="0">
                    <a:pos x="T6" y="T7"/>
                  </a:cxn>
                  <a:cxn ang="0">
                    <a:pos x="T8" y="T9"/>
                  </a:cxn>
                  <a:cxn ang="0">
                    <a:pos x="T10" y="T11"/>
                  </a:cxn>
                </a:cxnLst>
                <a:rect l="0" t="0" r="r" b="b"/>
                <a:pathLst>
                  <a:path w="479" h="728">
                    <a:moveTo>
                      <a:pt x="0" y="0"/>
                    </a:moveTo>
                    <a:lnTo>
                      <a:pt x="0" y="547"/>
                    </a:lnTo>
                    <a:lnTo>
                      <a:pt x="240" y="728"/>
                    </a:lnTo>
                    <a:lnTo>
                      <a:pt x="479" y="547"/>
                    </a:lnTo>
                    <a:lnTo>
                      <a:pt x="479" y="0"/>
                    </a:lnTo>
                    <a:lnTo>
                      <a:pt x="0" y="0"/>
                    </a:lnTo>
                    <a:close/>
                  </a:path>
                </a:pathLst>
              </a:custGeom>
              <a:solidFill>
                <a:schemeClr val="accent1"/>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endParaRPr>
              </a:p>
            </p:txBody>
          </p:sp>
          <p:sp>
            <p:nvSpPr>
              <p:cNvPr id="12" name="Freeform 7"/>
              <p:cNvSpPr>
                <a:spLocks/>
              </p:cNvSpPr>
              <p:nvPr/>
            </p:nvSpPr>
            <p:spPr bwMode="auto">
              <a:xfrm>
                <a:off x="3167387" y="4635661"/>
                <a:ext cx="553597" cy="883800"/>
              </a:xfrm>
              <a:custGeom>
                <a:avLst/>
                <a:gdLst>
                  <a:gd name="T0" fmla="*/ 0 w 479"/>
                  <a:gd name="T1" fmla="*/ 741 h 741"/>
                  <a:gd name="T2" fmla="*/ 0 w 479"/>
                  <a:gd name="T3" fmla="*/ 186 h 741"/>
                  <a:gd name="T4" fmla="*/ 239 w 479"/>
                  <a:gd name="T5" fmla="*/ 0 h 741"/>
                  <a:gd name="T6" fmla="*/ 479 w 479"/>
                  <a:gd name="T7" fmla="*/ 186 h 741"/>
                  <a:gd name="T8" fmla="*/ 479 w 479"/>
                  <a:gd name="T9" fmla="*/ 741 h 741"/>
                  <a:gd name="T10" fmla="*/ 0 w 479"/>
                  <a:gd name="T11" fmla="*/ 741 h 741"/>
                </a:gdLst>
                <a:ahLst/>
                <a:cxnLst>
                  <a:cxn ang="0">
                    <a:pos x="T0" y="T1"/>
                  </a:cxn>
                  <a:cxn ang="0">
                    <a:pos x="T2" y="T3"/>
                  </a:cxn>
                  <a:cxn ang="0">
                    <a:pos x="T4" y="T5"/>
                  </a:cxn>
                  <a:cxn ang="0">
                    <a:pos x="T6" y="T7"/>
                  </a:cxn>
                  <a:cxn ang="0">
                    <a:pos x="T8" y="T9"/>
                  </a:cxn>
                  <a:cxn ang="0">
                    <a:pos x="T10" y="T11"/>
                  </a:cxn>
                </a:cxnLst>
                <a:rect l="0" t="0" r="r" b="b"/>
                <a:pathLst>
                  <a:path w="479" h="741">
                    <a:moveTo>
                      <a:pt x="0" y="741"/>
                    </a:moveTo>
                    <a:lnTo>
                      <a:pt x="0" y="186"/>
                    </a:lnTo>
                    <a:lnTo>
                      <a:pt x="239" y="0"/>
                    </a:lnTo>
                    <a:lnTo>
                      <a:pt x="479" y="186"/>
                    </a:lnTo>
                    <a:lnTo>
                      <a:pt x="479" y="741"/>
                    </a:lnTo>
                    <a:lnTo>
                      <a:pt x="0" y="741"/>
                    </a:lnTo>
                    <a:close/>
                  </a:path>
                </a:pathLst>
              </a:custGeom>
              <a:solidFill>
                <a:schemeClr val="accent1"/>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endParaRPr>
              </a:p>
            </p:txBody>
          </p:sp>
        </p:grpSp>
        <p:sp>
          <p:nvSpPr>
            <p:cNvPr id="3" name="TextBox 2">
              <a:extLst>
                <a:ext uri="{FF2B5EF4-FFF2-40B4-BE49-F238E27FC236}">
                  <a16:creationId xmlns="" xmlns:a16="http://schemas.microsoft.com/office/drawing/2014/main" id="{4C915AC4-7DDA-4F99-8E43-45F759CEF5B1}"/>
                </a:ext>
              </a:extLst>
            </p:cNvPr>
            <p:cNvSpPr txBox="1"/>
            <p:nvPr/>
          </p:nvSpPr>
          <p:spPr>
            <a:xfrm>
              <a:off x="927256" y="1067485"/>
              <a:ext cx="265728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$150 million </a:t>
              </a:r>
              <a:br>
                <a:rPr kumimoji="0" lang="en-US" sz="20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br>
              <a:r>
                <a:rPr kumimoji="0" lang="en-US" sz="20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(one-time)</a:t>
              </a:r>
            </a:p>
          </p:txBody>
        </p:sp>
        <p:sp>
          <p:nvSpPr>
            <p:cNvPr id="13" name="TextBox 12"/>
            <p:cNvSpPr txBox="1"/>
            <p:nvPr/>
          </p:nvSpPr>
          <p:spPr>
            <a:xfrm>
              <a:off x="540442" y="1870372"/>
              <a:ext cx="3233871" cy="378565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Arial Narrow"/>
                  <a:ea typeface="+mn-ea"/>
                  <a:cs typeface="+mn-cs"/>
                </a:rPr>
                <a:t>$120 million for kitchen infrastructure upgrades—each LEA will receive a base allocation of $25,000</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Arial Narrow"/>
                  <a:ea typeface="+mn-ea"/>
                  <a:cs typeface="+mn-cs"/>
                </a:rPr>
                <a:t>After base allocations are made, remaining funds will be provided to LEAs with at least 50% students eligible for free or reduced-price meals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Arial Narrow"/>
                  <a:ea typeface="+mn-ea"/>
                  <a:cs typeface="Arial" panose="020B0604020202020204" pitchFamily="34" charset="0"/>
                </a:rPr>
                <a:t>$30 million for training school cafeteria staff—based on the number of classified employees at the LEA in the prior year (minimum allocation of $2,000)</a:t>
              </a:r>
              <a:endParaRPr kumimoji="0" lang="en-US" sz="16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endParaRPr>
            </a:p>
          </p:txBody>
        </p:sp>
      </p:grpSp>
    </p:spTree>
    <p:extLst>
      <p:ext uri="{BB962C8B-B14F-4D97-AF65-F5344CB8AC3E}">
        <p14:creationId xmlns:p14="http://schemas.microsoft.com/office/powerpoint/2010/main" val="320790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2544479" y="5035770"/>
            <a:ext cx="4267059" cy="1215717"/>
          </a:xfrm>
          <a:prstGeom prst="rect">
            <a:avLst/>
          </a:prstGeom>
        </p:spPr>
        <p:txBody>
          <a:bodyPr wrap="square" lIns="121920" rIns="121920" bIns="60960">
            <a:spAutoFit/>
          </a:bodyPr>
          <a:lstStyle/>
          <a:p>
            <a:r>
              <a:rPr lang="en-US" sz="2400" b="1" dirty="0">
                <a:latin typeface="Arial Narrow" panose="020B0606020202030204" pitchFamily="34" charset="0"/>
              </a:rPr>
              <a:t>$118.1 million to expand access to summer learning programs in 2021–22 and 2022–23</a:t>
            </a:r>
          </a:p>
        </p:txBody>
      </p:sp>
      <p:sp>
        <p:nvSpPr>
          <p:cNvPr id="48" name="Rectangle 47"/>
          <p:cNvSpPr/>
          <p:nvPr/>
        </p:nvSpPr>
        <p:spPr>
          <a:xfrm>
            <a:off x="1159134" y="1643830"/>
            <a:ext cx="3466530" cy="2323713"/>
          </a:xfrm>
          <a:prstGeom prst="rect">
            <a:avLst/>
          </a:prstGeom>
        </p:spPr>
        <p:txBody>
          <a:bodyPr wrap="square" lIns="121920" rIns="121920" bIns="60960">
            <a:spAutoFit/>
          </a:bodyPr>
          <a:lstStyle/>
          <a:p>
            <a:r>
              <a:rPr lang="en-US" sz="2400" b="1" dirty="0">
                <a:latin typeface="Arial Narrow" panose="020B0606020202030204" pitchFamily="34" charset="0"/>
              </a:rPr>
              <a:t>$94.9 million to increase After School Education and Safety (ASES) Program daily </a:t>
            </a:r>
            <a:r>
              <a:rPr lang="en-US" sz="2400" b="1" dirty="0" smtClean="0">
                <a:latin typeface="Arial Narrow" panose="020B0606020202030204" pitchFamily="34" charset="0"/>
              </a:rPr>
              <a:t>per-student </a:t>
            </a:r>
            <a:r>
              <a:rPr lang="en-US" sz="2400" b="1" dirty="0">
                <a:latin typeface="Arial Narrow" panose="020B0606020202030204" pitchFamily="34" charset="0"/>
              </a:rPr>
              <a:t>rate to $</a:t>
            </a:r>
            <a:r>
              <a:rPr lang="en-US" sz="2400" b="1" dirty="0" smtClean="0">
                <a:latin typeface="Arial Narrow" panose="020B0606020202030204" pitchFamily="34" charset="0"/>
              </a:rPr>
              <a:t>10.18 </a:t>
            </a:r>
            <a:r>
              <a:rPr lang="en-US" sz="2400" b="1" dirty="0" smtClean="0">
                <a:solidFill>
                  <a:srgbClr val="FF0000"/>
                </a:solidFill>
                <a:latin typeface="Arial Narrow" panose="020B0606020202030204" pitchFamily="34" charset="0"/>
              </a:rPr>
              <a:t>– LJSD ineligible to participate</a:t>
            </a:r>
            <a:endParaRPr lang="en-US" sz="2400" b="1" dirty="0">
              <a:solidFill>
                <a:srgbClr val="FF0000"/>
              </a:solidFill>
              <a:latin typeface="Arial Narrow" panose="020B0606020202030204" pitchFamily="34" charset="0"/>
            </a:endParaRPr>
          </a:p>
        </p:txBody>
      </p:sp>
      <p:grpSp>
        <p:nvGrpSpPr>
          <p:cNvPr id="6" name="Group 5"/>
          <p:cNvGrpSpPr/>
          <p:nvPr/>
        </p:nvGrpSpPr>
        <p:grpSpPr>
          <a:xfrm>
            <a:off x="4565749" y="1568620"/>
            <a:ext cx="6873395" cy="3953067"/>
            <a:chOff x="5032933" y="1402883"/>
            <a:chExt cx="7054559" cy="4228133"/>
          </a:xfrm>
        </p:grpSpPr>
        <p:grpSp>
          <p:nvGrpSpPr>
            <p:cNvPr id="5" name="Group 4"/>
            <p:cNvGrpSpPr/>
            <p:nvPr/>
          </p:nvGrpSpPr>
          <p:grpSpPr>
            <a:xfrm>
              <a:off x="6080794" y="1765199"/>
              <a:ext cx="3367315" cy="3149836"/>
              <a:chOff x="6080794" y="1765199"/>
              <a:chExt cx="3367315" cy="3149836"/>
            </a:xfrm>
          </p:grpSpPr>
          <p:sp>
            <p:nvSpPr>
              <p:cNvPr id="9" name="Freeform 11"/>
              <p:cNvSpPr>
                <a:spLocks/>
              </p:cNvSpPr>
              <p:nvPr/>
            </p:nvSpPr>
            <p:spPr bwMode="auto">
              <a:xfrm>
                <a:off x="7504773" y="1765199"/>
                <a:ext cx="300922" cy="300922"/>
              </a:xfrm>
              <a:custGeom>
                <a:avLst/>
                <a:gdLst>
                  <a:gd name="T0" fmla="*/ 45 w 45"/>
                  <a:gd name="T1" fmla="*/ 0 h 45"/>
                  <a:gd name="T2" fmla="*/ 45 w 45"/>
                  <a:gd name="T3" fmla="*/ 0 h 45"/>
                  <a:gd name="T4" fmla="*/ 15 w 45"/>
                  <a:gd name="T5" fmla="*/ 2 h 45"/>
                  <a:gd name="T6" fmla="*/ 11 w 45"/>
                  <a:gd name="T7" fmla="*/ 5 h 45"/>
                  <a:gd name="T8" fmla="*/ 0 w 45"/>
                  <a:gd name="T9" fmla="*/ 45 h 45"/>
                  <a:gd name="T10" fmla="*/ 45 w 45"/>
                  <a:gd name="T11" fmla="*/ 0 h 45"/>
                </a:gdLst>
                <a:ahLst/>
                <a:cxnLst>
                  <a:cxn ang="0">
                    <a:pos x="T0" y="T1"/>
                  </a:cxn>
                  <a:cxn ang="0">
                    <a:pos x="T2" y="T3"/>
                  </a:cxn>
                  <a:cxn ang="0">
                    <a:pos x="T4" y="T5"/>
                  </a:cxn>
                  <a:cxn ang="0">
                    <a:pos x="T6" y="T7"/>
                  </a:cxn>
                  <a:cxn ang="0">
                    <a:pos x="T8" y="T9"/>
                  </a:cxn>
                  <a:cxn ang="0">
                    <a:pos x="T10" y="T11"/>
                  </a:cxn>
                </a:cxnLst>
                <a:rect l="0" t="0" r="r" b="b"/>
                <a:pathLst>
                  <a:path w="45" h="45">
                    <a:moveTo>
                      <a:pt x="45" y="0"/>
                    </a:moveTo>
                    <a:cubicBezTo>
                      <a:pt x="45" y="0"/>
                      <a:pt x="45" y="0"/>
                      <a:pt x="45" y="0"/>
                    </a:cubicBezTo>
                    <a:cubicBezTo>
                      <a:pt x="35" y="0"/>
                      <a:pt x="25" y="1"/>
                      <a:pt x="15" y="2"/>
                    </a:cubicBezTo>
                    <a:cubicBezTo>
                      <a:pt x="11" y="5"/>
                      <a:pt x="11" y="5"/>
                      <a:pt x="11" y="5"/>
                    </a:cubicBezTo>
                    <a:cubicBezTo>
                      <a:pt x="5" y="18"/>
                      <a:pt x="1" y="31"/>
                      <a:pt x="0" y="45"/>
                    </a:cubicBezTo>
                    <a:lnTo>
                      <a:pt x="45"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charset="0"/>
                </a:endParaRPr>
              </a:p>
            </p:txBody>
          </p:sp>
          <p:sp>
            <p:nvSpPr>
              <p:cNvPr id="10" name="Freeform 12"/>
              <p:cNvSpPr>
                <a:spLocks/>
              </p:cNvSpPr>
              <p:nvPr/>
            </p:nvSpPr>
            <p:spPr bwMode="auto">
              <a:xfrm>
                <a:off x="8393477" y="2279860"/>
                <a:ext cx="573720" cy="582157"/>
              </a:xfrm>
              <a:custGeom>
                <a:avLst/>
                <a:gdLst>
                  <a:gd name="T0" fmla="*/ 86 w 86"/>
                  <a:gd name="T1" fmla="*/ 0 h 87"/>
                  <a:gd name="T2" fmla="*/ 0 w 86"/>
                  <a:gd name="T3" fmla="*/ 87 h 87"/>
                  <a:gd name="T4" fmla="*/ 86 w 86"/>
                  <a:gd name="T5" fmla="*/ 0 h 87"/>
                </a:gdLst>
                <a:ahLst/>
                <a:cxnLst>
                  <a:cxn ang="0">
                    <a:pos x="T0" y="T1"/>
                  </a:cxn>
                  <a:cxn ang="0">
                    <a:pos x="T2" y="T3"/>
                  </a:cxn>
                  <a:cxn ang="0">
                    <a:pos x="T4" y="T5"/>
                  </a:cxn>
                </a:cxnLst>
                <a:rect l="0" t="0" r="r" b="b"/>
                <a:pathLst>
                  <a:path w="86" h="87">
                    <a:moveTo>
                      <a:pt x="86" y="0"/>
                    </a:moveTo>
                    <a:cubicBezTo>
                      <a:pt x="0" y="87"/>
                      <a:pt x="0" y="87"/>
                      <a:pt x="0" y="87"/>
                    </a:cubicBezTo>
                    <a:cubicBezTo>
                      <a:pt x="43" y="78"/>
                      <a:pt x="78" y="44"/>
                      <a:pt x="8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charset="0"/>
                </a:endParaRPr>
              </a:p>
            </p:txBody>
          </p:sp>
          <p:sp>
            <p:nvSpPr>
              <p:cNvPr id="11" name="Freeform 13"/>
              <p:cNvSpPr>
                <a:spLocks/>
              </p:cNvSpPr>
              <p:nvPr/>
            </p:nvSpPr>
            <p:spPr bwMode="auto">
              <a:xfrm>
                <a:off x="7504773" y="1770824"/>
                <a:ext cx="548409" cy="542784"/>
              </a:xfrm>
              <a:custGeom>
                <a:avLst/>
                <a:gdLst>
                  <a:gd name="T0" fmla="*/ 82 w 82"/>
                  <a:gd name="T1" fmla="*/ 2 h 81"/>
                  <a:gd name="T2" fmla="*/ 56 w 82"/>
                  <a:gd name="T3" fmla="*/ 0 h 81"/>
                  <a:gd name="T4" fmla="*/ 0 w 82"/>
                  <a:gd name="T5" fmla="*/ 56 h 81"/>
                  <a:gd name="T6" fmla="*/ 3 w 82"/>
                  <a:gd name="T7" fmla="*/ 81 h 81"/>
                  <a:gd name="T8" fmla="*/ 82 w 82"/>
                  <a:gd name="T9" fmla="*/ 2 h 81"/>
                </a:gdLst>
                <a:ahLst/>
                <a:cxnLst>
                  <a:cxn ang="0">
                    <a:pos x="T0" y="T1"/>
                  </a:cxn>
                  <a:cxn ang="0">
                    <a:pos x="T2" y="T3"/>
                  </a:cxn>
                  <a:cxn ang="0">
                    <a:pos x="T4" y="T5"/>
                  </a:cxn>
                  <a:cxn ang="0">
                    <a:pos x="T6" y="T7"/>
                  </a:cxn>
                  <a:cxn ang="0">
                    <a:pos x="T8" y="T9"/>
                  </a:cxn>
                </a:cxnLst>
                <a:rect l="0" t="0" r="r" b="b"/>
                <a:pathLst>
                  <a:path w="82" h="81">
                    <a:moveTo>
                      <a:pt x="82" y="2"/>
                    </a:moveTo>
                    <a:cubicBezTo>
                      <a:pt x="74" y="1"/>
                      <a:pt x="65" y="0"/>
                      <a:pt x="56" y="0"/>
                    </a:cubicBezTo>
                    <a:cubicBezTo>
                      <a:pt x="0" y="56"/>
                      <a:pt x="0" y="56"/>
                      <a:pt x="0" y="56"/>
                    </a:cubicBezTo>
                    <a:cubicBezTo>
                      <a:pt x="0" y="65"/>
                      <a:pt x="1" y="73"/>
                      <a:pt x="3" y="81"/>
                    </a:cubicBezTo>
                    <a:lnTo>
                      <a:pt x="82" y="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charset="0"/>
                </a:endParaRPr>
              </a:p>
            </p:txBody>
          </p:sp>
          <p:sp>
            <p:nvSpPr>
              <p:cNvPr id="12" name="Freeform 14"/>
              <p:cNvSpPr>
                <a:spLocks/>
              </p:cNvSpPr>
              <p:nvPr/>
            </p:nvSpPr>
            <p:spPr bwMode="auto">
              <a:xfrm>
                <a:off x="8120678" y="2130805"/>
                <a:ext cx="840894" cy="742461"/>
              </a:xfrm>
              <a:custGeom>
                <a:avLst/>
                <a:gdLst>
                  <a:gd name="T0" fmla="*/ 110 w 126"/>
                  <a:gd name="T1" fmla="*/ 0 h 111"/>
                  <a:gd name="T2" fmla="*/ 0 w 126"/>
                  <a:gd name="T3" fmla="*/ 109 h 111"/>
                  <a:gd name="T4" fmla="*/ 19 w 126"/>
                  <a:gd name="T5" fmla="*/ 111 h 111"/>
                  <a:gd name="T6" fmla="*/ 28 w 126"/>
                  <a:gd name="T7" fmla="*/ 110 h 111"/>
                  <a:gd name="T8" fmla="*/ 126 w 126"/>
                  <a:gd name="T9" fmla="*/ 13 h 111"/>
                  <a:gd name="T10" fmla="*/ 110 w 126"/>
                  <a:gd name="T11" fmla="*/ 0 h 111"/>
                </a:gdLst>
                <a:ahLst/>
                <a:cxnLst>
                  <a:cxn ang="0">
                    <a:pos x="T0" y="T1"/>
                  </a:cxn>
                  <a:cxn ang="0">
                    <a:pos x="T2" y="T3"/>
                  </a:cxn>
                  <a:cxn ang="0">
                    <a:pos x="T4" y="T5"/>
                  </a:cxn>
                  <a:cxn ang="0">
                    <a:pos x="T6" y="T7"/>
                  </a:cxn>
                  <a:cxn ang="0">
                    <a:pos x="T8" y="T9"/>
                  </a:cxn>
                  <a:cxn ang="0">
                    <a:pos x="T10" y="T11"/>
                  </a:cxn>
                </a:cxnLst>
                <a:rect l="0" t="0" r="r" b="b"/>
                <a:pathLst>
                  <a:path w="126" h="111">
                    <a:moveTo>
                      <a:pt x="110" y="0"/>
                    </a:moveTo>
                    <a:cubicBezTo>
                      <a:pt x="0" y="109"/>
                      <a:pt x="0" y="109"/>
                      <a:pt x="0" y="109"/>
                    </a:cubicBezTo>
                    <a:cubicBezTo>
                      <a:pt x="6" y="110"/>
                      <a:pt x="13" y="111"/>
                      <a:pt x="19" y="111"/>
                    </a:cubicBezTo>
                    <a:cubicBezTo>
                      <a:pt x="22" y="111"/>
                      <a:pt x="25" y="111"/>
                      <a:pt x="28" y="110"/>
                    </a:cubicBezTo>
                    <a:cubicBezTo>
                      <a:pt x="126" y="13"/>
                      <a:pt x="126" y="13"/>
                      <a:pt x="126" y="13"/>
                    </a:cubicBezTo>
                    <a:cubicBezTo>
                      <a:pt x="121" y="8"/>
                      <a:pt x="116" y="4"/>
                      <a:pt x="11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charset="0"/>
                </a:endParaRPr>
              </a:p>
            </p:txBody>
          </p:sp>
          <p:sp>
            <p:nvSpPr>
              <p:cNvPr id="13" name="Freeform 15"/>
              <p:cNvSpPr>
                <a:spLocks/>
              </p:cNvSpPr>
              <p:nvPr/>
            </p:nvSpPr>
            <p:spPr bwMode="auto">
              <a:xfrm>
                <a:off x="7544146" y="1798947"/>
                <a:ext cx="728399" cy="708713"/>
              </a:xfrm>
              <a:custGeom>
                <a:avLst/>
                <a:gdLst>
                  <a:gd name="T0" fmla="*/ 109 w 109"/>
                  <a:gd name="T1" fmla="*/ 5 h 106"/>
                  <a:gd name="T2" fmla="*/ 86 w 109"/>
                  <a:gd name="T3" fmla="*/ 0 h 106"/>
                  <a:gd name="T4" fmla="*/ 0 w 109"/>
                  <a:gd name="T5" fmla="*/ 86 h 106"/>
                  <a:gd name="T6" fmla="*/ 9 w 109"/>
                  <a:gd name="T7" fmla="*/ 106 h 106"/>
                  <a:gd name="T8" fmla="*/ 109 w 109"/>
                  <a:gd name="T9" fmla="*/ 5 h 106"/>
                </a:gdLst>
                <a:ahLst/>
                <a:cxnLst>
                  <a:cxn ang="0">
                    <a:pos x="T0" y="T1"/>
                  </a:cxn>
                  <a:cxn ang="0">
                    <a:pos x="T2" y="T3"/>
                  </a:cxn>
                  <a:cxn ang="0">
                    <a:pos x="T4" y="T5"/>
                  </a:cxn>
                  <a:cxn ang="0">
                    <a:pos x="T6" y="T7"/>
                  </a:cxn>
                  <a:cxn ang="0">
                    <a:pos x="T8" y="T9"/>
                  </a:cxn>
                </a:cxnLst>
                <a:rect l="0" t="0" r="r" b="b"/>
                <a:pathLst>
                  <a:path w="109" h="106">
                    <a:moveTo>
                      <a:pt x="109" y="5"/>
                    </a:moveTo>
                    <a:cubicBezTo>
                      <a:pt x="102" y="3"/>
                      <a:pt x="94" y="1"/>
                      <a:pt x="86" y="0"/>
                    </a:cubicBezTo>
                    <a:cubicBezTo>
                      <a:pt x="0" y="86"/>
                      <a:pt x="0" y="86"/>
                      <a:pt x="0" y="86"/>
                    </a:cubicBezTo>
                    <a:cubicBezTo>
                      <a:pt x="2" y="93"/>
                      <a:pt x="5" y="99"/>
                      <a:pt x="9" y="106"/>
                    </a:cubicBezTo>
                    <a:lnTo>
                      <a:pt x="109" y="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charset="0"/>
                </a:endParaRPr>
              </a:p>
            </p:txBody>
          </p:sp>
          <p:sp>
            <p:nvSpPr>
              <p:cNvPr id="14" name="Freeform 16"/>
              <p:cNvSpPr>
                <a:spLocks/>
              </p:cNvSpPr>
              <p:nvPr/>
            </p:nvSpPr>
            <p:spPr bwMode="auto">
              <a:xfrm>
                <a:off x="7631329" y="1852382"/>
                <a:ext cx="843706" cy="801521"/>
              </a:xfrm>
              <a:custGeom>
                <a:avLst/>
                <a:gdLst>
                  <a:gd name="T0" fmla="*/ 126 w 126"/>
                  <a:gd name="T1" fmla="*/ 8 h 120"/>
                  <a:gd name="T2" fmla="*/ 105 w 126"/>
                  <a:gd name="T3" fmla="*/ 0 h 120"/>
                  <a:gd name="T4" fmla="*/ 0 w 126"/>
                  <a:gd name="T5" fmla="*/ 105 h 120"/>
                  <a:gd name="T6" fmla="*/ 13 w 126"/>
                  <a:gd name="T7" fmla="*/ 120 h 120"/>
                  <a:gd name="T8" fmla="*/ 126 w 126"/>
                  <a:gd name="T9" fmla="*/ 8 h 120"/>
                </a:gdLst>
                <a:ahLst/>
                <a:cxnLst>
                  <a:cxn ang="0">
                    <a:pos x="T0" y="T1"/>
                  </a:cxn>
                  <a:cxn ang="0">
                    <a:pos x="T2" y="T3"/>
                  </a:cxn>
                  <a:cxn ang="0">
                    <a:pos x="T4" y="T5"/>
                  </a:cxn>
                  <a:cxn ang="0">
                    <a:pos x="T6" y="T7"/>
                  </a:cxn>
                  <a:cxn ang="0">
                    <a:pos x="T8" y="T9"/>
                  </a:cxn>
                </a:cxnLst>
                <a:rect l="0" t="0" r="r" b="b"/>
                <a:pathLst>
                  <a:path w="126" h="120">
                    <a:moveTo>
                      <a:pt x="126" y="8"/>
                    </a:moveTo>
                    <a:cubicBezTo>
                      <a:pt x="119" y="5"/>
                      <a:pt x="112" y="2"/>
                      <a:pt x="105" y="0"/>
                    </a:cubicBezTo>
                    <a:cubicBezTo>
                      <a:pt x="0" y="105"/>
                      <a:pt x="0" y="105"/>
                      <a:pt x="0" y="105"/>
                    </a:cubicBezTo>
                    <a:cubicBezTo>
                      <a:pt x="4" y="110"/>
                      <a:pt x="8" y="115"/>
                      <a:pt x="13" y="120"/>
                    </a:cubicBezTo>
                    <a:lnTo>
                      <a:pt x="126" y="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charset="0"/>
                </a:endParaRPr>
              </a:p>
            </p:txBody>
          </p:sp>
          <p:sp>
            <p:nvSpPr>
              <p:cNvPr id="15" name="Freeform 17"/>
              <p:cNvSpPr>
                <a:spLocks/>
              </p:cNvSpPr>
              <p:nvPr/>
            </p:nvSpPr>
            <p:spPr bwMode="auto">
              <a:xfrm>
                <a:off x="7918189" y="2018311"/>
                <a:ext cx="897141" cy="829644"/>
              </a:xfrm>
              <a:custGeom>
                <a:avLst/>
                <a:gdLst>
                  <a:gd name="T0" fmla="*/ 134 w 134"/>
                  <a:gd name="T1" fmla="*/ 12 h 124"/>
                  <a:gd name="T2" fmla="*/ 117 w 134"/>
                  <a:gd name="T3" fmla="*/ 0 h 124"/>
                  <a:gd name="T4" fmla="*/ 0 w 134"/>
                  <a:gd name="T5" fmla="*/ 117 h 124"/>
                  <a:gd name="T6" fmla="*/ 21 w 134"/>
                  <a:gd name="T7" fmla="*/ 124 h 124"/>
                  <a:gd name="T8" fmla="*/ 134 w 134"/>
                  <a:gd name="T9" fmla="*/ 12 h 124"/>
                </a:gdLst>
                <a:ahLst/>
                <a:cxnLst>
                  <a:cxn ang="0">
                    <a:pos x="T0" y="T1"/>
                  </a:cxn>
                  <a:cxn ang="0">
                    <a:pos x="T2" y="T3"/>
                  </a:cxn>
                  <a:cxn ang="0">
                    <a:pos x="T4" y="T5"/>
                  </a:cxn>
                  <a:cxn ang="0">
                    <a:pos x="T6" y="T7"/>
                  </a:cxn>
                  <a:cxn ang="0">
                    <a:pos x="T8" y="T9"/>
                  </a:cxn>
                </a:cxnLst>
                <a:rect l="0" t="0" r="r" b="b"/>
                <a:pathLst>
                  <a:path w="134" h="124">
                    <a:moveTo>
                      <a:pt x="134" y="12"/>
                    </a:moveTo>
                    <a:cubicBezTo>
                      <a:pt x="128" y="8"/>
                      <a:pt x="122" y="4"/>
                      <a:pt x="117" y="0"/>
                    </a:cubicBezTo>
                    <a:cubicBezTo>
                      <a:pt x="0" y="117"/>
                      <a:pt x="0" y="117"/>
                      <a:pt x="0" y="117"/>
                    </a:cubicBezTo>
                    <a:cubicBezTo>
                      <a:pt x="7" y="120"/>
                      <a:pt x="14" y="123"/>
                      <a:pt x="21" y="124"/>
                    </a:cubicBezTo>
                    <a:lnTo>
                      <a:pt x="134" y="1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charset="0"/>
                </a:endParaRPr>
              </a:p>
            </p:txBody>
          </p:sp>
          <p:sp>
            <p:nvSpPr>
              <p:cNvPr id="16" name="Freeform 18"/>
              <p:cNvSpPr>
                <a:spLocks/>
              </p:cNvSpPr>
              <p:nvPr/>
            </p:nvSpPr>
            <p:spPr bwMode="auto">
              <a:xfrm>
                <a:off x="7757885" y="1925503"/>
                <a:ext cx="897141" cy="849331"/>
              </a:xfrm>
              <a:custGeom>
                <a:avLst/>
                <a:gdLst>
                  <a:gd name="T0" fmla="*/ 134 w 134"/>
                  <a:gd name="T1" fmla="*/ 10 h 127"/>
                  <a:gd name="T2" fmla="*/ 115 w 134"/>
                  <a:gd name="T3" fmla="*/ 0 h 127"/>
                  <a:gd name="T4" fmla="*/ 0 w 134"/>
                  <a:gd name="T5" fmla="*/ 115 h 127"/>
                  <a:gd name="T6" fmla="*/ 17 w 134"/>
                  <a:gd name="T7" fmla="*/ 127 h 127"/>
                  <a:gd name="T8" fmla="*/ 134 w 134"/>
                  <a:gd name="T9" fmla="*/ 10 h 127"/>
                </a:gdLst>
                <a:ahLst/>
                <a:cxnLst>
                  <a:cxn ang="0">
                    <a:pos x="T0" y="T1"/>
                  </a:cxn>
                  <a:cxn ang="0">
                    <a:pos x="T2" y="T3"/>
                  </a:cxn>
                  <a:cxn ang="0">
                    <a:pos x="T4" y="T5"/>
                  </a:cxn>
                  <a:cxn ang="0">
                    <a:pos x="T6" y="T7"/>
                  </a:cxn>
                  <a:cxn ang="0">
                    <a:pos x="T8" y="T9"/>
                  </a:cxn>
                </a:cxnLst>
                <a:rect l="0" t="0" r="r" b="b"/>
                <a:pathLst>
                  <a:path w="134" h="127">
                    <a:moveTo>
                      <a:pt x="134" y="10"/>
                    </a:moveTo>
                    <a:cubicBezTo>
                      <a:pt x="127" y="6"/>
                      <a:pt x="121" y="3"/>
                      <a:pt x="115" y="0"/>
                    </a:cubicBezTo>
                    <a:cubicBezTo>
                      <a:pt x="0" y="115"/>
                      <a:pt x="0" y="115"/>
                      <a:pt x="0" y="115"/>
                    </a:cubicBezTo>
                    <a:cubicBezTo>
                      <a:pt x="5" y="119"/>
                      <a:pt x="11" y="123"/>
                      <a:pt x="17" y="127"/>
                    </a:cubicBezTo>
                    <a:lnTo>
                      <a:pt x="134" y="1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charset="0"/>
                </a:endParaRPr>
              </a:p>
            </p:txBody>
          </p:sp>
          <p:sp>
            <p:nvSpPr>
              <p:cNvPr id="17" name="Freeform 19"/>
              <p:cNvSpPr>
                <a:spLocks/>
              </p:cNvSpPr>
              <p:nvPr/>
            </p:nvSpPr>
            <p:spPr bwMode="auto">
              <a:xfrm>
                <a:off x="6294533" y="2431727"/>
                <a:ext cx="219364" cy="222176"/>
              </a:xfrm>
              <a:custGeom>
                <a:avLst/>
                <a:gdLst>
                  <a:gd name="T0" fmla="*/ 0 w 33"/>
                  <a:gd name="T1" fmla="*/ 33 h 33"/>
                  <a:gd name="T2" fmla="*/ 33 w 33"/>
                  <a:gd name="T3" fmla="*/ 0 h 33"/>
                  <a:gd name="T4" fmla="*/ 22 w 33"/>
                  <a:gd name="T5" fmla="*/ 0 h 33"/>
                  <a:gd name="T6" fmla="*/ 0 w 33"/>
                  <a:gd name="T7" fmla="*/ 33 h 33"/>
                </a:gdLst>
                <a:ahLst/>
                <a:cxnLst>
                  <a:cxn ang="0">
                    <a:pos x="T0" y="T1"/>
                  </a:cxn>
                  <a:cxn ang="0">
                    <a:pos x="T2" y="T3"/>
                  </a:cxn>
                  <a:cxn ang="0">
                    <a:pos x="T4" y="T5"/>
                  </a:cxn>
                  <a:cxn ang="0">
                    <a:pos x="T6" y="T7"/>
                  </a:cxn>
                </a:cxnLst>
                <a:rect l="0" t="0" r="r" b="b"/>
                <a:pathLst>
                  <a:path w="33" h="33">
                    <a:moveTo>
                      <a:pt x="0" y="33"/>
                    </a:moveTo>
                    <a:cubicBezTo>
                      <a:pt x="33" y="0"/>
                      <a:pt x="33" y="0"/>
                      <a:pt x="33" y="0"/>
                    </a:cubicBezTo>
                    <a:cubicBezTo>
                      <a:pt x="29" y="0"/>
                      <a:pt x="25" y="0"/>
                      <a:pt x="22" y="0"/>
                    </a:cubicBezTo>
                    <a:cubicBezTo>
                      <a:pt x="14" y="10"/>
                      <a:pt x="6" y="21"/>
                      <a:pt x="0" y="33"/>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charset="0"/>
                </a:endParaRPr>
              </a:p>
            </p:txBody>
          </p:sp>
          <p:sp>
            <p:nvSpPr>
              <p:cNvPr id="18" name="Freeform 20"/>
              <p:cNvSpPr>
                <a:spLocks/>
              </p:cNvSpPr>
              <p:nvPr/>
            </p:nvSpPr>
            <p:spPr bwMode="auto">
              <a:xfrm>
                <a:off x="6080794" y="2499223"/>
                <a:ext cx="840894" cy="897141"/>
              </a:xfrm>
              <a:custGeom>
                <a:avLst/>
                <a:gdLst>
                  <a:gd name="T0" fmla="*/ 126 w 126"/>
                  <a:gd name="T1" fmla="*/ 9 h 134"/>
                  <a:gd name="T2" fmla="*/ 106 w 126"/>
                  <a:gd name="T3" fmla="*/ 0 h 134"/>
                  <a:gd name="T4" fmla="*/ 4 w 126"/>
                  <a:gd name="T5" fmla="*/ 102 h 134"/>
                  <a:gd name="T6" fmla="*/ 0 w 126"/>
                  <a:gd name="T7" fmla="*/ 134 h 134"/>
                  <a:gd name="T8" fmla="*/ 126 w 126"/>
                  <a:gd name="T9" fmla="*/ 9 h 134"/>
                </a:gdLst>
                <a:ahLst/>
                <a:cxnLst>
                  <a:cxn ang="0">
                    <a:pos x="T0" y="T1"/>
                  </a:cxn>
                  <a:cxn ang="0">
                    <a:pos x="T2" y="T3"/>
                  </a:cxn>
                  <a:cxn ang="0">
                    <a:pos x="T4" y="T5"/>
                  </a:cxn>
                  <a:cxn ang="0">
                    <a:pos x="T6" y="T7"/>
                  </a:cxn>
                  <a:cxn ang="0">
                    <a:pos x="T8" y="T9"/>
                  </a:cxn>
                </a:cxnLst>
                <a:rect l="0" t="0" r="r" b="b"/>
                <a:pathLst>
                  <a:path w="126" h="134">
                    <a:moveTo>
                      <a:pt x="126" y="9"/>
                    </a:moveTo>
                    <a:cubicBezTo>
                      <a:pt x="120" y="5"/>
                      <a:pt x="113" y="2"/>
                      <a:pt x="106" y="0"/>
                    </a:cubicBezTo>
                    <a:cubicBezTo>
                      <a:pt x="4" y="102"/>
                      <a:pt x="4" y="102"/>
                      <a:pt x="4" y="102"/>
                    </a:cubicBezTo>
                    <a:cubicBezTo>
                      <a:pt x="2" y="113"/>
                      <a:pt x="1" y="123"/>
                      <a:pt x="0" y="134"/>
                    </a:cubicBezTo>
                    <a:lnTo>
                      <a:pt x="126" y="9"/>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charset="0"/>
                </a:endParaRPr>
              </a:p>
            </p:txBody>
          </p:sp>
          <p:sp>
            <p:nvSpPr>
              <p:cNvPr id="19" name="Freeform 21"/>
              <p:cNvSpPr>
                <a:spLocks/>
              </p:cNvSpPr>
              <p:nvPr/>
            </p:nvSpPr>
            <p:spPr bwMode="auto">
              <a:xfrm>
                <a:off x="6128604" y="2445789"/>
                <a:ext cx="607468" cy="641217"/>
              </a:xfrm>
              <a:custGeom>
                <a:avLst/>
                <a:gdLst>
                  <a:gd name="T0" fmla="*/ 91 w 91"/>
                  <a:gd name="T1" fmla="*/ 5 h 96"/>
                  <a:gd name="T2" fmla="*/ 68 w 91"/>
                  <a:gd name="T3" fmla="*/ 0 h 96"/>
                  <a:gd name="T4" fmla="*/ 14 w 91"/>
                  <a:gd name="T5" fmla="*/ 53 h 96"/>
                  <a:gd name="T6" fmla="*/ 0 w 91"/>
                  <a:gd name="T7" fmla="*/ 96 h 96"/>
                  <a:gd name="T8" fmla="*/ 91 w 91"/>
                  <a:gd name="T9" fmla="*/ 5 h 96"/>
                </a:gdLst>
                <a:ahLst/>
                <a:cxnLst>
                  <a:cxn ang="0">
                    <a:pos x="T0" y="T1"/>
                  </a:cxn>
                  <a:cxn ang="0">
                    <a:pos x="T2" y="T3"/>
                  </a:cxn>
                  <a:cxn ang="0">
                    <a:pos x="T4" y="T5"/>
                  </a:cxn>
                  <a:cxn ang="0">
                    <a:pos x="T6" y="T7"/>
                  </a:cxn>
                  <a:cxn ang="0">
                    <a:pos x="T8" y="T9"/>
                  </a:cxn>
                </a:cxnLst>
                <a:rect l="0" t="0" r="r" b="b"/>
                <a:pathLst>
                  <a:path w="91" h="96">
                    <a:moveTo>
                      <a:pt x="91" y="5"/>
                    </a:moveTo>
                    <a:cubicBezTo>
                      <a:pt x="83" y="3"/>
                      <a:pt x="76" y="1"/>
                      <a:pt x="68" y="0"/>
                    </a:cubicBezTo>
                    <a:cubicBezTo>
                      <a:pt x="14" y="53"/>
                      <a:pt x="14" y="53"/>
                      <a:pt x="14" y="53"/>
                    </a:cubicBezTo>
                    <a:cubicBezTo>
                      <a:pt x="8" y="67"/>
                      <a:pt x="3" y="81"/>
                      <a:pt x="0" y="96"/>
                    </a:cubicBezTo>
                    <a:lnTo>
                      <a:pt x="91" y="5"/>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charset="0"/>
                </a:endParaRPr>
              </a:p>
            </p:txBody>
          </p:sp>
          <p:sp>
            <p:nvSpPr>
              <p:cNvPr id="20" name="Freeform 22"/>
              <p:cNvSpPr>
                <a:spLocks/>
              </p:cNvSpPr>
              <p:nvPr/>
            </p:nvSpPr>
            <p:spPr bwMode="auto">
              <a:xfrm>
                <a:off x="6148290" y="2833893"/>
                <a:ext cx="1189625" cy="1257122"/>
              </a:xfrm>
              <a:custGeom>
                <a:avLst/>
                <a:gdLst>
                  <a:gd name="T0" fmla="*/ 178 w 178"/>
                  <a:gd name="T1" fmla="*/ 17 h 188"/>
                  <a:gd name="T2" fmla="*/ 166 w 178"/>
                  <a:gd name="T3" fmla="*/ 0 h 188"/>
                  <a:gd name="T4" fmla="*/ 0 w 178"/>
                  <a:gd name="T5" fmla="*/ 166 h 188"/>
                  <a:gd name="T6" fmla="*/ 7 w 178"/>
                  <a:gd name="T7" fmla="*/ 188 h 188"/>
                  <a:gd name="T8" fmla="*/ 178 w 178"/>
                  <a:gd name="T9" fmla="*/ 17 h 188"/>
                </a:gdLst>
                <a:ahLst/>
                <a:cxnLst>
                  <a:cxn ang="0">
                    <a:pos x="T0" y="T1"/>
                  </a:cxn>
                  <a:cxn ang="0">
                    <a:pos x="T2" y="T3"/>
                  </a:cxn>
                  <a:cxn ang="0">
                    <a:pos x="T4" y="T5"/>
                  </a:cxn>
                  <a:cxn ang="0">
                    <a:pos x="T6" y="T7"/>
                  </a:cxn>
                  <a:cxn ang="0">
                    <a:pos x="T8" y="T9"/>
                  </a:cxn>
                </a:cxnLst>
                <a:rect l="0" t="0" r="r" b="b"/>
                <a:pathLst>
                  <a:path w="178" h="188">
                    <a:moveTo>
                      <a:pt x="178" y="17"/>
                    </a:moveTo>
                    <a:cubicBezTo>
                      <a:pt x="175" y="11"/>
                      <a:pt x="171" y="5"/>
                      <a:pt x="166" y="0"/>
                    </a:cubicBezTo>
                    <a:cubicBezTo>
                      <a:pt x="0" y="166"/>
                      <a:pt x="0" y="166"/>
                      <a:pt x="0" y="166"/>
                    </a:cubicBezTo>
                    <a:cubicBezTo>
                      <a:pt x="2" y="173"/>
                      <a:pt x="4" y="181"/>
                      <a:pt x="7" y="188"/>
                    </a:cubicBezTo>
                    <a:lnTo>
                      <a:pt x="178" y="17"/>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charset="0"/>
                </a:endParaRPr>
              </a:p>
            </p:txBody>
          </p:sp>
          <p:sp>
            <p:nvSpPr>
              <p:cNvPr id="21" name="Freeform 23"/>
              <p:cNvSpPr>
                <a:spLocks/>
              </p:cNvSpPr>
              <p:nvPr/>
            </p:nvSpPr>
            <p:spPr bwMode="auto">
              <a:xfrm>
                <a:off x="6080794" y="2586406"/>
                <a:ext cx="1001198" cy="1071507"/>
              </a:xfrm>
              <a:custGeom>
                <a:avLst/>
                <a:gdLst>
                  <a:gd name="T0" fmla="*/ 133 w 150"/>
                  <a:gd name="T1" fmla="*/ 0 h 160"/>
                  <a:gd name="T2" fmla="*/ 0 w 150"/>
                  <a:gd name="T3" fmla="*/ 133 h 160"/>
                  <a:gd name="T4" fmla="*/ 0 w 150"/>
                  <a:gd name="T5" fmla="*/ 133 h 160"/>
                  <a:gd name="T6" fmla="*/ 2 w 150"/>
                  <a:gd name="T7" fmla="*/ 160 h 160"/>
                  <a:gd name="T8" fmla="*/ 150 w 150"/>
                  <a:gd name="T9" fmla="*/ 11 h 160"/>
                  <a:gd name="T10" fmla="*/ 133 w 150"/>
                  <a:gd name="T11" fmla="*/ 0 h 160"/>
                </a:gdLst>
                <a:ahLst/>
                <a:cxnLst>
                  <a:cxn ang="0">
                    <a:pos x="T0" y="T1"/>
                  </a:cxn>
                  <a:cxn ang="0">
                    <a:pos x="T2" y="T3"/>
                  </a:cxn>
                  <a:cxn ang="0">
                    <a:pos x="T4" y="T5"/>
                  </a:cxn>
                  <a:cxn ang="0">
                    <a:pos x="T6" y="T7"/>
                  </a:cxn>
                  <a:cxn ang="0">
                    <a:pos x="T8" y="T9"/>
                  </a:cxn>
                  <a:cxn ang="0">
                    <a:pos x="T10" y="T11"/>
                  </a:cxn>
                </a:cxnLst>
                <a:rect l="0" t="0" r="r" b="b"/>
                <a:pathLst>
                  <a:path w="150" h="160">
                    <a:moveTo>
                      <a:pt x="133" y="0"/>
                    </a:moveTo>
                    <a:cubicBezTo>
                      <a:pt x="0" y="133"/>
                      <a:pt x="0" y="133"/>
                      <a:pt x="0" y="133"/>
                    </a:cubicBezTo>
                    <a:cubicBezTo>
                      <a:pt x="0" y="133"/>
                      <a:pt x="0" y="133"/>
                      <a:pt x="0" y="133"/>
                    </a:cubicBezTo>
                    <a:cubicBezTo>
                      <a:pt x="0" y="142"/>
                      <a:pt x="1" y="151"/>
                      <a:pt x="2" y="160"/>
                    </a:cubicBezTo>
                    <a:cubicBezTo>
                      <a:pt x="150" y="11"/>
                      <a:pt x="150" y="11"/>
                      <a:pt x="150" y="11"/>
                    </a:cubicBezTo>
                    <a:cubicBezTo>
                      <a:pt x="145" y="7"/>
                      <a:pt x="139" y="3"/>
                      <a:pt x="133" y="0"/>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charset="0"/>
                </a:endParaRPr>
              </a:p>
            </p:txBody>
          </p:sp>
          <p:sp>
            <p:nvSpPr>
              <p:cNvPr id="22" name="Freeform 24"/>
              <p:cNvSpPr>
                <a:spLocks/>
              </p:cNvSpPr>
              <p:nvPr/>
            </p:nvSpPr>
            <p:spPr bwMode="auto">
              <a:xfrm>
                <a:off x="6100480" y="2701713"/>
                <a:ext cx="1122129" cy="1181189"/>
              </a:xfrm>
              <a:custGeom>
                <a:avLst/>
                <a:gdLst>
                  <a:gd name="T0" fmla="*/ 168 w 168"/>
                  <a:gd name="T1" fmla="*/ 14 h 177"/>
                  <a:gd name="T2" fmla="*/ 154 w 168"/>
                  <a:gd name="T3" fmla="*/ 0 h 177"/>
                  <a:gd name="T4" fmla="*/ 0 w 168"/>
                  <a:gd name="T5" fmla="*/ 153 h 177"/>
                  <a:gd name="T6" fmla="*/ 5 w 168"/>
                  <a:gd name="T7" fmla="*/ 177 h 177"/>
                  <a:gd name="T8" fmla="*/ 168 w 168"/>
                  <a:gd name="T9" fmla="*/ 14 h 177"/>
                </a:gdLst>
                <a:ahLst/>
                <a:cxnLst>
                  <a:cxn ang="0">
                    <a:pos x="T0" y="T1"/>
                  </a:cxn>
                  <a:cxn ang="0">
                    <a:pos x="T2" y="T3"/>
                  </a:cxn>
                  <a:cxn ang="0">
                    <a:pos x="T4" y="T5"/>
                  </a:cxn>
                  <a:cxn ang="0">
                    <a:pos x="T6" y="T7"/>
                  </a:cxn>
                  <a:cxn ang="0">
                    <a:pos x="T8" y="T9"/>
                  </a:cxn>
                </a:cxnLst>
                <a:rect l="0" t="0" r="r" b="b"/>
                <a:pathLst>
                  <a:path w="168" h="177">
                    <a:moveTo>
                      <a:pt x="168" y="14"/>
                    </a:moveTo>
                    <a:cubicBezTo>
                      <a:pt x="164" y="9"/>
                      <a:pt x="159" y="4"/>
                      <a:pt x="154" y="0"/>
                    </a:cubicBezTo>
                    <a:cubicBezTo>
                      <a:pt x="0" y="153"/>
                      <a:pt x="0" y="153"/>
                      <a:pt x="0" y="153"/>
                    </a:cubicBezTo>
                    <a:cubicBezTo>
                      <a:pt x="1" y="161"/>
                      <a:pt x="3" y="169"/>
                      <a:pt x="5" y="177"/>
                    </a:cubicBezTo>
                    <a:lnTo>
                      <a:pt x="168" y="14"/>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charset="0"/>
                </a:endParaRPr>
              </a:p>
            </p:txBody>
          </p:sp>
          <p:sp>
            <p:nvSpPr>
              <p:cNvPr id="23" name="Freeform 25"/>
              <p:cNvSpPr>
                <a:spLocks/>
              </p:cNvSpPr>
              <p:nvPr/>
            </p:nvSpPr>
            <p:spPr bwMode="auto">
              <a:xfrm>
                <a:off x="6547645" y="3663538"/>
                <a:ext cx="950575" cy="950576"/>
              </a:xfrm>
              <a:custGeom>
                <a:avLst/>
                <a:gdLst>
                  <a:gd name="T0" fmla="*/ 132 w 142"/>
                  <a:gd name="T1" fmla="*/ 38 h 142"/>
                  <a:gd name="T2" fmla="*/ 142 w 142"/>
                  <a:gd name="T3" fmla="*/ 0 h 142"/>
                  <a:gd name="T4" fmla="*/ 0 w 142"/>
                  <a:gd name="T5" fmla="*/ 142 h 142"/>
                  <a:gd name="T6" fmla="*/ 38 w 142"/>
                  <a:gd name="T7" fmla="*/ 132 h 142"/>
                  <a:gd name="T8" fmla="*/ 132 w 142"/>
                  <a:gd name="T9" fmla="*/ 38 h 142"/>
                </a:gdLst>
                <a:ahLst/>
                <a:cxnLst>
                  <a:cxn ang="0">
                    <a:pos x="T0" y="T1"/>
                  </a:cxn>
                  <a:cxn ang="0">
                    <a:pos x="T2" y="T3"/>
                  </a:cxn>
                  <a:cxn ang="0">
                    <a:pos x="T4" y="T5"/>
                  </a:cxn>
                  <a:cxn ang="0">
                    <a:pos x="T6" y="T7"/>
                  </a:cxn>
                  <a:cxn ang="0">
                    <a:pos x="T8" y="T9"/>
                  </a:cxn>
                </a:cxnLst>
                <a:rect l="0" t="0" r="r" b="b"/>
                <a:pathLst>
                  <a:path w="142" h="142">
                    <a:moveTo>
                      <a:pt x="132" y="38"/>
                    </a:moveTo>
                    <a:cubicBezTo>
                      <a:pt x="137" y="26"/>
                      <a:pt x="140" y="14"/>
                      <a:pt x="142" y="0"/>
                    </a:cubicBezTo>
                    <a:cubicBezTo>
                      <a:pt x="0" y="142"/>
                      <a:pt x="0" y="142"/>
                      <a:pt x="0" y="142"/>
                    </a:cubicBezTo>
                    <a:cubicBezTo>
                      <a:pt x="13" y="140"/>
                      <a:pt x="26" y="137"/>
                      <a:pt x="38" y="132"/>
                    </a:cubicBezTo>
                    <a:lnTo>
                      <a:pt x="132" y="38"/>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charset="0"/>
                </a:endParaRPr>
              </a:p>
            </p:txBody>
          </p:sp>
          <p:sp>
            <p:nvSpPr>
              <p:cNvPr id="24" name="Freeform 26"/>
              <p:cNvSpPr>
                <a:spLocks/>
              </p:cNvSpPr>
              <p:nvPr/>
            </p:nvSpPr>
            <p:spPr bwMode="auto">
              <a:xfrm>
                <a:off x="6215787" y="2994198"/>
                <a:ext cx="1214937" cy="1276809"/>
              </a:xfrm>
              <a:custGeom>
                <a:avLst/>
                <a:gdLst>
                  <a:gd name="T0" fmla="*/ 182 w 182"/>
                  <a:gd name="T1" fmla="*/ 19 h 191"/>
                  <a:gd name="T2" fmla="*/ 172 w 182"/>
                  <a:gd name="T3" fmla="*/ 0 h 191"/>
                  <a:gd name="T4" fmla="*/ 0 w 182"/>
                  <a:gd name="T5" fmla="*/ 172 h 191"/>
                  <a:gd name="T6" fmla="*/ 10 w 182"/>
                  <a:gd name="T7" fmla="*/ 191 h 191"/>
                  <a:gd name="T8" fmla="*/ 182 w 182"/>
                  <a:gd name="T9" fmla="*/ 19 h 191"/>
                </a:gdLst>
                <a:ahLst/>
                <a:cxnLst>
                  <a:cxn ang="0">
                    <a:pos x="T0" y="T1"/>
                  </a:cxn>
                  <a:cxn ang="0">
                    <a:pos x="T2" y="T3"/>
                  </a:cxn>
                  <a:cxn ang="0">
                    <a:pos x="T4" y="T5"/>
                  </a:cxn>
                  <a:cxn ang="0">
                    <a:pos x="T6" y="T7"/>
                  </a:cxn>
                  <a:cxn ang="0">
                    <a:pos x="T8" y="T9"/>
                  </a:cxn>
                </a:cxnLst>
                <a:rect l="0" t="0" r="r" b="b"/>
                <a:pathLst>
                  <a:path w="182" h="191">
                    <a:moveTo>
                      <a:pt x="182" y="19"/>
                    </a:moveTo>
                    <a:cubicBezTo>
                      <a:pt x="179" y="12"/>
                      <a:pt x="176" y="6"/>
                      <a:pt x="172" y="0"/>
                    </a:cubicBezTo>
                    <a:cubicBezTo>
                      <a:pt x="0" y="172"/>
                      <a:pt x="0" y="172"/>
                      <a:pt x="0" y="172"/>
                    </a:cubicBezTo>
                    <a:cubicBezTo>
                      <a:pt x="3" y="178"/>
                      <a:pt x="6" y="185"/>
                      <a:pt x="10" y="191"/>
                    </a:cubicBezTo>
                    <a:lnTo>
                      <a:pt x="182" y="19"/>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charset="0"/>
                </a:endParaRPr>
              </a:p>
            </p:txBody>
          </p:sp>
          <p:sp>
            <p:nvSpPr>
              <p:cNvPr id="25" name="Freeform 27"/>
              <p:cNvSpPr>
                <a:spLocks/>
              </p:cNvSpPr>
              <p:nvPr/>
            </p:nvSpPr>
            <p:spPr bwMode="auto">
              <a:xfrm>
                <a:off x="6949811" y="4065704"/>
                <a:ext cx="413416" cy="413416"/>
              </a:xfrm>
              <a:custGeom>
                <a:avLst/>
                <a:gdLst>
                  <a:gd name="T0" fmla="*/ 0 w 62"/>
                  <a:gd name="T1" fmla="*/ 62 h 62"/>
                  <a:gd name="T2" fmla="*/ 62 w 62"/>
                  <a:gd name="T3" fmla="*/ 0 h 62"/>
                  <a:gd name="T4" fmla="*/ 0 w 62"/>
                  <a:gd name="T5" fmla="*/ 62 h 62"/>
                </a:gdLst>
                <a:ahLst/>
                <a:cxnLst>
                  <a:cxn ang="0">
                    <a:pos x="T0" y="T1"/>
                  </a:cxn>
                  <a:cxn ang="0">
                    <a:pos x="T2" y="T3"/>
                  </a:cxn>
                  <a:cxn ang="0">
                    <a:pos x="T4" y="T5"/>
                  </a:cxn>
                </a:cxnLst>
                <a:rect l="0" t="0" r="r" b="b"/>
                <a:pathLst>
                  <a:path w="62" h="62">
                    <a:moveTo>
                      <a:pt x="0" y="62"/>
                    </a:moveTo>
                    <a:cubicBezTo>
                      <a:pt x="26" y="48"/>
                      <a:pt x="48" y="26"/>
                      <a:pt x="62" y="0"/>
                    </a:cubicBezTo>
                    <a:lnTo>
                      <a:pt x="0" y="62"/>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charset="0"/>
                </a:endParaRPr>
              </a:p>
            </p:txBody>
          </p:sp>
          <p:sp>
            <p:nvSpPr>
              <p:cNvPr id="26" name="Freeform 28"/>
              <p:cNvSpPr>
                <a:spLocks/>
              </p:cNvSpPr>
              <p:nvPr/>
            </p:nvSpPr>
            <p:spPr bwMode="auto">
              <a:xfrm>
                <a:off x="6407027" y="3396364"/>
                <a:ext cx="1096818" cy="1198063"/>
              </a:xfrm>
              <a:custGeom>
                <a:avLst/>
                <a:gdLst>
                  <a:gd name="T0" fmla="*/ 164 w 164"/>
                  <a:gd name="T1" fmla="*/ 28 h 179"/>
                  <a:gd name="T2" fmla="*/ 164 w 164"/>
                  <a:gd name="T3" fmla="*/ 19 h 179"/>
                  <a:gd name="T4" fmla="*/ 163 w 164"/>
                  <a:gd name="T5" fmla="*/ 0 h 179"/>
                  <a:gd name="T6" fmla="*/ 0 w 164"/>
                  <a:gd name="T7" fmla="*/ 163 h 179"/>
                  <a:gd name="T8" fmla="*/ 13 w 164"/>
                  <a:gd name="T9" fmla="*/ 179 h 179"/>
                  <a:gd name="T10" fmla="*/ 164 w 164"/>
                  <a:gd name="T11" fmla="*/ 28 h 179"/>
                </a:gdLst>
                <a:ahLst/>
                <a:cxnLst>
                  <a:cxn ang="0">
                    <a:pos x="T0" y="T1"/>
                  </a:cxn>
                  <a:cxn ang="0">
                    <a:pos x="T2" y="T3"/>
                  </a:cxn>
                  <a:cxn ang="0">
                    <a:pos x="T4" y="T5"/>
                  </a:cxn>
                  <a:cxn ang="0">
                    <a:pos x="T6" y="T7"/>
                  </a:cxn>
                  <a:cxn ang="0">
                    <a:pos x="T8" y="T9"/>
                  </a:cxn>
                  <a:cxn ang="0">
                    <a:pos x="T10" y="T11"/>
                  </a:cxn>
                </a:cxnLst>
                <a:rect l="0" t="0" r="r" b="b"/>
                <a:pathLst>
                  <a:path w="164" h="179">
                    <a:moveTo>
                      <a:pt x="164" y="28"/>
                    </a:moveTo>
                    <a:cubicBezTo>
                      <a:pt x="164" y="25"/>
                      <a:pt x="164" y="22"/>
                      <a:pt x="164" y="19"/>
                    </a:cubicBezTo>
                    <a:cubicBezTo>
                      <a:pt x="164" y="13"/>
                      <a:pt x="164" y="6"/>
                      <a:pt x="163" y="0"/>
                    </a:cubicBezTo>
                    <a:cubicBezTo>
                      <a:pt x="0" y="163"/>
                      <a:pt x="0" y="163"/>
                      <a:pt x="0" y="163"/>
                    </a:cubicBezTo>
                    <a:cubicBezTo>
                      <a:pt x="4" y="168"/>
                      <a:pt x="9" y="173"/>
                      <a:pt x="13" y="179"/>
                    </a:cubicBezTo>
                    <a:lnTo>
                      <a:pt x="164" y="28"/>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charset="0"/>
                </a:endParaRPr>
              </a:p>
            </p:txBody>
          </p:sp>
          <p:sp>
            <p:nvSpPr>
              <p:cNvPr id="27" name="Freeform 29"/>
              <p:cNvSpPr>
                <a:spLocks/>
              </p:cNvSpPr>
              <p:nvPr/>
            </p:nvSpPr>
            <p:spPr bwMode="auto">
              <a:xfrm>
                <a:off x="6308595" y="3174188"/>
                <a:ext cx="1181188" cy="1265559"/>
              </a:xfrm>
              <a:custGeom>
                <a:avLst/>
                <a:gdLst>
                  <a:gd name="T0" fmla="*/ 177 w 177"/>
                  <a:gd name="T1" fmla="*/ 23 h 189"/>
                  <a:gd name="T2" fmla="*/ 171 w 177"/>
                  <a:gd name="T3" fmla="*/ 0 h 189"/>
                  <a:gd name="T4" fmla="*/ 0 w 177"/>
                  <a:gd name="T5" fmla="*/ 171 h 189"/>
                  <a:gd name="T6" fmla="*/ 11 w 177"/>
                  <a:gd name="T7" fmla="*/ 189 h 189"/>
                  <a:gd name="T8" fmla="*/ 177 w 177"/>
                  <a:gd name="T9" fmla="*/ 23 h 189"/>
                </a:gdLst>
                <a:ahLst/>
                <a:cxnLst>
                  <a:cxn ang="0">
                    <a:pos x="T0" y="T1"/>
                  </a:cxn>
                  <a:cxn ang="0">
                    <a:pos x="T2" y="T3"/>
                  </a:cxn>
                  <a:cxn ang="0">
                    <a:pos x="T4" y="T5"/>
                  </a:cxn>
                  <a:cxn ang="0">
                    <a:pos x="T6" y="T7"/>
                  </a:cxn>
                  <a:cxn ang="0">
                    <a:pos x="T8" y="T9"/>
                  </a:cxn>
                </a:cxnLst>
                <a:rect l="0" t="0" r="r" b="b"/>
                <a:pathLst>
                  <a:path w="177" h="189">
                    <a:moveTo>
                      <a:pt x="177" y="23"/>
                    </a:moveTo>
                    <a:cubicBezTo>
                      <a:pt x="175" y="15"/>
                      <a:pt x="173" y="8"/>
                      <a:pt x="171" y="0"/>
                    </a:cubicBezTo>
                    <a:cubicBezTo>
                      <a:pt x="0" y="171"/>
                      <a:pt x="0" y="171"/>
                      <a:pt x="0" y="171"/>
                    </a:cubicBezTo>
                    <a:cubicBezTo>
                      <a:pt x="3" y="177"/>
                      <a:pt x="7" y="183"/>
                      <a:pt x="11" y="189"/>
                    </a:cubicBezTo>
                    <a:lnTo>
                      <a:pt x="177" y="23"/>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charset="0"/>
                </a:endParaRPr>
              </a:p>
            </p:txBody>
          </p:sp>
          <p:sp>
            <p:nvSpPr>
              <p:cNvPr id="28" name="Freeform 30"/>
              <p:cNvSpPr>
                <a:spLocks/>
              </p:cNvSpPr>
              <p:nvPr/>
            </p:nvSpPr>
            <p:spPr bwMode="auto">
              <a:xfrm>
                <a:off x="8635339" y="3911025"/>
                <a:ext cx="812770" cy="916827"/>
              </a:xfrm>
              <a:custGeom>
                <a:avLst/>
                <a:gdLst>
                  <a:gd name="T0" fmla="*/ 112 w 122"/>
                  <a:gd name="T1" fmla="*/ 32 h 137"/>
                  <a:gd name="T2" fmla="*/ 122 w 122"/>
                  <a:gd name="T3" fmla="*/ 2 h 137"/>
                  <a:gd name="T4" fmla="*/ 115 w 122"/>
                  <a:gd name="T5" fmla="*/ 0 h 137"/>
                  <a:gd name="T6" fmla="*/ 0 w 122"/>
                  <a:gd name="T7" fmla="*/ 116 h 137"/>
                  <a:gd name="T8" fmla="*/ 7 w 122"/>
                  <a:gd name="T9" fmla="*/ 137 h 137"/>
                  <a:gd name="T10" fmla="*/ 112 w 122"/>
                  <a:gd name="T11" fmla="*/ 32 h 137"/>
                </a:gdLst>
                <a:ahLst/>
                <a:cxnLst>
                  <a:cxn ang="0">
                    <a:pos x="T0" y="T1"/>
                  </a:cxn>
                  <a:cxn ang="0">
                    <a:pos x="T2" y="T3"/>
                  </a:cxn>
                  <a:cxn ang="0">
                    <a:pos x="T4" y="T5"/>
                  </a:cxn>
                  <a:cxn ang="0">
                    <a:pos x="T6" y="T7"/>
                  </a:cxn>
                  <a:cxn ang="0">
                    <a:pos x="T8" y="T9"/>
                  </a:cxn>
                  <a:cxn ang="0">
                    <a:pos x="T10" y="T11"/>
                  </a:cxn>
                </a:cxnLst>
                <a:rect l="0" t="0" r="r" b="b"/>
                <a:pathLst>
                  <a:path w="122" h="137">
                    <a:moveTo>
                      <a:pt x="112" y="32"/>
                    </a:moveTo>
                    <a:cubicBezTo>
                      <a:pt x="116" y="22"/>
                      <a:pt x="120" y="12"/>
                      <a:pt x="122" y="2"/>
                    </a:cubicBezTo>
                    <a:cubicBezTo>
                      <a:pt x="120" y="1"/>
                      <a:pt x="117" y="1"/>
                      <a:pt x="115" y="0"/>
                    </a:cubicBezTo>
                    <a:cubicBezTo>
                      <a:pt x="0" y="116"/>
                      <a:pt x="0" y="116"/>
                      <a:pt x="0" y="116"/>
                    </a:cubicBezTo>
                    <a:cubicBezTo>
                      <a:pt x="1" y="123"/>
                      <a:pt x="4" y="130"/>
                      <a:pt x="7" y="137"/>
                    </a:cubicBezTo>
                    <a:lnTo>
                      <a:pt x="112" y="3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charset="0"/>
                </a:endParaRPr>
              </a:p>
            </p:txBody>
          </p:sp>
          <p:sp>
            <p:nvSpPr>
              <p:cNvPr id="29" name="Freeform 31"/>
              <p:cNvSpPr>
                <a:spLocks/>
              </p:cNvSpPr>
              <p:nvPr/>
            </p:nvSpPr>
            <p:spPr bwMode="auto">
              <a:xfrm>
                <a:off x="8612840" y="3896963"/>
                <a:ext cx="722775" cy="722775"/>
              </a:xfrm>
              <a:custGeom>
                <a:avLst/>
                <a:gdLst>
                  <a:gd name="T0" fmla="*/ 98 w 108"/>
                  <a:gd name="T1" fmla="*/ 0 h 108"/>
                  <a:gd name="T2" fmla="*/ 78 w 108"/>
                  <a:gd name="T3" fmla="*/ 2 h 108"/>
                  <a:gd name="T4" fmla="*/ 2 w 108"/>
                  <a:gd name="T5" fmla="*/ 78 h 108"/>
                  <a:gd name="T6" fmla="*/ 0 w 108"/>
                  <a:gd name="T7" fmla="*/ 97 h 108"/>
                  <a:gd name="T8" fmla="*/ 1 w 108"/>
                  <a:gd name="T9" fmla="*/ 108 h 108"/>
                  <a:gd name="T10" fmla="*/ 108 w 108"/>
                  <a:gd name="T11" fmla="*/ 1 h 108"/>
                  <a:gd name="T12" fmla="*/ 98 w 108"/>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08" h="108">
                    <a:moveTo>
                      <a:pt x="98" y="0"/>
                    </a:moveTo>
                    <a:cubicBezTo>
                      <a:pt x="91" y="0"/>
                      <a:pt x="84" y="1"/>
                      <a:pt x="78" y="2"/>
                    </a:cubicBezTo>
                    <a:cubicBezTo>
                      <a:pt x="2" y="78"/>
                      <a:pt x="2" y="78"/>
                      <a:pt x="2" y="78"/>
                    </a:cubicBezTo>
                    <a:cubicBezTo>
                      <a:pt x="1" y="84"/>
                      <a:pt x="0" y="90"/>
                      <a:pt x="0" y="97"/>
                    </a:cubicBezTo>
                    <a:cubicBezTo>
                      <a:pt x="0" y="101"/>
                      <a:pt x="1" y="104"/>
                      <a:pt x="1" y="108"/>
                    </a:cubicBezTo>
                    <a:cubicBezTo>
                      <a:pt x="108" y="1"/>
                      <a:pt x="108" y="1"/>
                      <a:pt x="108" y="1"/>
                    </a:cubicBezTo>
                    <a:cubicBezTo>
                      <a:pt x="105" y="0"/>
                      <a:pt x="101" y="0"/>
                      <a:pt x="98"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charset="0"/>
                </a:endParaRPr>
              </a:p>
            </p:txBody>
          </p:sp>
          <p:sp>
            <p:nvSpPr>
              <p:cNvPr id="30" name="Freeform 32"/>
              <p:cNvSpPr>
                <a:spLocks/>
              </p:cNvSpPr>
              <p:nvPr/>
            </p:nvSpPr>
            <p:spPr bwMode="auto">
              <a:xfrm>
                <a:off x="8708460" y="4265381"/>
                <a:ext cx="607468" cy="649654"/>
              </a:xfrm>
              <a:custGeom>
                <a:avLst/>
                <a:gdLst>
                  <a:gd name="T0" fmla="*/ 91 w 91"/>
                  <a:gd name="T1" fmla="*/ 0 h 97"/>
                  <a:gd name="T2" fmla="*/ 0 w 91"/>
                  <a:gd name="T3" fmla="*/ 91 h 97"/>
                  <a:gd name="T4" fmla="*/ 3 w 91"/>
                  <a:gd name="T5" fmla="*/ 97 h 97"/>
                  <a:gd name="T6" fmla="*/ 91 w 91"/>
                  <a:gd name="T7" fmla="*/ 0 h 97"/>
                </a:gdLst>
                <a:ahLst/>
                <a:cxnLst>
                  <a:cxn ang="0">
                    <a:pos x="T0" y="T1"/>
                  </a:cxn>
                  <a:cxn ang="0">
                    <a:pos x="T2" y="T3"/>
                  </a:cxn>
                  <a:cxn ang="0">
                    <a:pos x="T4" y="T5"/>
                  </a:cxn>
                  <a:cxn ang="0">
                    <a:pos x="T6" y="T7"/>
                  </a:cxn>
                </a:cxnLst>
                <a:rect l="0" t="0" r="r" b="b"/>
                <a:pathLst>
                  <a:path w="91" h="97">
                    <a:moveTo>
                      <a:pt x="91" y="0"/>
                    </a:moveTo>
                    <a:cubicBezTo>
                      <a:pt x="0" y="91"/>
                      <a:pt x="0" y="91"/>
                      <a:pt x="0" y="91"/>
                    </a:cubicBezTo>
                    <a:cubicBezTo>
                      <a:pt x="1" y="93"/>
                      <a:pt x="2" y="95"/>
                      <a:pt x="3" y="97"/>
                    </a:cubicBezTo>
                    <a:cubicBezTo>
                      <a:pt x="40" y="73"/>
                      <a:pt x="71" y="39"/>
                      <a:pt x="91"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charset="0"/>
                </a:endParaRPr>
              </a:p>
            </p:txBody>
          </p:sp>
          <p:sp>
            <p:nvSpPr>
              <p:cNvPr id="31" name="Freeform 33"/>
              <p:cNvSpPr>
                <a:spLocks/>
              </p:cNvSpPr>
              <p:nvPr/>
            </p:nvSpPr>
            <p:spPr bwMode="auto">
              <a:xfrm>
                <a:off x="8660650" y="3944773"/>
                <a:ext cx="368418" cy="368418"/>
              </a:xfrm>
              <a:custGeom>
                <a:avLst/>
                <a:gdLst>
                  <a:gd name="T0" fmla="*/ 55 w 55"/>
                  <a:gd name="T1" fmla="*/ 0 h 55"/>
                  <a:gd name="T2" fmla="*/ 0 w 55"/>
                  <a:gd name="T3" fmla="*/ 55 h 55"/>
                  <a:gd name="T4" fmla="*/ 55 w 55"/>
                  <a:gd name="T5" fmla="*/ 0 h 55"/>
                </a:gdLst>
                <a:ahLst/>
                <a:cxnLst>
                  <a:cxn ang="0">
                    <a:pos x="T0" y="T1"/>
                  </a:cxn>
                  <a:cxn ang="0">
                    <a:pos x="T2" y="T3"/>
                  </a:cxn>
                  <a:cxn ang="0">
                    <a:pos x="T4" y="T5"/>
                  </a:cxn>
                </a:cxnLst>
                <a:rect l="0" t="0" r="r" b="b"/>
                <a:pathLst>
                  <a:path w="55" h="55">
                    <a:moveTo>
                      <a:pt x="55" y="0"/>
                    </a:moveTo>
                    <a:cubicBezTo>
                      <a:pt x="30" y="9"/>
                      <a:pt x="10" y="30"/>
                      <a:pt x="0" y="55"/>
                    </a:cubicBezTo>
                    <a:lnTo>
                      <a:pt x="5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charset="0"/>
                </a:endParaRPr>
              </a:p>
            </p:txBody>
          </p:sp>
        </p:grpSp>
        <p:sp>
          <p:nvSpPr>
            <p:cNvPr id="33" name="Oval 32"/>
            <p:cNvSpPr/>
            <p:nvPr/>
          </p:nvSpPr>
          <p:spPr>
            <a:xfrm>
              <a:off x="6086493" y="1768229"/>
              <a:ext cx="3418430" cy="3418430"/>
            </a:xfrm>
            <a:prstGeom prst="ellipse">
              <a:avLst/>
            </a:prstGeom>
            <a:noFill/>
            <a:ln w="38100">
              <a:solidFill>
                <a:schemeClr val="tx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charset="0"/>
              </a:endParaRPr>
            </a:p>
          </p:txBody>
        </p:sp>
        <p:sp>
          <p:nvSpPr>
            <p:cNvPr id="34" name="Oval 33"/>
            <p:cNvSpPr/>
            <p:nvPr/>
          </p:nvSpPr>
          <p:spPr>
            <a:xfrm>
              <a:off x="7497012" y="1402883"/>
              <a:ext cx="1469277" cy="1469277"/>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charset="0"/>
              </a:endParaRPr>
            </a:p>
          </p:txBody>
        </p:sp>
        <p:sp>
          <p:nvSpPr>
            <p:cNvPr id="35" name="Oval 34"/>
            <p:cNvSpPr/>
            <p:nvPr/>
          </p:nvSpPr>
          <p:spPr>
            <a:xfrm>
              <a:off x="8612840" y="3878919"/>
              <a:ext cx="1392047" cy="1392047"/>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charset="0"/>
              </a:endParaRPr>
            </a:p>
          </p:txBody>
        </p:sp>
        <p:sp>
          <p:nvSpPr>
            <p:cNvPr id="36" name="Oval 35"/>
            <p:cNvSpPr/>
            <p:nvPr/>
          </p:nvSpPr>
          <p:spPr>
            <a:xfrm>
              <a:off x="5354919" y="2439987"/>
              <a:ext cx="2162250" cy="2162250"/>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charset="0"/>
              </a:endParaRPr>
            </a:p>
          </p:txBody>
        </p:sp>
        <p:sp>
          <p:nvSpPr>
            <p:cNvPr id="41" name="Rectangle 40"/>
            <p:cNvSpPr/>
            <p:nvPr/>
          </p:nvSpPr>
          <p:spPr>
            <a:xfrm>
              <a:off x="10123423" y="1941846"/>
              <a:ext cx="1964069" cy="2485404"/>
            </a:xfrm>
            <a:prstGeom prst="rect">
              <a:avLst/>
            </a:prstGeom>
          </p:spPr>
          <p:txBody>
            <a:bodyPr wrap="square" lIns="121920" rIns="121920" bIns="60960">
              <a:spAutoFit/>
            </a:bodyPr>
            <a:lstStyle/>
            <a:p>
              <a:r>
                <a:rPr lang="en-US" sz="2400" b="1" dirty="0">
                  <a:latin typeface="Arial Narrow" panose="020B0606020202030204" pitchFamily="34" charset="0"/>
                </a:rPr>
                <a:t>$2.0 million for ASES programs operating in rural school districts</a:t>
              </a:r>
            </a:p>
          </p:txBody>
        </p:sp>
        <p:cxnSp>
          <p:nvCxnSpPr>
            <p:cNvPr id="42" name="Straight Connector 41"/>
            <p:cNvCxnSpPr/>
            <p:nvPr/>
          </p:nvCxnSpPr>
          <p:spPr>
            <a:xfrm>
              <a:off x="8965408" y="2239095"/>
              <a:ext cx="1009189" cy="0"/>
            </a:xfrm>
            <a:prstGeom prst="line">
              <a:avLst/>
            </a:prstGeom>
            <a:ln w="12700" cmpd="sng">
              <a:headEnd type="none"/>
              <a:tailEnd type="oval" w="lg" len="lg"/>
            </a:ln>
            <a:effectLst/>
          </p:spPr>
          <p:style>
            <a:lnRef idx="2">
              <a:schemeClr val="accent1"/>
            </a:lnRef>
            <a:fillRef idx="0">
              <a:schemeClr val="accent1"/>
            </a:fillRef>
            <a:effectRef idx="1">
              <a:schemeClr val="accent1"/>
            </a:effectRef>
            <a:fontRef idx="minor">
              <a:schemeClr val="tx1"/>
            </a:fontRef>
          </p:style>
        </p:cxnSp>
        <p:sp>
          <p:nvSpPr>
            <p:cNvPr id="45" name="Freeform 44"/>
            <p:cNvSpPr/>
            <p:nvPr/>
          </p:nvSpPr>
          <p:spPr>
            <a:xfrm flipH="1">
              <a:off x="7816940" y="4885524"/>
              <a:ext cx="891519" cy="745492"/>
            </a:xfrm>
            <a:custGeom>
              <a:avLst/>
              <a:gdLst>
                <a:gd name="connsiteX0" fmla="*/ 9167091 w 9167091"/>
                <a:gd name="connsiteY0" fmla="*/ 5137727 h 5149273"/>
                <a:gd name="connsiteX1" fmla="*/ 11546 w 9167091"/>
                <a:gd name="connsiteY1" fmla="*/ 5149273 h 5149273"/>
                <a:gd name="connsiteX2" fmla="*/ 0 w 9167091"/>
                <a:gd name="connsiteY2" fmla="*/ 0 h 5149273"/>
              </a:gdLst>
              <a:ahLst/>
              <a:cxnLst>
                <a:cxn ang="0">
                  <a:pos x="connsiteX0" y="connsiteY0"/>
                </a:cxn>
                <a:cxn ang="0">
                  <a:pos x="connsiteX1" y="connsiteY1"/>
                </a:cxn>
                <a:cxn ang="0">
                  <a:pos x="connsiteX2" y="connsiteY2"/>
                </a:cxn>
              </a:cxnLst>
              <a:rect l="l" t="t" r="r" b="b"/>
              <a:pathLst>
                <a:path w="9167091" h="5149273">
                  <a:moveTo>
                    <a:pt x="9167091" y="5137727"/>
                  </a:moveTo>
                  <a:lnTo>
                    <a:pt x="11546" y="5149273"/>
                  </a:lnTo>
                  <a:cubicBezTo>
                    <a:pt x="7697" y="3432849"/>
                    <a:pt x="3849" y="1716424"/>
                    <a:pt x="0" y="0"/>
                  </a:cubicBezTo>
                </a:path>
              </a:pathLst>
            </a:custGeom>
            <a:ln w="12700" cmpd="sng">
              <a:solidFill>
                <a:schemeClr val="accent3"/>
              </a:solidFill>
              <a:headEnd type="oval" w="lg" len="lg"/>
              <a:tailEnd type="non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dirty="0">
                <a:latin typeface="Source Sans Pro" charset="0"/>
              </a:endParaRPr>
            </a:p>
          </p:txBody>
        </p:sp>
        <p:sp>
          <p:nvSpPr>
            <p:cNvPr id="49" name="Freeform 48"/>
            <p:cNvSpPr/>
            <p:nvPr/>
          </p:nvSpPr>
          <p:spPr>
            <a:xfrm flipH="1" flipV="1">
              <a:off x="5032933" y="1979694"/>
              <a:ext cx="1429902" cy="495623"/>
            </a:xfrm>
            <a:custGeom>
              <a:avLst/>
              <a:gdLst>
                <a:gd name="connsiteX0" fmla="*/ 9167091 w 9167091"/>
                <a:gd name="connsiteY0" fmla="*/ 5137727 h 5149273"/>
                <a:gd name="connsiteX1" fmla="*/ 11546 w 9167091"/>
                <a:gd name="connsiteY1" fmla="*/ 5149273 h 5149273"/>
                <a:gd name="connsiteX2" fmla="*/ 0 w 9167091"/>
                <a:gd name="connsiteY2" fmla="*/ 0 h 5149273"/>
              </a:gdLst>
              <a:ahLst/>
              <a:cxnLst>
                <a:cxn ang="0">
                  <a:pos x="connsiteX0" y="connsiteY0"/>
                </a:cxn>
                <a:cxn ang="0">
                  <a:pos x="connsiteX1" y="connsiteY1"/>
                </a:cxn>
                <a:cxn ang="0">
                  <a:pos x="connsiteX2" y="connsiteY2"/>
                </a:cxn>
              </a:cxnLst>
              <a:rect l="l" t="t" r="r" b="b"/>
              <a:pathLst>
                <a:path w="9167091" h="5149273">
                  <a:moveTo>
                    <a:pt x="9167091" y="5137727"/>
                  </a:moveTo>
                  <a:lnTo>
                    <a:pt x="11546" y="5149273"/>
                  </a:lnTo>
                  <a:cubicBezTo>
                    <a:pt x="7697" y="3432849"/>
                    <a:pt x="3849" y="1716424"/>
                    <a:pt x="0" y="0"/>
                  </a:cubicBezTo>
                </a:path>
              </a:pathLst>
            </a:custGeom>
            <a:ln w="12700" cmpd="sng">
              <a:solidFill>
                <a:schemeClr val="accent5"/>
              </a:solidFill>
              <a:headEnd type="oval" w="lg" len="lg"/>
              <a:tailEnd type="non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dirty="0">
                <a:latin typeface="Source Sans Pro" charset="0"/>
              </a:endParaRPr>
            </a:p>
          </p:txBody>
        </p:sp>
      </p:grpSp>
      <p:sp>
        <p:nvSpPr>
          <p:cNvPr id="4" name="Title 3"/>
          <p:cNvSpPr>
            <a:spLocks noGrp="1"/>
          </p:cNvSpPr>
          <p:nvPr>
            <p:ph type="title"/>
          </p:nvPr>
        </p:nvSpPr>
        <p:spPr/>
        <p:txBody>
          <a:bodyPr/>
          <a:lstStyle/>
          <a:p>
            <a:r>
              <a:rPr lang="en-US" dirty="0"/>
              <a:t>Summer and Afterschool Programs</a:t>
            </a:r>
          </a:p>
        </p:txBody>
      </p:sp>
      <p:sp>
        <p:nvSpPr>
          <p:cNvPr id="32" name="Content Placeholder 31">
            <a:extLst>
              <a:ext uri="{FF2B5EF4-FFF2-40B4-BE49-F238E27FC236}">
                <a16:creationId xmlns="" xmlns:a16="http://schemas.microsoft.com/office/drawing/2014/main" id="{9FD2CB15-23C3-4FBF-9FB3-DF97E4D3B67E}"/>
              </a:ext>
            </a:extLst>
          </p:cNvPr>
          <p:cNvSpPr>
            <a:spLocks noGrp="1"/>
          </p:cNvSpPr>
          <p:nvPr>
            <p:ph idx="1"/>
          </p:nvPr>
        </p:nvSpPr>
        <p:spPr>
          <a:xfrm>
            <a:off x="370113" y="990600"/>
            <a:ext cx="11735661" cy="5374836"/>
          </a:xfrm>
        </p:spPr>
        <p:txBody>
          <a:bodyPr/>
          <a:lstStyle/>
          <a:p>
            <a:r>
              <a:rPr lang="en-US" dirty="0">
                <a:latin typeface="Arial Narrow" panose="020B0606020202030204" pitchFamily="34" charset="0"/>
              </a:rPr>
              <a:t>$215 million in federal one-time funds used for after school programs</a:t>
            </a:r>
            <a:endParaRPr lang="en-US" dirty="0"/>
          </a:p>
          <a:p>
            <a:pPr marL="0" indent="0">
              <a:buNone/>
            </a:pPr>
            <a:endParaRPr lang="en-US" dirty="0"/>
          </a:p>
        </p:txBody>
      </p:sp>
      <p:sp>
        <p:nvSpPr>
          <p:cNvPr id="44" name="Footer Placeholder 3">
            <a:extLst>
              <a:ext uri="{FF2B5EF4-FFF2-40B4-BE49-F238E27FC236}">
                <a16:creationId xmlns="" xmlns:a16="http://schemas.microsoft.com/office/drawing/2014/main" id="{6DF81893-DC4E-764F-8456-2058F15D9418}"/>
              </a:ext>
            </a:extLst>
          </p:cNvPr>
          <p:cNvSpPr>
            <a:spLocks noGrp="1"/>
          </p:cNvSpPr>
          <p:nvPr>
            <p:ph type="ftr" sz="quarter" idx="11"/>
          </p:nvPr>
        </p:nvSpPr>
        <p:spPr/>
        <p:txBody>
          <a:bodyPr/>
          <a:lstStyle/>
          <a:p>
            <a:r>
              <a:rPr lang="en-US"/>
              <a:t>© 2021 School Services of California Inc.</a:t>
            </a:r>
            <a:endParaRPr lang="en-US" dirty="0"/>
          </a:p>
        </p:txBody>
      </p:sp>
      <p:sp>
        <p:nvSpPr>
          <p:cNvPr id="47" name="Slide Number Placeholder 4">
            <a:extLst>
              <a:ext uri="{FF2B5EF4-FFF2-40B4-BE49-F238E27FC236}">
                <a16:creationId xmlns="" xmlns:a16="http://schemas.microsoft.com/office/drawing/2014/main" id="{D39BA07E-E4E0-9548-90FA-7DEB73D3A464}"/>
              </a:ext>
            </a:extLst>
          </p:cNvPr>
          <p:cNvSpPr>
            <a:spLocks noGrp="1"/>
          </p:cNvSpPr>
          <p:nvPr>
            <p:ph type="sldNum" sz="quarter" idx="12"/>
          </p:nvPr>
        </p:nvSpPr>
        <p:spPr/>
        <p:txBody>
          <a:bodyPr/>
          <a:lstStyle/>
          <a:p>
            <a:fld id="{42503F20-67DD-4948-B6DE-4DDC1702207D}" type="slidenum">
              <a:rPr lang="en-US" smtClean="0"/>
              <a:pPr/>
              <a:t>14</a:t>
            </a:fld>
            <a:endParaRPr lang="en-US" dirty="0"/>
          </a:p>
        </p:txBody>
      </p:sp>
      <p:sp>
        <p:nvSpPr>
          <p:cNvPr id="40" name="Title 1">
            <a:extLst>
              <a:ext uri="{FF2B5EF4-FFF2-40B4-BE49-F238E27FC236}">
                <a16:creationId xmlns="" xmlns:a16="http://schemas.microsoft.com/office/drawing/2014/main" id="{8F34D2F6-37E6-4EFE-B00D-BB5A37ED1905}"/>
              </a:ext>
            </a:extLst>
          </p:cNvPr>
          <p:cNvSpPr txBox="1">
            <a:spLocks/>
          </p:cNvSpPr>
          <p:nvPr/>
        </p:nvSpPr>
        <p:spPr>
          <a:xfrm>
            <a:off x="77382" y="33718"/>
            <a:ext cx="12028393" cy="780585"/>
          </a:xfrm>
          <a:prstGeom prst="rect">
            <a:avLst/>
          </a:prstGeom>
        </p:spPr>
        <p:txBody>
          <a:bodyPr vert="horz" lIns="91440" tIns="45720" rIns="91440" bIns="45720" rtlCol="0" anchor="ctr">
            <a:noAutofit/>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endParaRPr lang="en-US" sz="3000" dirty="0">
              <a:latin typeface="Arial Narrow" panose="020B0606020202030204" pitchFamily="34" charset="0"/>
            </a:endParaRPr>
          </a:p>
        </p:txBody>
      </p:sp>
    </p:spTree>
    <p:extLst>
      <p:ext uri="{BB962C8B-B14F-4D97-AF65-F5344CB8AC3E}">
        <p14:creationId xmlns:p14="http://schemas.microsoft.com/office/powerpoint/2010/main" val="3515054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8E44DC-A947-4187-A33D-A8E7704A146F}"/>
              </a:ext>
            </a:extLst>
          </p:cNvPr>
          <p:cNvSpPr>
            <a:spLocks noGrp="1"/>
          </p:cNvSpPr>
          <p:nvPr>
            <p:ph type="title"/>
          </p:nvPr>
        </p:nvSpPr>
        <p:spPr/>
        <p:txBody>
          <a:bodyPr/>
          <a:lstStyle/>
          <a:p>
            <a:r>
              <a:rPr lang="en-US" dirty="0"/>
              <a:t>Expanded Learning Opportunities Program</a:t>
            </a:r>
          </a:p>
        </p:txBody>
      </p:sp>
      <p:graphicFrame>
        <p:nvGraphicFramePr>
          <p:cNvPr id="6" name="Content Placeholder 5">
            <a:extLst>
              <a:ext uri="{FF2B5EF4-FFF2-40B4-BE49-F238E27FC236}">
                <a16:creationId xmlns="" xmlns:a16="http://schemas.microsoft.com/office/drawing/2014/main" id="{69C35804-9E15-4027-8384-2D38F77E0187}"/>
              </a:ext>
            </a:extLst>
          </p:cNvPr>
          <p:cNvGraphicFramePr>
            <a:graphicFrameLocks noGrp="1"/>
          </p:cNvGraphicFramePr>
          <p:nvPr>
            <p:ph idx="1"/>
            <p:extLst>
              <p:ext uri="{D42A27DB-BD31-4B8C-83A1-F6EECF244321}">
                <p14:modId xmlns:p14="http://schemas.microsoft.com/office/powerpoint/2010/main" val="3073235878"/>
              </p:ext>
            </p:extLst>
          </p:nvPr>
        </p:nvGraphicFramePr>
        <p:xfrm>
          <a:off x="65088" y="990600"/>
          <a:ext cx="12041187" cy="5375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 xmlns:a16="http://schemas.microsoft.com/office/drawing/2014/main" id="{B4C9D3B1-F1EA-4547-AF64-74F04D6AA12C}"/>
              </a:ext>
            </a:extLst>
          </p:cNvPr>
          <p:cNvSpPr>
            <a:spLocks noGrp="1"/>
          </p:cNvSpPr>
          <p:nvPr>
            <p:ph type="ftr" sz="quarter" idx="11"/>
          </p:nvPr>
        </p:nvSpPr>
        <p:spPr/>
        <p:txBody>
          <a:bodyPr/>
          <a:lstStyle/>
          <a:p>
            <a:r>
              <a:rPr lang="en-US"/>
              <a:t>© 2021 School Services of California Inc.</a:t>
            </a:r>
            <a:endParaRPr lang="en-US" dirty="0"/>
          </a:p>
        </p:txBody>
      </p:sp>
      <p:sp>
        <p:nvSpPr>
          <p:cNvPr id="5" name="Slide Number Placeholder 4">
            <a:extLst>
              <a:ext uri="{FF2B5EF4-FFF2-40B4-BE49-F238E27FC236}">
                <a16:creationId xmlns="" xmlns:a16="http://schemas.microsoft.com/office/drawing/2014/main" id="{127AA87B-0465-4793-86E7-6D5B1AF0E09A}"/>
              </a:ext>
            </a:extLst>
          </p:cNvPr>
          <p:cNvSpPr>
            <a:spLocks noGrp="1"/>
          </p:cNvSpPr>
          <p:nvPr>
            <p:ph type="sldNum" sz="quarter" idx="12"/>
          </p:nvPr>
        </p:nvSpPr>
        <p:spPr/>
        <p:txBody>
          <a:bodyPr/>
          <a:lstStyle/>
          <a:p>
            <a:fld id="{42503F20-67DD-4948-B6DE-4DDC1702207D}" type="slidenum">
              <a:rPr lang="en-US" smtClean="0"/>
              <a:pPr/>
              <a:t>15</a:t>
            </a:fld>
            <a:endParaRPr lang="en-US" dirty="0"/>
          </a:p>
        </p:txBody>
      </p:sp>
    </p:spTree>
    <p:extLst>
      <p:ext uri="{BB962C8B-B14F-4D97-AF65-F5344CB8AC3E}">
        <p14:creationId xmlns:p14="http://schemas.microsoft.com/office/powerpoint/2010/main" val="525704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0" y="1633537"/>
            <a:ext cx="6027739" cy="2052638"/>
            <a:chOff x="0" y="1633537"/>
            <a:chExt cx="6027739" cy="2052638"/>
          </a:xfrm>
        </p:grpSpPr>
        <p:sp>
          <p:nvSpPr>
            <p:cNvPr id="9" name="Freeform 7"/>
            <p:cNvSpPr>
              <a:spLocks/>
            </p:cNvSpPr>
            <p:nvPr/>
          </p:nvSpPr>
          <p:spPr bwMode="auto">
            <a:xfrm>
              <a:off x="2349501" y="1633537"/>
              <a:ext cx="3678238" cy="2052638"/>
            </a:xfrm>
            <a:custGeom>
              <a:avLst/>
              <a:gdLst>
                <a:gd name="T0" fmla="*/ 209 w 456"/>
                <a:gd name="T1" fmla="*/ 199 h 254"/>
                <a:gd name="T2" fmla="*/ 0 w 456"/>
                <a:gd name="T3" fmla="*/ 199 h 254"/>
                <a:gd name="T4" fmla="*/ 0 w 456"/>
                <a:gd name="T5" fmla="*/ 254 h 254"/>
                <a:gd name="T6" fmla="*/ 257 w 456"/>
                <a:gd name="T7" fmla="*/ 254 h 254"/>
                <a:gd name="T8" fmla="*/ 456 w 456"/>
                <a:gd name="T9" fmla="*/ 55 h 254"/>
                <a:gd name="T10" fmla="*/ 456 w 456"/>
                <a:gd name="T11" fmla="*/ 0 h 254"/>
                <a:gd name="T12" fmla="*/ 209 w 456"/>
                <a:gd name="T13" fmla="*/ 199 h 254"/>
              </a:gdLst>
              <a:ahLst/>
              <a:cxnLst>
                <a:cxn ang="0">
                  <a:pos x="T0" y="T1"/>
                </a:cxn>
                <a:cxn ang="0">
                  <a:pos x="T2" y="T3"/>
                </a:cxn>
                <a:cxn ang="0">
                  <a:pos x="T4" y="T5"/>
                </a:cxn>
                <a:cxn ang="0">
                  <a:pos x="T6" y="T7"/>
                </a:cxn>
                <a:cxn ang="0">
                  <a:pos x="T8" y="T9"/>
                </a:cxn>
                <a:cxn ang="0">
                  <a:pos x="T10" y="T11"/>
                </a:cxn>
                <a:cxn ang="0">
                  <a:pos x="T12" y="T13"/>
                </a:cxn>
              </a:cxnLst>
              <a:rect l="0" t="0" r="r" b="b"/>
              <a:pathLst>
                <a:path w="456" h="254">
                  <a:moveTo>
                    <a:pt x="209" y="199"/>
                  </a:moveTo>
                  <a:cubicBezTo>
                    <a:pt x="0" y="199"/>
                    <a:pt x="0" y="199"/>
                    <a:pt x="0" y="199"/>
                  </a:cubicBezTo>
                  <a:cubicBezTo>
                    <a:pt x="0" y="254"/>
                    <a:pt x="0" y="254"/>
                    <a:pt x="0" y="254"/>
                  </a:cubicBezTo>
                  <a:cubicBezTo>
                    <a:pt x="32" y="254"/>
                    <a:pt x="232" y="254"/>
                    <a:pt x="257" y="254"/>
                  </a:cubicBezTo>
                  <a:cubicBezTo>
                    <a:pt x="261" y="146"/>
                    <a:pt x="348" y="59"/>
                    <a:pt x="456" y="55"/>
                  </a:cubicBezTo>
                  <a:cubicBezTo>
                    <a:pt x="456" y="0"/>
                    <a:pt x="456" y="0"/>
                    <a:pt x="456" y="0"/>
                  </a:cubicBezTo>
                  <a:cubicBezTo>
                    <a:pt x="337" y="4"/>
                    <a:pt x="237" y="87"/>
                    <a:pt x="209" y="19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latin typeface="Source Sans Pro" charset="0"/>
              </a:endParaRPr>
            </a:p>
          </p:txBody>
        </p:sp>
        <p:sp>
          <p:nvSpPr>
            <p:cNvPr id="15" name="Rectangle 14"/>
            <p:cNvSpPr/>
            <p:nvPr/>
          </p:nvSpPr>
          <p:spPr>
            <a:xfrm>
              <a:off x="0" y="3244132"/>
              <a:ext cx="2349501" cy="4420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charset="0"/>
              </a:endParaRPr>
            </a:p>
          </p:txBody>
        </p:sp>
      </p:grpSp>
      <p:grpSp>
        <p:nvGrpSpPr>
          <p:cNvPr id="22" name="Group 21"/>
          <p:cNvGrpSpPr/>
          <p:nvPr/>
        </p:nvGrpSpPr>
        <p:grpSpPr>
          <a:xfrm>
            <a:off x="0" y="3816349"/>
            <a:ext cx="6027739" cy="2052639"/>
            <a:chOff x="0" y="3816349"/>
            <a:chExt cx="6027739" cy="2052639"/>
          </a:xfrm>
        </p:grpSpPr>
        <p:sp>
          <p:nvSpPr>
            <p:cNvPr id="10" name="Freeform 8"/>
            <p:cNvSpPr>
              <a:spLocks/>
            </p:cNvSpPr>
            <p:nvPr/>
          </p:nvSpPr>
          <p:spPr bwMode="auto">
            <a:xfrm>
              <a:off x="2349501" y="3816350"/>
              <a:ext cx="3678238" cy="2052638"/>
            </a:xfrm>
            <a:custGeom>
              <a:avLst/>
              <a:gdLst>
                <a:gd name="T0" fmla="*/ 257 w 456"/>
                <a:gd name="T1" fmla="*/ 0 h 254"/>
                <a:gd name="T2" fmla="*/ 0 w 456"/>
                <a:gd name="T3" fmla="*/ 0 h 254"/>
                <a:gd name="T4" fmla="*/ 0 w 456"/>
                <a:gd name="T5" fmla="*/ 55 h 254"/>
                <a:gd name="T6" fmla="*/ 209 w 456"/>
                <a:gd name="T7" fmla="*/ 55 h 254"/>
                <a:gd name="T8" fmla="*/ 456 w 456"/>
                <a:gd name="T9" fmla="*/ 254 h 254"/>
                <a:gd name="T10" fmla="*/ 456 w 456"/>
                <a:gd name="T11" fmla="*/ 199 h 254"/>
                <a:gd name="T12" fmla="*/ 257 w 456"/>
                <a:gd name="T13" fmla="*/ 0 h 254"/>
              </a:gdLst>
              <a:ahLst/>
              <a:cxnLst>
                <a:cxn ang="0">
                  <a:pos x="T0" y="T1"/>
                </a:cxn>
                <a:cxn ang="0">
                  <a:pos x="T2" y="T3"/>
                </a:cxn>
                <a:cxn ang="0">
                  <a:pos x="T4" y="T5"/>
                </a:cxn>
                <a:cxn ang="0">
                  <a:pos x="T6" y="T7"/>
                </a:cxn>
                <a:cxn ang="0">
                  <a:pos x="T8" y="T9"/>
                </a:cxn>
                <a:cxn ang="0">
                  <a:pos x="T10" y="T11"/>
                </a:cxn>
                <a:cxn ang="0">
                  <a:pos x="T12" y="T13"/>
                </a:cxn>
              </a:cxnLst>
              <a:rect l="0" t="0" r="r" b="b"/>
              <a:pathLst>
                <a:path w="456" h="254">
                  <a:moveTo>
                    <a:pt x="257" y="0"/>
                  </a:moveTo>
                  <a:cubicBezTo>
                    <a:pt x="232" y="0"/>
                    <a:pt x="32" y="0"/>
                    <a:pt x="0" y="0"/>
                  </a:cubicBezTo>
                  <a:cubicBezTo>
                    <a:pt x="0" y="55"/>
                    <a:pt x="0" y="55"/>
                    <a:pt x="0" y="55"/>
                  </a:cubicBezTo>
                  <a:cubicBezTo>
                    <a:pt x="209" y="55"/>
                    <a:pt x="209" y="55"/>
                    <a:pt x="209" y="55"/>
                  </a:cubicBezTo>
                  <a:cubicBezTo>
                    <a:pt x="237" y="167"/>
                    <a:pt x="337" y="250"/>
                    <a:pt x="456" y="254"/>
                  </a:cubicBezTo>
                  <a:cubicBezTo>
                    <a:pt x="456" y="199"/>
                    <a:pt x="456" y="199"/>
                    <a:pt x="456" y="199"/>
                  </a:cubicBezTo>
                  <a:cubicBezTo>
                    <a:pt x="348" y="195"/>
                    <a:pt x="261" y="108"/>
                    <a:pt x="257"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latin typeface="Source Sans Pro" charset="0"/>
              </a:endParaRPr>
            </a:p>
          </p:txBody>
        </p:sp>
        <p:sp>
          <p:nvSpPr>
            <p:cNvPr id="16" name="Rectangle 15"/>
            <p:cNvSpPr/>
            <p:nvPr/>
          </p:nvSpPr>
          <p:spPr>
            <a:xfrm>
              <a:off x="0" y="3816349"/>
              <a:ext cx="2349501" cy="4420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charset="0"/>
              </a:endParaRPr>
            </a:p>
          </p:txBody>
        </p:sp>
      </p:grpSp>
      <p:grpSp>
        <p:nvGrpSpPr>
          <p:cNvPr id="20" name="Group 19"/>
          <p:cNvGrpSpPr/>
          <p:nvPr/>
        </p:nvGrpSpPr>
        <p:grpSpPr>
          <a:xfrm>
            <a:off x="6156326" y="1633537"/>
            <a:ext cx="6035674" cy="2052638"/>
            <a:chOff x="6156326" y="1633537"/>
            <a:chExt cx="6035674" cy="2052638"/>
          </a:xfrm>
        </p:grpSpPr>
        <p:sp>
          <p:nvSpPr>
            <p:cNvPr id="7" name="Freeform 5"/>
            <p:cNvSpPr>
              <a:spLocks/>
            </p:cNvSpPr>
            <p:nvPr/>
          </p:nvSpPr>
          <p:spPr bwMode="auto">
            <a:xfrm>
              <a:off x="6156326" y="1633537"/>
              <a:ext cx="3670300" cy="2052638"/>
            </a:xfrm>
            <a:custGeom>
              <a:avLst/>
              <a:gdLst>
                <a:gd name="T0" fmla="*/ 246 w 455"/>
                <a:gd name="T1" fmla="*/ 199 h 254"/>
                <a:gd name="T2" fmla="*/ 0 w 455"/>
                <a:gd name="T3" fmla="*/ 0 h 254"/>
                <a:gd name="T4" fmla="*/ 0 w 455"/>
                <a:gd name="T5" fmla="*/ 55 h 254"/>
                <a:gd name="T6" fmla="*/ 199 w 455"/>
                <a:gd name="T7" fmla="*/ 254 h 254"/>
                <a:gd name="T8" fmla="*/ 455 w 455"/>
                <a:gd name="T9" fmla="*/ 254 h 254"/>
                <a:gd name="T10" fmla="*/ 455 w 455"/>
                <a:gd name="T11" fmla="*/ 199 h 254"/>
                <a:gd name="T12" fmla="*/ 246 w 455"/>
                <a:gd name="T13" fmla="*/ 199 h 254"/>
              </a:gdLst>
              <a:ahLst/>
              <a:cxnLst>
                <a:cxn ang="0">
                  <a:pos x="T0" y="T1"/>
                </a:cxn>
                <a:cxn ang="0">
                  <a:pos x="T2" y="T3"/>
                </a:cxn>
                <a:cxn ang="0">
                  <a:pos x="T4" y="T5"/>
                </a:cxn>
                <a:cxn ang="0">
                  <a:pos x="T6" y="T7"/>
                </a:cxn>
                <a:cxn ang="0">
                  <a:pos x="T8" y="T9"/>
                </a:cxn>
                <a:cxn ang="0">
                  <a:pos x="T10" y="T11"/>
                </a:cxn>
                <a:cxn ang="0">
                  <a:pos x="T12" y="T13"/>
                </a:cxn>
              </a:cxnLst>
              <a:rect l="0" t="0" r="r" b="b"/>
              <a:pathLst>
                <a:path w="455" h="254">
                  <a:moveTo>
                    <a:pt x="246" y="199"/>
                  </a:moveTo>
                  <a:cubicBezTo>
                    <a:pt x="219" y="87"/>
                    <a:pt x="119" y="4"/>
                    <a:pt x="0" y="0"/>
                  </a:cubicBezTo>
                  <a:cubicBezTo>
                    <a:pt x="0" y="55"/>
                    <a:pt x="0" y="55"/>
                    <a:pt x="0" y="55"/>
                  </a:cubicBezTo>
                  <a:cubicBezTo>
                    <a:pt x="107" y="59"/>
                    <a:pt x="195" y="146"/>
                    <a:pt x="199" y="254"/>
                  </a:cubicBezTo>
                  <a:cubicBezTo>
                    <a:pt x="228" y="254"/>
                    <a:pt x="424" y="254"/>
                    <a:pt x="455" y="254"/>
                  </a:cubicBezTo>
                  <a:cubicBezTo>
                    <a:pt x="455" y="199"/>
                    <a:pt x="455" y="199"/>
                    <a:pt x="455" y="199"/>
                  </a:cubicBezTo>
                  <a:lnTo>
                    <a:pt x="246" y="19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latin typeface="Source Sans Pro" charset="0"/>
              </a:endParaRPr>
            </a:p>
          </p:txBody>
        </p:sp>
        <p:sp>
          <p:nvSpPr>
            <p:cNvPr id="17" name="Rectangle 16"/>
            <p:cNvSpPr/>
            <p:nvPr/>
          </p:nvSpPr>
          <p:spPr>
            <a:xfrm>
              <a:off x="9826626" y="3244132"/>
              <a:ext cx="2365374" cy="4420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charset="0"/>
              </a:endParaRPr>
            </a:p>
          </p:txBody>
        </p:sp>
      </p:grpSp>
      <p:grpSp>
        <p:nvGrpSpPr>
          <p:cNvPr id="21" name="Group 20"/>
          <p:cNvGrpSpPr/>
          <p:nvPr/>
        </p:nvGrpSpPr>
        <p:grpSpPr>
          <a:xfrm>
            <a:off x="6156326" y="3816349"/>
            <a:ext cx="6035674" cy="2052639"/>
            <a:chOff x="6156326" y="3816349"/>
            <a:chExt cx="6035674" cy="2052639"/>
          </a:xfrm>
        </p:grpSpPr>
        <p:sp>
          <p:nvSpPr>
            <p:cNvPr id="8" name="Freeform 6"/>
            <p:cNvSpPr>
              <a:spLocks/>
            </p:cNvSpPr>
            <p:nvPr/>
          </p:nvSpPr>
          <p:spPr bwMode="auto">
            <a:xfrm>
              <a:off x="6156326" y="3816350"/>
              <a:ext cx="3670300" cy="2052638"/>
            </a:xfrm>
            <a:custGeom>
              <a:avLst/>
              <a:gdLst>
                <a:gd name="T0" fmla="*/ 199 w 455"/>
                <a:gd name="T1" fmla="*/ 0 h 254"/>
                <a:gd name="T2" fmla="*/ 0 w 455"/>
                <a:gd name="T3" fmla="*/ 199 h 254"/>
                <a:gd name="T4" fmla="*/ 0 w 455"/>
                <a:gd name="T5" fmla="*/ 254 h 254"/>
                <a:gd name="T6" fmla="*/ 246 w 455"/>
                <a:gd name="T7" fmla="*/ 55 h 254"/>
                <a:gd name="T8" fmla="*/ 455 w 455"/>
                <a:gd name="T9" fmla="*/ 55 h 254"/>
                <a:gd name="T10" fmla="*/ 455 w 455"/>
                <a:gd name="T11" fmla="*/ 0 h 254"/>
                <a:gd name="T12" fmla="*/ 199 w 455"/>
                <a:gd name="T13" fmla="*/ 0 h 254"/>
              </a:gdLst>
              <a:ahLst/>
              <a:cxnLst>
                <a:cxn ang="0">
                  <a:pos x="T0" y="T1"/>
                </a:cxn>
                <a:cxn ang="0">
                  <a:pos x="T2" y="T3"/>
                </a:cxn>
                <a:cxn ang="0">
                  <a:pos x="T4" y="T5"/>
                </a:cxn>
                <a:cxn ang="0">
                  <a:pos x="T6" y="T7"/>
                </a:cxn>
                <a:cxn ang="0">
                  <a:pos x="T8" y="T9"/>
                </a:cxn>
                <a:cxn ang="0">
                  <a:pos x="T10" y="T11"/>
                </a:cxn>
                <a:cxn ang="0">
                  <a:pos x="T12" y="T13"/>
                </a:cxn>
              </a:cxnLst>
              <a:rect l="0" t="0" r="r" b="b"/>
              <a:pathLst>
                <a:path w="455" h="254">
                  <a:moveTo>
                    <a:pt x="199" y="0"/>
                  </a:moveTo>
                  <a:cubicBezTo>
                    <a:pt x="195" y="108"/>
                    <a:pt x="107" y="195"/>
                    <a:pt x="0" y="199"/>
                  </a:cubicBezTo>
                  <a:cubicBezTo>
                    <a:pt x="0" y="254"/>
                    <a:pt x="0" y="254"/>
                    <a:pt x="0" y="254"/>
                  </a:cubicBezTo>
                  <a:cubicBezTo>
                    <a:pt x="119" y="250"/>
                    <a:pt x="219" y="167"/>
                    <a:pt x="246" y="55"/>
                  </a:cubicBezTo>
                  <a:cubicBezTo>
                    <a:pt x="455" y="55"/>
                    <a:pt x="455" y="55"/>
                    <a:pt x="455" y="55"/>
                  </a:cubicBezTo>
                  <a:cubicBezTo>
                    <a:pt x="455" y="0"/>
                    <a:pt x="455" y="0"/>
                    <a:pt x="455" y="0"/>
                  </a:cubicBezTo>
                  <a:cubicBezTo>
                    <a:pt x="363" y="0"/>
                    <a:pt x="291" y="0"/>
                    <a:pt x="199"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latin typeface="Source Sans Pro" charset="0"/>
              </a:endParaRPr>
            </a:p>
          </p:txBody>
        </p:sp>
        <p:sp>
          <p:nvSpPr>
            <p:cNvPr id="18" name="Rectangle 17"/>
            <p:cNvSpPr/>
            <p:nvPr/>
          </p:nvSpPr>
          <p:spPr>
            <a:xfrm>
              <a:off x="9826626" y="3816349"/>
              <a:ext cx="2365374" cy="4420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charset="0"/>
              </a:endParaRPr>
            </a:p>
          </p:txBody>
        </p:sp>
      </p:grpSp>
      <p:sp>
        <p:nvSpPr>
          <p:cNvPr id="23" name="Rectangle 22"/>
          <p:cNvSpPr/>
          <p:nvPr/>
        </p:nvSpPr>
        <p:spPr>
          <a:xfrm>
            <a:off x="385762" y="1111859"/>
            <a:ext cx="4086649" cy="1800493"/>
          </a:xfrm>
          <a:prstGeom prst="rect">
            <a:avLst/>
          </a:prstGeom>
        </p:spPr>
        <p:txBody>
          <a:bodyPr wrap="square" lIns="121920" rIns="121920" bIns="60960">
            <a:spAutoFit/>
          </a:bodyPr>
          <a:lstStyle/>
          <a:p>
            <a:pPr>
              <a:spcAft>
                <a:spcPts val="600"/>
              </a:spcAft>
            </a:pPr>
            <a:r>
              <a:rPr lang="en-US" sz="2000" b="1" dirty="0">
                <a:latin typeface="Arial Narrow" panose="020B0606020202030204" pitchFamily="34" charset="0"/>
              </a:rPr>
              <a:t>For LEAs with UPP greater than 80%:</a:t>
            </a:r>
          </a:p>
          <a:p>
            <a:pPr marL="285750" indent="-285750">
              <a:spcAft>
                <a:spcPts val="600"/>
              </a:spcAft>
              <a:buFont typeface="Arial" panose="020B0604020202020204" pitchFamily="34" charset="0"/>
              <a:buChar char="•"/>
            </a:pPr>
            <a:r>
              <a:rPr lang="en-US" sz="2000" b="1" dirty="0">
                <a:latin typeface="Arial Narrow" panose="020B0606020202030204" pitchFamily="34" charset="0"/>
              </a:rPr>
              <a:t>$1,170 per classroom-based K–6 ADA multiplied by LEA’s UPP</a:t>
            </a:r>
          </a:p>
          <a:p>
            <a:pPr marL="285750" indent="-285750">
              <a:spcAft>
                <a:spcPts val="600"/>
              </a:spcAft>
              <a:buFont typeface="Arial" panose="020B0604020202020204" pitchFamily="34" charset="0"/>
              <a:buChar char="•"/>
            </a:pPr>
            <a:r>
              <a:rPr lang="en-US" sz="2000" b="1" dirty="0">
                <a:latin typeface="Arial Narrow" panose="020B0606020202030204" pitchFamily="34" charset="0"/>
              </a:rPr>
              <a:t>Will receive at least three years of funding</a:t>
            </a:r>
          </a:p>
        </p:txBody>
      </p:sp>
      <p:sp>
        <p:nvSpPr>
          <p:cNvPr id="24" name="Rectangle 23"/>
          <p:cNvSpPr/>
          <p:nvPr/>
        </p:nvSpPr>
        <p:spPr>
          <a:xfrm>
            <a:off x="385764" y="4388566"/>
            <a:ext cx="3321768" cy="1954381"/>
          </a:xfrm>
          <a:prstGeom prst="rect">
            <a:avLst/>
          </a:prstGeom>
        </p:spPr>
        <p:txBody>
          <a:bodyPr wrap="square" lIns="121920" rIns="121920" bIns="60960">
            <a:spAutoFit/>
          </a:bodyPr>
          <a:lstStyle/>
          <a:p>
            <a:r>
              <a:rPr lang="en-US" sz="2000" b="1" dirty="0">
                <a:latin typeface="Arial Narrow" panose="020B0606020202030204" pitchFamily="34" charset="0"/>
              </a:rPr>
              <a:t>LEAs must prioritize services at school sites in the lowest income communities</a:t>
            </a:r>
          </a:p>
          <a:p>
            <a:endParaRPr lang="en-US" sz="2000" b="1" dirty="0">
              <a:latin typeface="Arial Narrow" panose="020B0606020202030204" pitchFamily="34" charset="0"/>
            </a:endParaRPr>
          </a:p>
          <a:p>
            <a:r>
              <a:rPr lang="en-US" sz="2000" b="1" dirty="0">
                <a:latin typeface="Arial Narrow" panose="020B0606020202030204" pitchFamily="34" charset="0"/>
              </a:rPr>
              <a:t>May charge pupil fees consistent with ASES</a:t>
            </a:r>
          </a:p>
        </p:txBody>
      </p:sp>
      <p:sp>
        <p:nvSpPr>
          <p:cNvPr id="25" name="Rectangle 24"/>
          <p:cNvSpPr/>
          <p:nvPr/>
        </p:nvSpPr>
        <p:spPr>
          <a:xfrm>
            <a:off x="8314027" y="1018837"/>
            <a:ext cx="3582798" cy="2108269"/>
          </a:xfrm>
          <a:prstGeom prst="rect">
            <a:avLst/>
          </a:prstGeom>
        </p:spPr>
        <p:txBody>
          <a:bodyPr wrap="square" lIns="121920" rIns="121920" bIns="60960">
            <a:spAutoFit/>
          </a:bodyPr>
          <a:lstStyle/>
          <a:p>
            <a:pPr>
              <a:spcAft>
                <a:spcPts val="600"/>
              </a:spcAft>
            </a:pPr>
            <a:r>
              <a:rPr lang="en-US" sz="2000" b="1" dirty="0">
                <a:latin typeface="Arial Narrow" panose="020B0606020202030204" pitchFamily="34" charset="0"/>
              </a:rPr>
              <a:t>For all other LEAs:</a:t>
            </a:r>
          </a:p>
          <a:p>
            <a:pPr marL="285750" indent="-285750">
              <a:spcAft>
                <a:spcPts val="600"/>
              </a:spcAft>
              <a:buFont typeface="Arial" panose="020B0604020202020204" pitchFamily="34" charset="0"/>
              <a:buChar char="•"/>
            </a:pPr>
            <a:r>
              <a:rPr lang="en-US" sz="2000" b="1" dirty="0">
                <a:latin typeface="Arial Narrow" panose="020B0606020202030204" pitchFamily="34" charset="0"/>
              </a:rPr>
              <a:t>Remaining funds provided on a per unit basis using classroom-based K–6 ADA multiplied by LEA’s UPP</a:t>
            </a:r>
          </a:p>
          <a:p>
            <a:pPr marL="285750" indent="-285750">
              <a:spcAft>
                <a:spcPts val="600"/>
              </a:spcAft>
              <a:buFont typeface="Arial" panose="020B0604020202020204" pitchFamily="34" charset="0"/>
              <a:buChar char="•"/>
            </a:pPr>
            <a:r>
              <a:rPr lang="en-US" sz="2000" b="1" dirty="0">
                <a:latin typeface="Arial Narrow" panose="020B0606020202030204" pitchFamily="34" charset="0"/>
              </a:rPr>
              <a:t>Minimum of $50,000 per LEA</a:t>
            </a:r>
          </a:p>
        </p:txBody>
      </p:sp>
      <p:sp>
        <p:nvSpPr>
          <p:cNvPr id="26" name="Rectangle 25"/>
          <p:cNvSpPr/>
          <p:nvPr/>
        </p:nvSpPr>
        <p:spPr>
          <a:xfrm>
            <a:off x="8427765" y="4747886"/>
            <a:ext cx="3054896" cy="1031051"/>
          </a:xfrm>
          <a:prstGeom prst="rect">
            <a:avLst/>
          </a:prstGeom>
        </p:spPr>
        <p:txBody>
          <a:bodyPr wrap="square" lIns="121920" rIns="121920" bIns="60960">
            <a:spAutoFit/>
          </a:bodyPr>
          <a:lstStyle/>
          <a:p>
            <a:r>
              <a:rPr lang="en-US" sz="2000" b="1" dirty="0">
                <a:latin typeface="Arial Narrow" panose="020B0606020202030204" pitchFamily="34" charset="0"/>
                <a:ea typeface="Bebas Neue" charset="0"/>
                <a:cs typeface="Bebas Neue" charset="0"/>
              </a:rPr>
              <a:t>Intent to increase rates in future years to $2,500 per unduplicated pupil</a:t>
            </a:r>
            <a:endParaRPr lang="en-US" sz="2000" b="1" dirty="0">
              <a:latin typeface="Arial Narrow" panose="020B0606020202030204" pitchFamily="34" charset="0"/>
            </a:endParaRPr>
          </a:p>
        </p:txBody>
      </p:sp>
      <p:sp>
        <p:nvSpPr>
          <p:cNvPr id="28" name="Rectangle 27"/>
          <p:cNvSpPr/>
          <p:nvPr/>
        </p:nvSpPr>
        <p:spPr>
          <a:xfrm>
            <a:off x="4911928" y="2685271"/>
            <a:ext cx="2276689" cy="2262158"/>
          </a:xfrm>
          <a:prstGeom prst="rect">
            <a:avLst/>
          </a:prstGeom>
        </p:spPr>
        <p:txBody>
          <a:bodyPr wrap="square" lIns="121920" rIns="121920" bIns="60960">
            <a:spAutoFit/>
          </a:bodyPr>
          <a:lstStyle/>
          <a:p>
            <a:pPr algn="ctr"/>
            <a:r>
              <a:rPr lang="en-US" sz="2800" b="1" dirty="0">
                <a:latin typeface="Arial Narrow" panose="020B0606020202030204" pitchFamily="34" charset="0"/>
              </a:rPr>
              <a:t>$1.75 billion for Expanded Learning Opportunities Program</a:t>
            </a:r>
          </a:p>
        </p:txBody>
      </p:sp>
      <p:sp>
        <p:nvSpPr>
          <p:cNvPr id="29" name="Title 1">
            <a:extLst>
              <a:ext uri="{FF2B5EF4-FFF2-40B4-BE49-F238E27FC236}">
                <a16:creationId xmlns="" xmlns:a16="http://schemas.microsoft.com/office/drawing/2014/main" id="{8C24E1AA-DC9A-4E80-907B-03769EC405D3}"/>
              </a:ext>
            </a:extLst>
          </p:cNvPr>
          <p:cNvSpPr>
            <a:spLocks noGrp="1"/>
          </p:cNvSpPr>
          <p:nvPr>
            <p:ph type="title"/>
          </p:nvPr>
        </p:nvSpPr>
        <p:spPr/>
        <p:txBody>
          <a:bodyPr/>
          <a:lstStyle/>
          <a:p>
            <a:r>
              <a:rPr lang="en-US" sz="3000" dirty="0">
                <a:latin typeface="Arial Narrow" panose="020B0606020202030204" pitchFamily="34" charset="0"/>
              </a:rPr>
              <a:t>Expanded Learning Opportunities Program</a:t>
            </a:r>
          </a:p>
        </p:txBody>
      </p:sp>
      <p:sp>
        <p:nvSpPr>
          <p:cNvPr id="2" name="Footer Placeholder 1">
            <a:extLst>
              <a:ext uri="{FF2B5EF4-FFF2-40B4-BE49-F238E27FC236}">
                <a16:creationId xmlns="" xmlns:a16="http://schemas.microsoft.com/office/drawing/2014/main" id="{226FD141-5839-1B4B-AE38-70F4F729C985}"/>
              </a:ext>
            </a:extLst>
          </p:cNvPr>
          <p:cNvSpPr>
            <a:spLocks noGrp="1"/>
          </p:cNvSpPr>
          <p:nvPr>
            <p:ph type="ftr" sz="quarter" idx="11"/>
          </p:nvPr>
        </p:nvSpPr>
        <p:spPr/>
        <p:txBody>
          <a:bodyPr/>
          <a:lstStyle/>
          <a:p>
            <a:r>
              <a:rPr lang="en-US"/>
              <a:t>© 2021 School Services of California Inc.</a:t>
            </a:r>
          </a:p>
        </p:txBody>
      </p:sp>
      <p:sp>
        <p:nvSpPr>
          <p:cNvPr id="3" name="Slide Number Placeholder 2">
            <a:extLst>
              <a:ext uri="{FF2B5EF4-FFF2-40B4-BE49-F238E27FC236}">
                <a16:creationId xmlns="" xmlns:a16="http://schemas.microsoft.com/office/drawing/2014/main" id="{A5F32E70-D44D-FE48-A74F-3718EFA04B21}"/>
              </a:ext>
            </a:extLst>
          </p:cNvPr>
          <p:cNvSpPr>
            <a:spLocks noGrp="1"/>
          </p:cNvSpPr>
          <p:nvPr>
            <p:ph type="sldNum" sz="quarter" idx="12"/>
          </p:nvPr>
        </p:nvSpPr>
        <p:spPr/>
        <p:txBody>
          <a:bodyPr/>
          <a:lstStyle/>
          <a:p>
            <a:fld id="{42503F20-67DD-4948-B6DE-4DDC1702207D}" type="slidenum">
              <a:rPr lang="en-US" smtClean="0"/>
              <a:t>16</a:t>
            </a:fld>
            <a:endParaRPr lang="en-US"/>
          </a:p>
        </p:txBody>
      </p:sp>
    </p:spTree>
    <p:extLst>
      <p:ext uri="{BB962C8B-B14F-4D97-AF65-F5344CB8AC3E}">
        <p14:creationId xmlns:p14="http://schemas.microsoft.com/office/powerpoint/2010/main" val="762307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 xmlns:a16="http://schemas.microsoft.com/office/drawing/2014/main" id="{9730F8CD-1631-4133-AE01-C0D407CBE3EE}"/>
              </a:ext>
            </a:extLst>
          </p:cNvPr>
          <p:cNvSpPr txBox="1">
            <a:spLocks/>
          </p:cNvSpPr>
          <p:nvPr/>
        </p:nvSpPr>
        <p:spPr>
          <a:xfrm>
            <a:off x="274750" y="992258"/>
            <a:ext cx="10863092" cy="4513781"/>
          </a:xfrm>
          <a:prstGeom prst="rect">
            <a:avLst/>
          </a:prstGeom>
        </p:spPr>
        <p:txBody>
          <a:bodyPr vert="horz" lIns="91440" tIns="45720" rIns="91440" bIns="45720" rtlCol="0">
            <a:noAutofit/>
          </a:bodyPr>
          <a:lstStyle>
            <a:lvl1pPr marL="288925" indent="-288925" algn="l" defTabSz="914400" rtl="0" eaLnBrk="1" latinLnBrk="0" hangingPunct="1">
              <a:lnSpc>
                <a:spcPct val="100000"/>
              </a:lnSpc>
              <a:spcBef>
                <a:spcPts val="0"/>
              </a:spcBef>
              <a:buSzPct val="90000"/>
              <a:buFontTx/>
              <a:buBlip>
                <a:blip r:embed="rId3"/>
              </a:buBlip>
              <a:tabLst/>
              <a:defRPr sz="2400" b="1" i="0" kern="1200">
                <a:solidFill>
                  <a:schemeClr val="tx1"/>
                </a:solidFill>
                <a:latin typeface="Arial Narrow" panose="020B0604020202020204" pitchFamily="34" charset="0"/>
                <a:ea typeface="+mn-ea"/>
                <a:cs typeface="Arial Narrow" panose="020B0604020202020204" pitchFamily="34" charset="0"/>
              </a:defRPr>
            </a:lvl1pPr>
            <a:lvl2pPr marL="635000" indent="-334963" algn="l" defTabSz="914400" rtl="0" eaLnBrk="1" latinLnBrk="0" hangingPunct="1">
              <a:lnSpc>
                <a:spcPct val="100000"/>
              </a:lnSpc>
              <a:spcBef>
                <a:spcPts val="0"/>
              </a:spcBef>
              <a:buSzPct val="90000"/>
              <a:buFontTx/>
              <a:buBlip>
                <a:blip r:embed="rId4"/>
              </a:buBlip>
              <a:tabLst/>
              <a:defRPr sz="2400" b="1" i="0" kern="1200">
                <a:solidFill>
                  <a:schemeClr val="tx1"/>
                </a:solidFill>
                <a:latin typeface="Arial Narrow" panose="020B0604020202020204" pitchFamily="34" charset="0"/>
                <a:ea typeface="+mn-ea"/>
                <a:cs typeface="Arial Narrow" panose="020B0604020202020204" pitchFamily="34" charset="0"/>
              </a:defRPr>
            </a:lvl2pPr>
            <a:lvl3pPr marL="979488" indent="-333375" algn="l" defTabSz="914400" rtl="0" eaLnBrk="1" latinLnBrk="0" hangingPunct="1">
              <a:lnSpc>
                <a:spcPct val="100000"/>
              </a:lnSpc>
              <a:spcBef>
                <a:spcPts val="0"/>
              </a:spcBef>
              <a:buSzPct val="90000"/>
              <a:buFontTx/>
              <a:buBlip>
                <a:blip r:embed="rId3"/>
              </a:buBlip>
              <a:tabLst/>
              <a:defRPr sz="2400" b="1" i="0" kern="1200">
                <a:solidFill>
                  <a:schemeClr val="tx1"/>
                </a:solidFill>
                <a:latin typeface="Arial Narrow" panose="020B0604020202020204" pitchFamily="34" charset="0"/>
                <a:ea typeface="+mn-ea"/>
                <a:cs typeface="Arial Narrow" panose="020B0604020202020204" pitchFamily="34" charset="0"/>
              </a:defRPr>
            </a:lvl3pPr>
            <a:lvl4pPr marL="1314450" indent="-334963" algn="l" defTabSz="914400" rtl="0" eaLnBrk="1" latinLnBrk="0" hangingPunct="1">
              <a:lnSpc>
                <a:spcPct val="100000"/>
              </a:lnSpc>
              <a:spcBef>
                <a:spcPts val="0"/>
              </a:spcBef>
              <a:buSzPct val="90000"/>
              <a:buFontTx/>
              <a:buBlip>
                <a:blip r:embed="rId4"/>
              </a:buBlip>
              <a:tabLst/>
              <a:defRPr sz="2400" b="1" i="0" kern="1200">
                <a:solidFill>
                  <a:schemeClr val="tx1"/>
                </a:solidFill>
                <a:latin typeface="Arial Narrow" panose="020B0604020202020204" pitchFamily="34" charset="0"/>
                <a:ea typeface="+mn-ea"/>
                <a:cs typeface="Arial Narrow" panose="020B0604020202020204" pitchFamily="34" charset="0"/>
              </a:defRPr>
            </a:lvl4pPr>
            <a:lvl5pPr marL="1658938" indent="-344488" algn="l" defTabSz="914400" rtl="0" eaLnBrk="1" latinLnBrk="0" hangingPunct="1">
              <a:lnSpc>
                <a:spcPct val="100000"/>
              </a:lnSpc>
              <a:spcBef>
                <a:spcPts val="0"/>
              </a:spcBef>
              <a:buSzPct val="90000"/>
              <a:buFontTx/>
              <a:buBlip>
                <a:blip r:embed="rId3"/>
              </a:buBlip>
              <a:tabLst/>
              <a:defRPr sz="2400" b="1" i="0" kern="1200">
                <a:solidFill>
                  <a:schemeClr val="tx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rial Narrow" panose="020B0606020202030204" pitchFamily="34" charset="0"/>
              </a:rPr>
              <a:t>Legislature heard your voices, and provided relief to the Unemployment Insurance increase</a:t>
            </a:r>
          </a:p>
          <a:p>
            <a:pPr marL="0" indent="0">
              <a:spcAft>
                <a:spcPts val="600"/>
              </a:spcAft>
              <a:buNone/>
            </a:pPr>
            <a:endParaRPr lang="en-US" dirty="0">
              <a:latin typeface="Arial Narrow" panose="020B0606020202030204" pitchFamily="34" charset="0"/>
            </a:endParaRPr>
          </a:p>
          <a:p>
            <a:pPr marL="0" indent="0">
              <a:spcAft>
                <a:spcPts val="600"/>
              </a:spcAft>
              <a:buNone/>
            </a:pPr>
            <a:endParaRPr lang="en-US" dirty="0">
              <a:latin typeface="Arial Narrow" panose="020B0606020202030204" pitchFamily="34" charset="0"/>
            </a:endParaRPr>
          </a:p>
          <a:p>
            <a:pPr marL="0" indent="0">
              <a:spcAft>
                <a:spcPts val="600"/>
              </a:spcAft>
              <a:buNone/>
            </a:pPr>
            <a:endParaRPr lang="en-US" dirty="0">
              <a:latin typeface="Arial Narrow" panose="020B0606020202030204" pitchFamily="34" charset="0"/>
            </a:endParaRPr>
          </a:p>
          <a:p>
            <a:pPr>
              <a:spcAft>
                <a:spcPts val="600"/>
              </a:spcAft>
            </a:pPr>
            <a:endParaRPr lang="en-US" dirty="0">
              <a:latin typeface="Arial Narrow" panose="020B0606020202030204" pitchFamily="34" charset="0"/>
            </a:endParaRPr>
          </a:p>
          <a:p>
            <a:pPr>
              <a:spcAft>
                <a:spcPts val="600"/>
              </a:spcAft>
            </a:pPr>
            <a:endParaRPr lang="en-US" dirty="0">
              <a:latin typeface="Arial Narrow" panose="020B0606020202030204" pitchFamily="34" charset="0"/>
            </a:endParaRPr>
          </a:p>
          <a:p>
            <a:pPr>
              <a:spcAft>
                <a:spcPts val="600"/>
              </a:spcAft>
            </a:pPr>
            <a:endParaRPr lang="en-US" dirty="0">
              <a:latin typeface="Arial Narrow" panose="020B0606020202030204" pitchFamily="34" charset="0"/>
            </a:endParaRPr>
          </a:p>
          <a:p>
            <a:pPr>
              <a:spcAft>
                <a:spcPts val="600"/>
              </a:spcAft>
            </a:pPr>
            <a:endParaRPr lang="en-US" dirty="0">
              <a:latin typeface="Arial Narrow" panose="020B0606020202030204" pitchFamily="34" charset="0"/>
            </a:endParaRPr>
          </a:p>
          <a:p>
            <a:pPr>
              <a:spcAft>
                <a:spcPts val="600"/>
              </a:spcAft>
            </a:pPr>
            <a:endParaRPr lang="en-US" dirty="0">
              <a:latin typeface="Arial Narrow" panose="020B0606020202030204" pitchFamily="34" charset="0"/>
            </a:endParaRPr>
          </a:p>
          <a:p>
            <a:pPr>
              <a:spcAft>
                <a:spcPts val="600"/>
              </a:spcAft>
            </a:pPr>
            <a:r>
              <a:rPr lang="en-US" dirty="0">
                <a:latin typeface="Arial Narrow" panose="020B0606020202030204" pitchFamily="34" charset="0"/>
              </a:rPr>
              <a:t>Even at 0.5%, this still represents a significant increase in costs above the standard 0.05%, but the increase is paid for by the COLA</a:t>
            </a:r>
          </a:p>
          <a:p>
            <a:pPr lvl="1">
              <a:spcAft>
                <a:spcPts val="600"/>
              </a:spcAft>
            </a:pPr>
            <a:r>
              <a:rPr lang="en-US" dirty="0">
                <a:latin typeface="Arial Narrow" panose="020B0606020202030204" pitchFamily="34" charset="0"/>
              </a:rPr>
              <a:t>No similar relief was provided for employer pension rates</a:t>
            </a:r>
          </a:p>
          <a:p>
            <a:pPr marL="0" indent="0">
              <a:spcAft>
                <a:spcPts val="600"/>
              </a:spcAft>
              <a:buNone/>
            </a:pPr>
            <a:endParaRPr lang="en-US" dirty="0">
              <a:latin typeface="Arial Narrow" panose="020B0606020202030204" pitchFamily="34" charset="0"/>
            </a:endParaRPr>
          </a:p>
        </p:txBody>
      </p:sp>
      <p:sp>
        <p:nvSpPr>
          <p:cNvPr id="8" name="Title 7">
            <a:extLst>
              <a:ext uri="{FF2B5EF4-FFF2-40B4-BE49-F238E27FC236}">
                <a16:creationId xmlns="" xmlns:a16="http://schemas.microsoft.com/office/drawing/2014/main" id="{C75A995F-0757-A742-A265-F5896FC3569F}"/>
              </a:ext>
            </a:extLst>
          </p:cNvPr>
          <p:cNvSpPr>
            <a:spLocks noGrp="1"/>
          </p:cNvSpPr>
          <p:nvPr>
            <p:ph type="title"/>
          </p:nvPr>
        </p:nvSpPr>
        <p:spPr/>
        <p:txBody>
          <a:bodyPr/>
          <a:lstStyle/>
          <a:p>
            <a:r>
              <a:rPr lang="en-US" dirty="0">
                <a:latin typeface="Arial Narrow" panose="020B0606020202030204" pitchFamily="34" charset="0"/>
              </a:rPr>
              <a:t>Unemployment Insurance</a:t>
            </a:r>
          </a:p>
        </p:txBody>
      </p:sp>
      <p:sp>
        <p:nvSpPr>
          <p:cNvPr id="4" name="Footer Placeholder 3">
            <a:extLst>
              <a:ext uri="{FF2B5EF4-FFF2-40B4-BE49-F238E27FC236}">
                <a16:creationId xmlns="" xmlns:a16="http://schemas.microsoft.com/office/drawing/2014/main" id="{F3040557-5E98-CF41-AD5B-9DB5F8FC5E9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Narrow" panose="020B0606020202030204" pitchFamily="34" charset="0"/>
              </a:rPr>
              <a:t>© 2021 School Services of California Inc.</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094850846"/>
              </p:ext>
            </p:extLst>
          </p:nvPr>
        </p:nvGraphicFramePr>
        <p:xfrm>
          <a:off x="924346" y="1959612"/>
          <a:ext cx="10175204" cy="32189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Slide Number Placeholder 2">
            <a:extLst>
              <a:ext uri="{FF2B5EF4-FFF2-40B4-BE49-F238E27FC236}">
                <a16:creationId xmlns="" xmlns:a16="http://schemas.microsoft.com/office/drawing/2014/main" id="{3B8B6326-9C95-7445-B32B-4468AB93E61B}"/>
              </a:ext>
            </a:extLst>
          </p:cNvPr>
          <p:cNvSpPr>
            <a:spLocks noGrp="1"/>
          </p:cNvSpPr>
          <p:nvPr>
            <p:ph type="sldNum" sz="quarter" idx="12"/>
          </p:nvPr>
        </p:nvSpPr>
        <p:spPr/>
        <p:txBody>
          <a:bodyPr/>
          <a:lstStyle/>
          <a:p>
            <a:fld id="{4DD8A430-69A2-7743-910D-5AAE559F2DBD}" type="slidenum">
              <a:rPr lang="en-US" smtClean="0">
                <a:latin typeface="Arial Narrow" panose="020B0606020202030204" pitchFamily="34" charset="0"/>
              </a:rPr>
              <a:t>17</a:t>
            </a:fld>
            <a:endParaRPr lang="en-US">
              <a:latin typeface="Arial Narrow" panose="020B0606020202030204" pitchFamily="34" charset="0"/>
            </a:endParaRPr>
          </a:p>
        </p:txBody>
      </p:sp>
    </p:spTree>
    <p:extLst>
      <p:ext uri="{BB962C8B-B14F-4D97-AF65-F5344CB8AC3E}">
        <p14:creationId xmlns:p14="http://schemas.microsoft.com/office/powerpoint/2010/main" val="3650332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8E80A2-49D8-C946-A4B5-28E66222EF03}"/>
              </a:ext>
            </a:extLst>
          </p:cNvPr>
          <p:cNvSpPr>
            <a:spLocks noGrp="1"/>
          </p:cNvSpPr>
          <p:nvPr>
            <p:ph type="title"/>
          </p:nvPr>
        </p:nvSpPr>
        <p:spPr/>
        <p:txBody>
          <a:bodyPr/>
          <a:lstStyle/>
          <a:p>
            <a:r>
              <a:rPr lang="en-US" dirty="0"/>
              <a:t>2021–22 ADA and Staffing Impacts</a:t>
            </a:r>
          </a:p>
        </p:txBody>
      </p:sp>
      <p:sp>
        <p:nvSpPr>
          <p:cNvPr id="13" name="Content Placeholder 12">
            <a:extLst>
              <a:ext uri="{FF2B5EF4-FFF2-40B4-BE49-F238E27FC236}">
                <a16:creationId xmlns="" xmlns:a16="http://schemas.microsoft.com/office/drawing/2014/main" id="{79FA3022-8D09-4E9D-A77A-EB141FCBD952}"/>
              </a:ext>
            </a:extLst>
          </p:cNvPr>
          <p:cNvSpPr>
            <a:spLocks noGrp="1"/>
          </p:cNvSpPr>
          <p:nvPr>
            <p:ph idx="1"/>
          </p:nvPr>
        </p:nvSpPr>
        <p:spPr>
          <a:xfrm>
            <a:off x="64441" y="787400"/>
            <a:ext cx="12041334" cy="5497286"/>
          </a:xfrm>
        </p:spPr>
        <p:txBody>
          <a:bodyPr/>
          <a:lstStyle/>
          <a:p>
            <a:pPr>
              <a:spcAft>
                <a:spcPts val="800"/>
              </a:spcAft>
            </a:pPr>
            <a:r>
              <a:rPr lang="en-US" dirty="0"/>
              <a:t>The 2021–22 school year for many represents a return to normal</a:t>
            </a:r>
          </a:p>
          <a:p>
            <a:pPr>
              <a:spcAft>
                <a:spcPts val="800"/>
              </a:spcAft>
            </a:pPr>
            <a:r>
              <a:rPr lang="en-US" dirty="0"/>
              <a:t>Still looming is the ADA cliff for school district funding in 2022–23</a:t>
            </a:r>
          </a:p>
          <a:p>
            <a:pPr lvl="1">
              <a:spcAft>
                <a:spcPts val="800"/>
              </a:spcAft>
            </a:pPr>
            <a:r>
              <a:rPr lang="en-US" dirty="0"/>
              <a:t>Impacts funding for LCFF, Lottery, and Mandate Block </a:t>
            </a:r>
            <a:r>
              <a:rPr lang="en-US" dirty="0" smtClean="0"/>
              <a:t>Grant</a:t>
            </a:r>
            <a:endParaRPr lang="en-US" dirty="0"/>
          </a:p>
          <a:p>
            <a:pPr lvl="1">
              <a:spcAft>
                <a:spcPts val="800"/>
              </a:spcAft>
            </a:pPr>
            <a:endParaRPr lang="en-US" dirty="0" smtClean="0"/>
          </a:p>
          <a:p>
            <a:pPr lvl="1">
              <a:spcAft>
                <a:spcPts val="800"/>
              </a:spcAft>
            </a:pPr>
            <a:endParaRPr lang="en-US" dirty="0"/>
          </a:p>
          <a:p>
            <a:pPr>
              <a:spcAft>
                <a:spcPts val="800"/>
              </a:spcAft>
            </a:pPr>
            <a:endParaRPr lang="en-US" dirty="0"/>
          </a:p>
          <a:p>
            <a:pPr>
              <a:spcAft>
                <a:spcPts val="800"/>
              </a:spcAft>
            </a:pPr>
            <a:endParaRPr lang="en-US" dirty="0"/>
          </a:p>
          <a:p>
            <a:pPr marL="0" indent="0">
              <a:spcAft>
                <a:spcPts val="800"/>
              </a:spcAft>
              <a:buNone/>
            </a:pPr>
            <a:endParaRPr lang="en-US" dirty="0"/>
          </a:p>
          <a:p>
            <a:pPr marL="0" indent="0">
              <a:spcAft>
                <a:spcPts val="800"/>
              </a:spcAft>
              <a:buNone/>
            </a:pPr>
            <a:endParaRPr lang="en-US" dirty="0" smtClean="0"/>
          </a:p>
          <a:p>
            <a:pPr marL="0" indent="0">
              <a:spcAft>
                <a:spcPts val="800"/>
              </a:spcAft>
              <a:buNone/>
            </a:pPr>
            <a:r>
              <a:rPr lang="en-US" dirty="0" smtClean="0">
                <a:solidFill>
                  <a:srgbClr val="FF0000"/>
                </a:solidFill>
              </a:rPr>
              <a:t>Enrollment = 3,147</a:t>
            </a:r>
            <a:r>
              <a:rPr lang="en-US" dirty="0"/>
              <a:t>	</a:t>
            </a:r>
            <a:r>
              <a:rPr lang="en-US" dirty="0" smtClean="0"/>
              <a:t>	      </a:t>
            </a:r>
            <a:r>
              <a:rPr lang="en-US" dirty="0" smtClean="0">
                <a:solidFill>
                  <a:srgbClr val="FF0000"/>
                </a:solidFill>
              </a:rPr>
              <a:t>3,139		      3,060* </a:t>
            </a:r>
            <a:r>
              <a:rPr lang="en-US" sz="1000" dirty="0" smtClean="0">
                <a:solidFill>
                  <a:srgbClr val="FF0000"/>
                </a:solidFill>
              </a:rPr>
              <a:t>as of 8/5/21</a:t>
            </a:r>
            <a:r>
              <a:rPr lang="en-US" dirty="0" smtClean="0">
                <a:solidFill>
                  <a:srgbClr val="FF0000"/>
                </a:solidFill>
              </a:rPr>
              <a:t>		           ???</a:t>
            </a:r>
            <a:endParaRPr lang="en-US" dirty="0"/>
          </a:p>
          <a:p>
            <a:pPr>
              <a:spcAft>
                <a:spcPts val="800"/>
              </a:spcAft>
            </a:pPr>
            <a:r>
              <a:rPr lang="en-US" dirty="0"/>
              <a:t>LEAs who have experienced a decline in enrollment over the prior two years will need to initiate “right-sizing” </a:t>
            </a:r>
            <a:r>
              <a:rPr lang="en-US" dirty="0" smtClean="0"/>
              <a:t>conversations</a:t>
            </a:r>
            <a:endParaRPr lang="en-US" dirty="0"/>
          </a:p>
          <a:p>
            <a:pPr>
              <a:spcAft>
                <a:spcPts val="800"/>
              </a:spcAft>
            </a:pPr>
            <a:endParaRPr lang="en-US" dirty="0"/>
          </a:p>
        </p:txBody>
      </p:sp>
      <p:sp>
        <p:nvSpPr>
          <p:cNvPr id="4" name="Footer Placeholder 3">
            <a:extLst>
              <a:ext uri="{FF2B5EF4-FFF2-40B4-BE49-F238E27FC236}">
                <a16:creationId xmlns="" xmlns:a16="http://schemas.microsoft.com/office/drawing/2014/main" id="{F3040557-5E98-CF41-AD5B-9DB5F8FC5E9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Narrow" panose="020B0604020202020204" pitchFamily="34" charset="0"/>
                <a:ea typeface="+mn-ea"/>
              </a:rPr>
              <a:t>© 2021 School Services of California Inc.</a:t>
            </a:r>
          </a:p>
        </p:txBody>
      </p:sp>
      <p:sp>
        <p:nvSpPr>
          <p:cNvPr id="5" name="Slide Number Placeholder 4">
            <a:extLst>
              <a:ext uri="{FF2B5EF4-FFF2-40B4-BE49-F238E27FC236}">
                <a16:creationId xmlns="" xmlns:a16="http://schemas.microsoft.com/office/drawing/2014/main" id="{905E3713-A6D3-3A41-9E13-F6049809BDD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8A430-69A2-7743-910D-5AAE559F2DBD}" type="slidenum">
              <a:rPr kumimoji="0" lang="en-US" sz="1600" b="1" i="0" u="none" strike="noStrike" kern="1200" cap="none" spc="0" normalizeH="0" baseline="0" noProof="0" smtClean="0">
                <a:ln>
                  <a:noFill/>
                </a:ln>
                <a:solidFill>
                  <a:srgbClr val="FFFFFF"/>
                </a:solidFill>
                <a:effectLst>
                  <a:outerShdw blurRad="50800" dist="38100" dir="2700000" algn="tl" rotWithShape="0">
                    <a:prstClr val="black">
                      <a:alpha val="40000"/>
                    </a:prstClr>
                  </a:outerShdw>
                </a:effectLst>
                <a:uLnTx/>
                <a:uFillTx/>
                <a:latin typeface="Arial Narrow" panose="020B060402020202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600" b="1" i="0" u="none" strike="noStrike" kern="1200" cap="none" spc="0" normalizeH="0" baseline="0" noProof="0">
              <a:ln>
                <a:noFill/>
              </a:ln>
              <a:solidFill>
                <a:srgbClr val="FFFFFF"/>
              </a:solidFill>
              <a:effectLst>
                <a:outerShdw blurRad="50800" dist="38100" dir="2700000" algn="tl" rotWithShape="0">
                  <a:prstClr val="black">
                    <a:alpha val="40000"/>
                  </a:prstClr>
                </a:outerShdw>
              </a:effectLst>
              <a:uLnTx/>
              <a:uFillTx/>
              <a:latin typeface="Arial Narrow" panose="020B0604020202020204" pitchFamily="34" charset="0"/>
              <a:ea typeface="+mn-ea"/>
            </a:endParaRPr>
          </a:p>
        </p:txBody>
      </p:sp>
      <p:grpSp>
        <p:nvGrpSpPr>
          <p:cNvPr id="36" name="Group 35">
            <a:extLst>
              <a:ext uri="{FF2B5EF4-FFF2-40B4-BE49-F238E27FC236}">
                <a16:creationId xmlns="" xmlns:a16="http://schemas.microsoft.com/office/drawing/2014/main" id="{611CEF7E-B47B-423B-90F4-72E210A708C2}"/>
              </a:ext>
            </a:extLst>
          </p:cNvPr>
          <p:cNvGrpSpPr/>
          <p:nvPr/>
        </p:nvGrpSpPr>
        <p:grpSpPr>
          <a:xfrm>
            <a:off x="659679" y="2516872"/>
            <a:ext cx="10623559" cy="2577642"/>
            <a:chOff x="667538" y="2764952"/>
            <a:chExt cx="10623559" cy="3072790"/>
          </a:xfrm>
        </p:grpSpPr>
        <p:sp>
          <p:nvSpPr>
            <p:cNvPr id="21" name="Rectangle 20">
              <a:extLst>
                <a:ext uri="{FF2B5EF4-FFF2-40B4-BE49-F238E27FC236}">
                  <a16:creationId xmlns="" xmlns:a16="http://schemas.microsoft.com/office/drawing/2014/main" id="{8F86A1A7-B2A1-44D8-9968-9098E51BC956}"/>
                </a:ext>
              </a:extLst>
            </p:cNvPr>
            <p:cNvSpPr/>
            <p:nvPr/>
          </p:nvSpPr>
          <p:spPr>
            <a:xfrm>
              <a:off x="3745809" y="3519469"/>
              <a:ext cx="1679644" cy="231827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Funded ADA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Based on 2019–20</a:t>
              </a:r>
            </a:p>
          </p:txBody>
        </p:sp>
        <p:sp>
          <p:nvSpPr>
            <p:cNvPr id="16" name="Rectangle 15">
              <a:extLst>
                <a:ext uri="{FF2B5EF4-FFF2-40B4-BE49-F238E27FC236}">
                  <a16:creationId xmlns="" xmlns:a16="http://schemas.microsoft.com/office/drawing/2014/main" id="{41E4A1F2-0F59-4B39-9C43-180BE554403A}"/>
                </a:ext>
              </a:extLst>
            </p:cNvPr>
            <p:cNvSpPr/>
            <p:nvPr/>
          </p:nvSpPr>
          <p:spPr>
            <a:xfrm>
              <a:off x="897376" y="3519469"/>
              <a:ext cx="1679644" cy="2318273"/>
            </a:xfrm>
            <a:prstGeom prst="rect">
              <a:avLst/>
            </a:prstGeom>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ADA</a:t>
              </a:r>
            </a:p>
          </p:txBody>
        </p:sp>
        <p:sp>
          <p:nvSpPr>
            <p:cNvPr id="17" name="Rectangle 16">
              <a:extLst>
                <a:ext uri="{FF2B5EF4-FFF2-40B4-BE49-F238E27FC236}">
                  <a16:creationId xmlns="" xmlns:a16="http://schemas.microsoft.com/office/drawing/2014/main" id="{4D0EA89E-58A8-4629-B6F3-0F81A95A137A}"/>
                </a:ext>
              </a:extLst>
            </p:cNvPr>
            <p:cNvSpPr/>
            <p:nvPr/>
          </p:nvSpPr>
          <p:spPr>
            <a:xfrm>
              <a:off x="3745810" y="4439092"/>
              <a:ext cx="1679644" cy="1398650"/>
            </a:xfrm>
            <a:prstGeom prst="rect">
              <a:avLst/>
            </a:prstGeom>
            <a:solidFill>
              <a:schemeClr val="accent2">
                <a:lumMod val="60000"/>
                <a:lumOff val="40000"/>
              </a:schemeClr>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2020–21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Actual ADA</a:t>
              </a:r>
            </a:p>
          </p:txBody>
        </p:sp>
        <p:sp>
          <p:nvSpPr>
            <p:cNvPr id="18" name="Rectangle 17">
              <a:extLst>
                <a:ext uri="{FF2B5EF4-FFF2-40B4-BE49-F238E27FC236}">
                  <a16:creationId xmlns="" xmlns:a16="http://schemas.microsoft.com/office/drawing/2014/main" id="{4512A91D-F46A-4D17-BAD9-84EAE6681EC5}"/>
                </a:ext>
              </a:extLst>
            </p:cNvPr>
            <p:cNvSpPr/>
            <p:nvPr/>
          </p:nvSpPr>
          <p:spPr>
            <a:xfrm>
              <a:off x="6557970" y="3519469"/>
              <a:ext cx="1679644" cy="23182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Funded ADA </a:t>
              </a:r>
              <a:r>
                <a:rPr kumimoji="0" lang="en-US" sz="16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Based on 2019–20</a:t>
              </a:r>
              <a:endParaRPr kumimoji="0" lang="en-US" sz="12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endParaRPr>
            </a:p>
          </p:txBody>
        </p:sp>
        <p:sp>
          <p:nvSpPr>
            <p:cNvPr id="19" name="Rectangle 18">
              <a:extLst>
                <a:ext uri="{FF2B5EF4-FFF2-40B4-BE49-F238E27FC236}">
                  <a16:creationId xmlns="" xmlns:a16="http://schemas.microsoft.com/office/drawing/2014/main" id="{1A8C997D-A5D3-4254-8842-F061BF914264}"/>
                </a:ext>
              </a:extLst>
            </p:cNvPr>
            <p:cNvSpPr/>
            <p:nvPr/>
          </p:nvSpPr>
          <p:spPr>
            <a:xfrm>
              <a:off x="667538" y="2764952"/>
              <a:ext cx="2162287" cy="591671"/>
            </a:xfrm>
            <a:prstGeom prst="rect">
              <a:avLst/>
            </a:prstGeom>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2019–20</a:t>
              </a:r>
            </a:p>
          </p:txBody>
        </p:sp>
        <p:sp>
          <p:nvSpPr>
            <p:cNvPr id="20" name="Rectangle 19">
              <a:extLst>
                <a:ext uri="{FF2B5EF4-FFF2-40B4-BE49-F238E27FC236}">
                  <a16:creationId xmlns="" xmlns:a16="http://schemas.microsoft.com/office/drawing/2014/main" id="{EF35964C-9439-4AFD-924A-90A27B97CD51}"/>
                </a:ext>
              </a:extLst>
            </p:cNvPr>
            <p:cNvSpPr/>
            <p:nvPr/>
          </p:nvSpPr>
          <p:spPr>
            <a:xfrm>
              <a:off x="3504488" y="2764952"/>
              <a:ext cx="2162287" cy="591671"/>
            </a:xfrm>
            <a:prstGeom prst="rect">
              <a:avLst/>
            </a:prstGeom>
            <a:solidFill>
              <a:schemeClr val="accent2">
                <a:lumMod val="75000"/>
              </a:schemeClr>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2020–21</a:t>
              </a:r>
            </a:p>
          </p:txBody>
        </p:sp>
        <p:sp>
          <p:nvSpPr>
            <p:cNvPr id="22" name="Rectangle 21">
              <a:extLst>
                <a:ext uri="{FF2B5EF4-FFF2-40B4-BE49-F238E27FC236}">
                  <a16:creationId xmlns="" xmlns:a16="http://schemas.microsoft.com/office/drawing/2014/main" id="{F97B69EF-7D3B-4433-BA5C-8DF3DE4571AF}"/>
                </a:ext>
              </a:extLst>
            </p:cNvPr>
            <p:cNvSpPr/>
            <p:nvPr/>
          </p:nvSpPr>
          <p:spPr>
            <a:xfrm>
              <a:off x="6316648" y="2764952"/>
              <a:ext cx="2162287" cy="591671"/>
            </a:xfrm>
            <a:prstGeom prst="rect">
              <a:avLst/>
            </a:prstGeom>
            <a:solidFill>
              <a:schemeClr val="accent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2021–22</a:t>
              </a:r>
            </a:p>
          </p:txBody>
        </p:sp>
        <p:sp>
          <p:nvSpPr>
            <p:cNvPr id="23" name="Rectangle 22">
              <a:extLst>
                <a:ext uri="{FF2B5EF4-FFF2-40B4-BE49-F238E27FC236}">
                  <a16:creationId xmlns="" xmlns:a16="http://schemas.microsoft.com/office/drawing/2014/main" id="{59F41D02-D492-4888-8083-4E07278D5D7F}"/>
                </a:ext>
              </a:extLst>
            </p:cNvPr>
            <p:cNvSpPr/>
            <p:nvPr/>
          </p:nvSpPr>
          <p:spPr>
            <a:xfrm>
              <a:off x="6557970" y="4439092"/>
              <a:ext cx="1679644" cy="1398649"/>
            </a:xfrm>
            <a:prstGeom prst="rect">
              <a:avLst/>
            </a:prstGeom>
            <a:solidFill>
              <a:schemeClr val="accent3">
                <a:lumMod val="60000"/>
                <a:lumOff val="40000"/>
              </a:schemeClr>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2021–22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Actual ADA</a:t>
              </a:r>
            </a:p>
          </p:txBody>
        </p:sp>
        <p:sp>
          <p:nvSpPr>
            <p:cNvPr id="24" name="Rectangle 23">
              <a:extLst>
                <a:ext uri="{FF2B5EF4-FFF2-40B4-BE49-F238E27FC236}">
                  <a16:creationId xmlns="" xmlns:a16="http://schemas.microsoft.com/office/drawing/2014/main" id="{DB47D77E-1043-4C15-B5F7-032FC695AA3D}"/>
                </a:ext>
              </a:extLst>
            </p:cNvPr>
            <p:cNvSpPr/>
            <p:nvPr/>
          </p:nvSpPr>
          <p:spPr>
            <a:xfrm>
              <a:off x="9128810" y="2764952"/>
              <a:ext cx="2162287" cy="591671"/>
            </a:xfrm>
            <a:prstGeom prst="rect">
              <a:avLst/>
            </a:prstGeom>
            <a:solidFill>
              <a:schemeClr val="accent4"/>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2022–23</a:t>
              </a:r>
            </a:p>
          </p:txBody>
        </p:sp>
        <p:sp>
          <p:nvSpPr>
            <p:cNvPr id="25" name="Rectangle 24">
              <a:extLst>
                <a:ext uri="{FF2B5EF4-FFF2-40B4-BE49-F238E27FC236}">
                  <a16:creationId xmlns="" xmlns:a16="http://schemas.microsoft.com/office/drawing/2014/main" id="{A9D1C0B7-0ED8-482C-9C58-211E2D6E10D5}"/>
                </a:ext>
              </a:extLst>
            </p:cNvPr>
            <p:cNvSpPr/>
            <p:nvPr/>
          </p:nvSpPr>
          <p:spPr>
            <a:xfrm>
              <a:off x="9304259" y="4208949"/>
              <a:ext cx="1745517" cy="16287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Funded ADA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Based on 2021–22</a:t>
              </a:r>
            </a:p>
          </p:txBody>
        </p:sp>
        <p:cxnSp>
          <p:nvCxnSpPr>
            <p:cNvPr id="27" name="Straight Arrow Connector 26">
              <a:extLst>
                <a:ext uri="{FF2B5EF4-FFF2-40B4-BE49-F238E27FC236}">
                  <a16:creationId xmlns="" xmlns:a16="http://schemas.microsoft.com/office/drawing/2014/main" id="{FBE30BB8-4F04-408B-89C4-BDE4C4C95EA7}"/>
                </a:ext>
              </a:extLst>
            </p:cNvPr>
            <p:cNvCxnSpPr>
              <a:cxnSpLocks/>
              <a:endCxn id="25" idx="0"/>
            </p:cNvCxnSpPr>
            <p:nvPr/>
          </p:nvCxnSpPr>
          <p:spPr>
            <a:xfrm flipH="1">
              <a:off x="10177018" y="3519468"/>
              <a:ext cx="32936" cy="689481"/>
            </a:xfrm>
            <a:prstGeom prst="straightConnector1">
              <a:avLst/>
            </a:prstGeom>
            <a:ln w="57150">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 xmlns:a16="http://schemas.microsoft.com/office/drawing/2014/main" id="{FD575A32-E697-4977-A2D1-93BCAD5ED2ED}"/>
                </a:ext>
              </a:extLst>
            </p:cNvPr>
            <p:cNvCxnSpPr/>
            <p:nvPr/>
          </p:nvCxnSpPr>
          <p:spPr>
            <a:xfrm>
              <a:off x="667538" y="3519469"/>
              <a:ext cx="10623559"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 xmlns:a16="http://schemas.microsoft.com/office/drawing/2014/main" id="{97B1BD10-8750-4A69-8028-CDF8C5A5B413}"/>
                </a:ext>
              </a:extLst>
            </p:cNvPr>
            <p:cNvSpPr/>
            <p:nvPr/>
          </p:nvSpPr>
          <p:spPr>
            <a:xfrm>
              <a:off x="9370132" y="4971604"/>
              <a:ext cx="1679644" cy="866138"/>
            </a:xfrm>
            <a:prstGeom prst="rect">
              <a:avLst/>
            </a:prstGeom>
            <a:solidFill>
              <a:schemeClr val="accent4">
                <a:lumMod val="20000"/>
                <a:lumOff val="80000"/>
              </a:schemeClr>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2022–23</a:t>
              </a:r>
              <a:endParaRPr kumimoji="0" lang="en-US" sz="20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Actual ADA</a:t>
              </a:r>
              <a:endParaRPr kumimoji="0" lang="en-US" sz="18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p:txBody>
        </p:sp>
        <p:sp>
          <p:nvSpPr>
            <p:cNvPr id="32" name="TextBox 31">
              <a:extLst>
                <a:ext uri="{FF2B5EF4-FFF2-40B4-BE49-F238E27FC236}">
                  <a16:creationId xmlns="" xmlns:a16="http://schemas.microsoft.com/office/drawing/2014/main" id="{7ACC603B-8974-4804-8DF3-F9308DE504BE}"/>
                </a:ext>
              </a:extLst>
            </p:cNvPr>
            <p:cNvSpPr txBox="1"/>
            <p:nvPr/>
          </p:nvSpPr>
          <p:spPr>
            <a:xfrm>
              <a:off x="9199265" y="3808840"/>
              <a:ext cx="99554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9F2836"/>
                  </a:solidFill>
                  <a:effectLst/>
                  <a:uLnTx/>
                  <a:uFillTx/>
                  <a:latin typeface="Arial Narrow" panose="020B0604020202020204" pitchFamily="34" charset="0"/>
                  <a:ea typeface="+mn-ea"/>
                  <a:cs typeface="Arial Narrow" panose="020B0604020202020204" pitchFamily="34" charset="0"/>
                </a:rPr>
                <a:t>The cliff</a:t>
              </a:r>
            </a:p>
          </p:txBody>
        </p:sp>
      </p:grpSp>
    </p:spTree>
    <p:extLst>
      <p:ext uri="{BB962C8B-B14F-4D97-AF65-F5344CB8AC3E}">
        <p14:creationId xmlns:p14="http://schemas.microsoft.com/office/powerpoint/2010/main" val="4007022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B127E0-3BA2-3C47-83C3-E1F77B105045}"/>
              </a:ext>
            </a:extLst>
          </p:cNvPr>
          <p:cNvSpPr>
            <a:spLocks noGrp="1"/>
          </p:cNvSpPr>
          <p:nvPr>
            <p:ph type="title"/>
          </p:nvPr>
        </p:nvSpPr>
        <p:spPr>
          <a:xfrm>
            <a:off x="77382" y="33718"/>
            <a:ext cx="12028393" cy="780585"/>
          </a:xfrm>
        </p:spPr>
        <p:txBody>
          <a:bodyPr/>
          <a:lstStyle/>
          <a:p>
            <a:r>
              <a:rPr lang="en-US" dirty="0"/>
              <a:t>45-Day Budget Revision</a:t>
            </a:r>
          </a:p>
        </p:txBody>
      </p:sp>
      <p:sp>
        <p:nvSpPr>
          <p:cNvPr id="3" name="Content Placeholder 2">
            <a:extLst>
              <a:ext uri="{FF2B5EF4-FFF2-40B4-BE49-F238E27FC236}">
                <a16:creationId xmlns="" xmlns:a16="http://schemas.microsoft.com/office/drawing/2014/main" id="{27C38FF6-6AAD-5142-8A47-8B1ECDFC80C9}"/>
              </a:ext>
            </a:extLst>
          </p:cNvPr>
          <p:cNvSpPr>
            <a:spLocks noGrp="1"/>
          </p:cNvSpPr>
          <p:nvPr>
            <p:ph idx="1"/>
          </p:nvPr>
        </p:nvSpPr>
        <p:spPr>
          <a:xfrm>
            <a:off x="64441" y="990600"/>
            <a:ext cx="12041334" cy="3373056"/>
          </a:xfrm>
        </p:spPr>
        <p:txBody>
          <a:bodyPr/>
          <a:lstStyle/>
          <a:p>
            <a:pPr>
              <a:spcAft>
                <a:spcPts val="1200"/>
              </a:spcAft>
            </a:pPr>
            <a:r>
              <a:rPr lang="en-US" dirty="0" smtClean="0"/>
              <a:t>Education Code Section 42127(h</a:t>
            </a:r>
            <a:r>
              <a:rPr lang="en-US" dirty="0"/>
              <a:t>) specifies that “Not later than 45 days after the Governor signs the annual Budget Act, the school district shall make available for public review any revisions in revenues and expenditures that it has made to reflect the funding made available by the Budget Act”</a:t>
            </a:r>
          </a:p>
          <a:p>
            <a:pPr>
              <a:spcAft>
                <a:spcPts val="1200"/>
              </a:spcAft>
            </a:pPr>
            <a:r>
              <a:rPr lang="en-US" dirty="0"/>
              <a:t>Not actually required to do a 45-day budget revision, only to make the revisions publicly available if revisions are prepared</a:t>
            </a:r>
          </a:p>
          <a:p>
            <a:pPr>
              <a:spcAft>
                <a:spcPts val="1200"/>
              </a:spcAft>
            </a:pPr>
            <a:r>
              <a:rPr lang="en-US" dirty="0"/>
              <a:t>Best practices dictate that LEAs show any material changes and the impact to the fund balance</a:t>
            </a:r>
          </a:p>
        </p:txBody>
      </p:sp>
      <p:sp>
        <p:nvSpPr>
          <p:cNvPr id="4" name="Footer Placeholder 3">
            <a:extLst>
              <a:ext uri="{FF2B5EF4-FFF2-40B4-BE49-F238E27FC236}">
                <a16:creationId xmlns="" xmlns:a16="http://schemas.microsoft.com/office/drawing/2014/main" id="{6DF81893-DC4E-764F-8456-2058F15D9418}"/>
              </a:ext>
            </a:extLst>
          </p:cNvPr>
          <p:cNvSpPr>
            <a:spLocks noGrp="1"/>
          </p:cNvSpPr>
          <p:nvPr>
            <p:ph type="ftr" sz="quarter" idx="11"/>
          </p:nvPr>
        </p:nvSpPr>
        <p:spPr/>
        <p:txBody>
          <a:bodyPr/>
          <a:lstStyle/>
          <a:p>
            <a:r>
              <a:rPr lang="en-US"/>
              <a:t>© 2021 School Services of California Inc.</a:t>
            </a:r>
            <a:endParaRPr lang="en-US" dirty="0"/>
          </a:p>
        </p:txBody>
      </p:sp>
      <p:sp>
        <p:nvSpPr>
          <p:cNvPr id="5" name="Slide Number Placeholder 4">
            <a:extLst>
              <a:ext uri="{FF2B5EF4-FFF2-40B4-BE49-F238E27FC236}">
                <a16:creationId xmlns="" xmlns:a16="http://schemas.microsoft.com/office/drawing/2014/main" id="{D39BA07E-E4E0-9548-90FA-7DEB73D3A464}"/>
              </a:ext>
            </a:extLst>
          </p:cNvPr>
          <p:cNvSpPr>
            <a:spLocks noGrp="1"/>
          </p:cNvSpPr>
          <p:nvPr>
            <p:ph type="sldNum" sz="quarter" idx="12"/>
          </p:nvPr>
        </p:nvSpPr>
        <p:spPr/>
        <p:txBody>
          <a:bodyPr/>
          <a:lstStyle/>
          <a:p>
            <a:fld id="{42503F20-67DD-4948-B6DE-4DDC1702207D}" type="slidenum">
              <a:rPr lang="en-US" smtClean="0"/>
              <a:pPr/>
              <a:t>1</a:t>
            </a:fld>
            <a:endParaRPr lang="en-US" dirty="0"/>
          </a:p>
        </p:txBody>
      </p:sp>
      <p:graphicFrame>
        <p:nvGraphicFramePr>
          <p:cNvPr id="7" name="Diagram 6"/>
          <p:cNvGraphicFramePr/>
          <p:nvPr>
            <p:extLst>
              <p:ext uri="{D42A27DB-BD31-4B8C-83A1-F6EECF244321}">
                <p14:modId xmlns:p14="http://schemas.microsoft.com/office/powerpoint/2010/main" val="247530670"/>
              </p:ext>
            </p:extLst>
          </p:nvPr>
        </p:nvGraphicFramePr>
        <p:xfrm>
          <a:off x="2021108" y="3622989"/>
          <a:ext cx="8128000" cy="2971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6016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22E203-AF88-7F41-9474-0FA3DD50BAF4}"/>
              </a:ext>
            </a:extLst>
          </p:cNvPr>
          <p:cNvSpPr>
            <a:spLocks noGrp="1"/>
          </p:cNvSpPr>
          <p:nvPr>
            <p:ph type="title"/>
          </p:nvPr>
        </p:nvSpPr>
        <p:spPr/>
        <p:txBody>
          <a:bodyPr/>
          <a:lstStyle/>
          <a:p>
            <a:r>
              <a:rPr lang="en-US" dirty="0"/>
              <a:t>School Reopening</a:t>
            </a:r>
          </a:p>
        </p:txBody>
      </p:sp>
      <p:sp>
        <p:nvSpPr>
          <p:cNvPr id="42" name="Freeform 1"/>
          <p:cNvSpPr>
            <a:spLocks noChangeArrowheads="1"/>
          </p:cNvSpPr>
          <p:nvPr/>
        </p:nvSpPr>
        <p:spPr bwMode="auto">
          <a:xfrm>
            <a:off x="8814030" y="3156289"/>
            <a:ext cx="1371699" cy="1408010"/>
          </a:xfrm>
          <a:custGeom>
            <a:avLst/>
            <a:gdLst/>
            <a:ahLst/>
            <a:cxnLst>
              <a:cxn ang="0">
                <a:pos x="1120" y="3213"/>
              </a:cxn>
              <a:cxn ang="0">
                <a:pos x="1120" y="3213"/>
              </a:cxn>
              <a:cxn ang="0">
                <a:pos x="2705" y="3213"/>
              </a:cxn>
              <a:cxn ang="0">
                <a:pos x="2705" y="3213"/>
              </a:cxn>
              <a:cxn ang="0">
                <a:pos x="2705" y="3150"/>
              </a:cxn>
              <a:cxn ang="0">
                <a:pos x="3805" y="1352"/>
              </a:cxn>
              <a:cxn ang="0">
                <a:pos x="3001" y="0"/>
              </a:cxn>
              <a:cxn ang="0">
                <a:pos x="1902" y="338"/>
              </a:cxn>
              <a:cxn ang="0">
                <a:pos x="802" y="0"/>
              </a:cxn>
              <a:cxn ang="0">
                <a:pos x="0" y="1352"/>
              </a:cxn>
              <a:cxn ang="0">
                <a:pos x="253" y="1501"/>
              </a:cxn>
              <a:cxn ang="0">
                <a:pos x="1120" y="3150"/>
              </a:cxn>
              <a:cxn ang="0">
                <a:pos x="930" y="4016"/>
              </a:cxn>
              <a:cxn ang="0">
                <a:pos x="930" y="4016"/>
              </a:cxn>
              <a:cxn ang="0">
                <a:pos x="1120" y="3213"/>
              </a:cxn>
            </a:cxnLst>
            <a:rect l="0" t="0" r="r" b="b"/>
            <a:pathLst>
              <a:path w="3806" h="4017">
                <a:moveTo>
                  <a:pt x="1120" y="3213"/>
                </a:moveTo>
                <a:lnTo>
                  <a:pt x="1120" y="3213"/>
                </a:lnTo>
                <a:cubicBezTo>
                  <a:pt x="2705" y="3213"/>
                  <a:pt x="2705" y="3213"/>
                  <a:pt x="2705" y="3213"/>
                </a:cubicBezTo>
                <a:lnTo>
                  <a:pt x="2705" y="3213"/>
                </a:lnTo>
                <a:cubicBezTo>
                  <a:pt x="2705" y="3192"/>
                  <a:pt x="2705" y="3171"/>
                  <a:pt x="2705" y="3150"/>
                </a:cubicBezTo>
                <a:cubicBezTo>
                  <a:pt x="2705" y="2367"/>
                  <a:pt x="3149" y="1691"/>
                  <a:pt x="3805" y="1352"/>
                </a:cubicBezTo>
                <a:cubicBezTo>
                  <a:pt x="3001" y="0"/>
                  <a:pt x="3001" y="0"/>
                  <a:pt x="3001" y="0"/>
                </a:cubicBezTo>
                <a:cubicBezTo>
                  <a:pt x="2684" y="211"/>
                  <a:pt x="2324" y="338"/>
                  <a:pt x="1902" y="338"/>
                </a:cubicBezTo>
                <a:cubicBezTo>
                  <a:pt x="1500" y="338"/>
                  <a:pt x="1120" y="211"/>
                  <a:pt x="802" y="0"/>
                </a:cubicBezTo>
                <a:cubicBezTo>
                  <a:pt x="0" y="1352"/>
                  <a:pt x="0" y="1352"/>
                  <a:pt x="0" y="1352"/>
                </a:cubicBezTo>
                <a:cubicBezTo>
                  <a:pt x="84" y="1416"/>
                  <a:pt x="169" y="1459"/>
                  <a:pt x="253" y="1501"/>
                </a:cubicBezTo>
                <a:cubicBezTo>
                  <a:pt x="781" y="1860"/>
                  <a:pt x="1120" y="2473"/>
                  <a:pt x="1120" y="3150"/>
                </a:cubicBezTo>
                <a:cubicBezTo>
                  <a:pt x="1120" y="3445"/>
                  <a:pt x="1056" y="3742"/>
                  <a:pt x="930" y="4016"/>
                </a:cubicBezTo>
                <a:lnTo>
                  <a:pt x="930" y="4016"/>
                </a:lnTo>
                <a:cubicBezTo>
                  <a:pt x="1035" y="3763"/>
                  <a:pt x="1099" y="3509"/>
                  <a:pt x="1120" y="3213"/>
                </a:cubicBezTo>
              </a:path>
            </a:pathLst>
          </a:custGeom>
          <a:solidFill>
            <a:schemeClr val="bg1">
              <a:lumMod val="95000"/>
            </a:schemeClr>
          </a:solidFill>
          <a:ln w="9525" cap="flat">
            <a:noFill/>
            <a:bevel/>
            <a:headEnd/>
            <a:tailEnd/>
          </a:ln>
          <a:effectLst/>
        </p:spPr>
        <p:txBody>
          <a:bodyPr wrap="none" anchor="ctr">
            <a:prstTxWarp prst="textNoShape">
              <a:avLst/>
            </a:prstTxWarp>
          </a:bodyPr>
          <a:lstStyle/>
          <a:p>
            <a:endParaRPr lang="en-US" sz="2400"/>
          </a:p>
        </p:txBody>
      </p:sp>
      <p:sp>
        <p:nvSpPr>
          <p:cNvPr id="43" name="Freeform 2"/>
          <p:cNvSpPr>
            <a:spLocks noChangeArrowheads="1"/>
          </p:cNvSpPr>
          <p:nvPr/>
        </p:nvSpPr>
        <p:spPr bwMode="auto">
          <a:xfrm>
            <a:off x="7204705" y="2855029"/>
            <a:ext cx="2293581" cy="2511543"/>
          </a:xfrm>
          <a:custGeom>
            <a:avLst/>
            <a:gdLst/>
            <a:ahLst/>
            <a:cxnLst>
              <a:cxn ang="0">
                <a:pos x="5581" y="3636"/>
              </a:cxn>
              <a:cxn ang="0">
                <a:pos x="5581" y="3636"/>
              </a:cxn>
              <a:cxn ang="0">
                <a:pos x="5581" y="3636"/>
              </a:cxn>
              <a:cxn ang="0">
                <a:pos x="3572" y="5580"/>
              </a:cxn>
              <a:cxn ang="0">
                <a:pos x="1564" y="3573"/>
              </a:cxn>
              <a:cxn ang="0">
                <a:pos x="3572" y="1564"/>
              </a:cxn>
              <a:cxn ang="0">
                <a:pos x="4418" y="1754"/>
              </a:cxn>
              <a:cxn ang="0">
                <a:pos x="4461" y="1775"/>
              </a:cxn>
              <a:cxn ang="0">
                <a:pos x="5263" y="423"/>
              </a:cxn>
              <a:cxn ang="0">
                <a:pos x="5222" y="402"/>
              </a:cxn>
              <a:cxn ang="0">
                <a:pos x="3572" y="0"/>
              </a:cxn>
              <a:cxn ang="0">
                <a:pos x="3023" y="42"/>
              </a:cxn>
              <a:cxn ang="0">
                <a:pos x="0" y="3573"/>
              </a:cxn>
              <a:cxn ang="0">
                <a:pos x="3572" y="7166"/>
              </a:cxn>
              <a:cxn ang="0">
                <a:pos x="6363" y="5813"/>
              </a:cxn>
              <a:cxn ang="0">
                <a:pos x="5581" y="3636"/>
              </a:cxn>
            </a:cxnLst>
            <a:rect l="0" t="0" r="r" b="b"/>
            <a:pathLst>
              <a:path w="6364" h="7167">
                <a:moveTo>
                  <a:pt x="5581" y="3636"/>
                </a:moveTo>
                <a:lnTo>
                  <a:pt x="5581" y="3636"/>
                </a:lnTo>
                <a:lnTo>
                  <a:pt x="5581" y="3636"/>
                </a:lnTo>
                <a:cubicBezTo>
                  <a:pt x="5538" y="4714"/>
                  <a:pt x="4651" y="5580"/>
                  <a:pt x="3572" y="5580"/>
                </a:cubicBezTo>
                <a:cubicBezTo>
                  <a:pt x="2473" y="5580"/>
                  <a:pt x="1564" y="4693"/>
                  <a:pt x="1564" y="3573"/>
                </a:cubicBezTo>
                <a:cubicBezTo>
                  <a:pt x="1564" y="2473"/>
                  <a:pt x="2473" y="1564"/>
                  <a:pt x="3572" y="1564"/>
                </a:cubicBezTo>
                <a:cubicBezTo>
                  <a:pt x="3869" y="1564"/>
                  <a:pt x="4164" y="1649"/>
                  <a:pt x="4418" y="1754"/>
                </a:cubicBezTo>
                <a:cubicBezTo>
                  <a:pt x="4439" y="1775"/>
                  <a:pt x="4439" y="1775"/>
                  <a:pt x="4461" y="1775"/>
                </a:cubicBezTo>
                <a:cubicBezTo>
                  <a:pt x="5263" y="423"/>
                  <a:pt x="5263" y="423"/>
                  <a:pt x="5263" y="423"/>
                </a:cubicBezTo>
                <a:cubicBezTo>
                  <a:pt x="5242" y="423"/>
                  <a:pt x="5242" y="402"/>
                  <a:pt x="5222" y="402"/>
                </a:cubicBezTo>
                <a:cubicBezTo>
                  <a:pt x="4735" y="148"/>
                  <a:pt x="4164" y="0"/>
                  <a:pt x="3572" y="0"/>
                </a:cubicBezTo>
                <a:cubicBezTo>
                  <a:pt x="3382" y="0"/>
                  <a:pt x="3192" y="0"/>
                  <a:pt x="3023" y="42"/>
                </a:cubicBezTo>
                <a:cubicBezTo>
                  <a:pt x="1310" y="296"/>
                  <a:pt x="0" y="1797"/>
                  <a:pt x="0" y="3573"/>
                </a:cubicBezTo>
                <a:cubicBezTo>
                  <a:pt x="0" y="5559"/>
                  <a:pt x="1607" y="7166"/>
                  <a:pt x="3572" y="7166"/>
                </a:cubicBezTo>
                <a:cubicBezTo>
                  <a:pt x="4714" y="7166"/>
                  <a:pt x="5707" y="6638"/>
                  <a:pt x="6363" y="5813"/>
                </a:cubicBezTo>
                <a:cubicBezTo>
                  <a:pt x="5876" y="5221"/>
                  <a:pt x="5602" y="4460"/>
                  <a:pt x="5581" y="3636"/>
                </a:cubicBezTo>
              </a:path>
            </a:pathLst>
          </a:custGeom>
          <a:solidFill>
            <a:schemeClr val="accent4"/>
          </a:solidFill>
          <a:ln w="9525" cap="flat">
            <a:noFill/>
            <a:bevel/>
            <a:headEnd/>
            <a:tailEnd/>
          </a:ln>
          <a:effectLst/>
        </p:spPr>
        <p:txBody>
          <a:bodyPr wrap="none" anchor="ctr">
            <a:prstTxWarp prst="textNoShape">
              <a:avLst/>
            </a:prstTxWarp>
          </a:bodyPr>
          <a:lstStyle/>
          <a:p>
            <a:endParaRPr lang="en-US" sz="2400"/>
          </a:p>
        </p:txBody>
      </p:sp>
      <p:sp>
        <p:nvSpPr>
          <p:cNvPr id="44" name="Freeform 3"/>
          <p:cNvSpPr>
            <a:spLocks noChangeArrowheads="1"/>
          </p:cNvSpPr>
          <p:nvPr/>
        </p:nvSpPr>
        <p:spPr bwMode="auto">
          <a:xfrm>
            <a:off x="9215366" y="2868941"/>
            <a:ext cx="2582863" cy="2497633"/>
          </a:xfrm>
          <a:custGeom>
            <a:avLst/>
            <a:gdLst/>
            <a:ahLst/>
            <a:cxnLst>
              <a:cxn ang="0">
                <a:pos x="782" y="5771"/>
              </a:cxn>
              <a:cxn ang="0">
                <a:pos x="782" y="5771"/>
              </a:cxn>
              <a:cxn ang="0">
                <a:pos x="3572" y="7124"/>
              </a:cxn>
              <a:cxn ang="0">
                <a:pos x="7166" y="3531"/>
              </a:cxn>
              <a:cxn ang="0">
                <a:pos x="4122" y="0"/>
              </a:cxn>
              <a:cxn ang="0">
                <a:pos x="2726" y="1712"/>
              </a:cxn>
              <a:cxn ang="0">
                <a:pos x="3572" y="1522"/>
              </a:cxn>
              <a:cxn ang="0">
                <a:pos x="5580" y="3531"/>
              </a:cxn>
              <a:cxn ang="0">
                <a:pos x="3572" y="5538"/>
              </a:cxn>
              <a:cxn ang="0">
                <a:pos x="1585" y="3594"/>
              </a:cxn>
              <a:cxn ang="0">
                <a:pos x="1585" y="3594"/>
              </a:cxn>
              <a:cxn ang="0">
                <a:pos x="0" y="3594"/>
              </a:cxn>
              <a:cxn ang="0">
                <a:pos x="782" y="5771"/>
              </a:cxn>
            </a:cxnLst>
            <a:rect l="0" t="0" r="r" b="b"/>
            <a:pathLst>
              <a:path w="7167" h="7125">
                <a:moveTo>
                  <a:pt x="782" y="5771"/>
                </a:moveTo>
                <a:lnTo>
                  <a:pt x="782" y="5771"/>
                </a:lnTo>
                <a:cubicBezTo>
                  <a:pt x="1437" y="6596"/>
                  <a:pt x="2452" y="7124"/>
                  <a:pt x="3572" y="7124"/>
                </a:cubicBezTo>
                <a:cubicBezTo>
                  <a:pt x="5559" y="7124"/>
                  <a:pt x="7166" y="5517"/>
                  <a:pt x="7166" y="3531"/>
                </a:cubicBezTo>
                <a:cubicBezTo>
                  <a:pt x="7166" y="1755"/>
                  <a:pt x="5855" y="254"/>
                  <a:pt x="4122" y="0"/>
                </a:cubicBezTo>
                <a:cubicBezTo>
                  <a:pt x="3847" y="719"/>
                  <a:pt x="3361" y="1311"/>
                  <a:pt x="2726" y="1712"/>
                </a:cubicBezTo>
                <a:cubicBezTo>
                  <a:pt x="2980" y="1607"/>
                  <a:pt x="3276" y="1522"/>
                  <a:pt x="3572" y="1522"/>
                </a:cubicBezTo>
                <a:cubicBezTo>
                  <a:pt x="4692" y="1522"/>
                  <a:pt x="5580" y="2431"/>
                  <a:pt x="5580" y="3531"/>
                </a:cubicBezTo>
                <a:cubicBezTo>
                  <a:pt x="5580" y="4651"/>
                  <a:pt x="4692" y="5538"/>
                  <a:pt x="3572" y="5538"/>
                </a:cubicBezTo>
                <a:cubicBezTo>
                  <a:pt x="2494" y="5538"/>
                  <a:pt x="1606" y="4672"/>
                  <a:pt x="1585" y="3594"/>
                </a:cubicBezTo>
                <a:lnTo>
                  <a:pt x="1585" y="3594"/>
                </a:lnTo>
                <a:cubicBezTo>
                  <a:pt x="0" y="3594"/>
                  <a:pt x="0" y="3594"/>
                  <a:pt x="0" y="3594"/>
                </a:cubicBezTo>
                <a:cubicBezTo>
                  <a:pt x="21" y="4418"/>
                  <a:pt x="295" y="5179"/>
                  <a:pt x="782" y="5771"/>
                </a:cubicBezTo>
              </a:path>
            </a:pathLst>
          </a:custGeom>
          <a:solidFill>
            <a:schemeClr val="tx2"/>
          </a:solidFill>
          <a:ln w="9525" cap="flat">
            <a:noFill/>
            <a:bevel/>
            <a:headEnd/>
            <a:tailEnd/>
          </a:ln>
          <a:effectLst/>
        </p:spPr>
        <p:txBody>
          <a:bodyPr wrap="none" anchor="ctr">
            <a:prstTxWarp prst="textNoShape">
              <a:avLst/>
            </a:prstTxWarp>
          </a:bodyPr>
          <a:lstStyle/>
          <a:p>
            <a:endParaRPr lang="en-US" sz="2400"/>
          </a:p>
        </p:txBody>
      </p:sp>
      <p:sp>
        <p:nvSpPr>
          <p:cNvPr id="45" name="Freeform 4"/>
          <p:cNvSpPr>
            <a:spLocks noChangeArrowheads="1"/>
          </p:cNvSpPr>
          <p:nvPr/>
        </p:nvSpPr>
        <p:spPr bwMode="auto">
          <a:xfrm>
            <a:off x="8209240" y="1165727"/>
            <a:ext cx="2582862" cy="2312164"/>
          </a:xfrm>
          <a:custGeom>
            <a:avLst/>
            <a:gdLst/>
            <a:ahLst/>
            <a:cxnLst>
              <a:cxn ang="0">
                <a:pos x="233" y="4862"/>
              </a:cxn>
              <a:cxn ang="0">
                <a:pos x="233" y="4862"/>
              </a:cxn>
              <a:cxn ang="0">
                <a:pos x="782" y="4820"/>
              </a:cxn>
              <a:cxn ang="0">
                <a:pos x="2432" y="5222"/>
              </a:cxn>
              <a:cxn ang="0">
                <a:pos x="1564" y="3573"/>
              </a:cxn>
              <a:cxn ang="0">
                <a:pos x="3573" y="1565"/>
              </a:cxn>
              <a:cxn ang="0">
                <a:pos x="5581" y="3573"/>
              </a:cxn>
              <a:cxn ang="0">
                <a:pos x="4735" y="5222"/>
              </a:cxn>
              <a:cxn ang="0">
                <a:pos x="4672" y="5243"/>
              </a:cxn>
              <a:cxn ang="0">
                <a:pos x="5476" y="6595"/>
              </a:cxn>
              <a:cxn ang="0">
                <a:pos x="5517" y="6574"/>
              </a:cxn>
              <a:cxn ang="0">
                <a:pos x="6913" y="4862"/>
              </a:cxn>
              <a:cxn ang="0">
                <a:pos x="7167" y="3573"/>
              </a:cxn>
              <a:cxn ang="0">
                <a:pos x="3573" y="0"/>
              </a:cxn>
              <a:cxn ang="0">
                <a:pos x="0" y="3573"/>
              </a:cxn>
              <a:cxn ang="0">
                <a:pos x="233" y="4862"/>
              </a:cxn>
            </a:cxnLst>
            <a:rect l="0" t="0" r="r" b="b"/>
            <a:pathLst>
              <a:path w="7168" h="6596">
                <a:moveTo>
                  <a:pt x="233" y="4862"/>
                </a:moveTo>
                <a:lnTo>
                  <a:pt x="233" y="4862"/>
                </a:lnTo>
                <a:cubicBezTo>
                  <a:pt x="402" y="4820"/>
                  <a:pt x="592" y="4820"/>
                  <a:pt x="782" y="4820"/>
                </a:cubicBezTo>
                <a:cubicBezTo>
                  <a:pt x="1374" y="4820"/>
                  <a:pt x="1945" y="4968"/>
                  <a:pt x="2432" y="5222"/>
                </a:cubicBezTo>
                <a:cubicBezTo>
                  <a:pt x="1903" y="4862"/>
                  <a:pt x="1564" y="4249"/>
                  <a:pt x="1564" y="3573"/>
                </a:cubicBezTo>
                <a:cubicBezTo>
                  <a:pt x="1564" y="2474"/>
                  <a:pt x="2473" y="1565"/>
                  <a:pt x="3573" y="1565"/>
                </a:cubicBezTo>
                <a:cubicBezTo>
                  <a:pt x="4693" y="1565"/>
                  <a:pt x="5581" y="2474"/>
                  <a:pt x="5581" y="3573"/>
                </a:cubicBezTo>
                <a:cubicBezTo>
                  <a:pt x="5581" y="4249"/>
                  <a:pt x="5243" y="4862"/>
                  <a:pt x="4735" y="5222"/>
                </a:cubicBezTo>
                <a:cubicBezTo>
                  <a:pt x="4715" y="5222"/>
                  <a:pt x="4693" y="5243"/>
                  <a:pt x="4672" y="5243"/>
                </a:cubicBezTo>
                <a:cubicBezTo>
                  <a:pt x="5476" y="6595"/>
                  <a:pt x="5476" y="6595"/>
                  <a:pt x="5476" y="6595"/>
                </a:cubicBezTo>
                <a:cubicBezTo>
                  <a:pt x="5496" y="6595"/>
                  <a:pt x="5517" y="6595"/>
                  <a:pt x="5517" y="6574"/>
                </a:cubicBezTo>
                <a:cubicBezTo>
                  <a:pt x="6152" y="6173"/>
                  <a:pt x="6638" y="5581"/>
                  <a:pt x="6913" y="4862"/>
                </a:cubicBezTo>
                <a:cubicBezTo>
                  <a:pt x="7082" y="4461"/>
                  <a:pt x="7167" y="4017"/>
                  <a:pt x="7167" y="3573"/>
                </a:cubicBezTo>
                <a:cubicBezTo>
                  <a:pt x="7167" y="1586"/>
                  <a:pt x="5560" y="0"/>
                  <a:pt x="3573" y="0"/>
                </a:cubicBezTo>
                <a:cubicBezTo>
                  <a:pt x="1607" y="0"/>
                  <a:pt x="0" y="1586"/>
                  <a:pt x="0" y="3573"/>
                </a:cubicBezTo>
                <a:cubicBezTo>
                  <a:pt x="0" y="4017"/>
                  <a:pt x="85" y="4461"/>
                  <a:pt x="233" y="4862"/>
                </a:cubicBezTo>
              </a:path>
            </a:pathLst>
          </a:custGeom>
          <a:solidFill>
            <a:srgbClr val="F6882F"/>
          </a:solidFill>
          <a:ln w="9525" cap="flat">
            <a:noFill/>
            <a:bevel/>
            <a:headEnd/>
            <a:tailEnd/>
          </a:ln>
          <a:effectLst/>
        </p:spPr>
        <p:txBody>
          <a:bodyPr wrap="none" anchor="ctr">
            <a:prstTxWarp prst="textNoShape">
              <a:avLst/>
            </a:prstTxWarp>
          </a:bodyPr>
          <a:lstStyle/>
          <a:p>
            <a:endParaRPr lang="en-US" sz="2400"/>
          </a:p>
        </p:txBody>
      </p:sp>
      <p:sp>
        <p:nvSpPr>
          <p:cNvPr id="21" name="TextBox 20"/>
          <p:cNvSpPr txBox="1"/>
          <p:nvPr/>
        </p:nvSpPr>
        <p:spPr>
          <a:xfrm>
            <a:off x="5283160" y="992980"/>
            <a:ext cx="2469671" cy="1938992"/>
          </a:xfrm>
          <a:prstGeom prst="rect">
            <a:avLst/>
          </a:prstGeom>
          <a:noFill/>
        </p:spPr>
        <p:txBody>
          <a:bodyPr wrap="square" rtlCol="0">
            <a:spAutoFit/>
          </a:bodyPr>
          <a:lstStyle/>
          <a:p>
            <a:pPr algn="r"/>
            <a:r>
              <a:rPr lang="en-US" sz="2000" b="1" dirty="0">
                <a:solidFill>
                  <a:schemeClr val="accent2"/>
                </a:solidFill>
                <a:latin typeface="Arial Narrow" panose="020B0606020202030204" pitchFamily="34" charset="0"/>
              </a:rPr>
              <a:t>Requirement that masks be worn indoors in school settings, which also will ensure that all kids are treated the same</a:t>
            </a:r>
          </a:p>
        </p:txBody>
      </p:sp>
      <p:sp>
        <p:nvSpPr>
          <p:cNvPr id="24" name="TextBox 23"/>
          <p:cNvSpPr txBox="1"/>
          <p:nvPr/>
        </p:nvSpPr>
        <p:spPr>
          <a:xfrm>
            <a:off x="8944824" y="5465340"/>
            <a:ext cx="2853405" cy="1015663"/>
          </a:xfrm>
          <a:prstGeom prst="rect">
            <a:avLst/>
          </a:prstGeom>
          <a:noFill/>
        </p:spPr>
        <p:txBody>
          <a:bodyPr wrap="square" rtlCol="0">
            <a:spAutoFit/>
          </a:bodyPr>
          <a:lstStyle/>
          <a:p>
            <a:pPr algn="r"/>
            <a:r>
              <a:rPr lang="en-US" sz="2000" b="1" dirty="0">
                <a:solidFill>
                  <a:schemeClr val="accent1"/>
                </a:solidFill>
                <a:latin typeface="Arial Narrow" panose="020B0606020202030204" pitchFamily="34" charset="0"/>
              </a:rPr>
              <a:t>Every LEA has access to free COVID-19 testing through the state</a:t>
            </a:r>
          </a:p>
        </p:txBody>
      </p:sp>
      <p:sp>
        <p:nvSpPr>
          <p:cNvPr id="27" name="TextBox 26"/>
          <p:cNvSpPr txBox="1"/>
          <p:nvPr/>
        </p:nvSpPr>
        <p:spPr>
          <a:xfrm>
            <a:off x="4422283" y="4694997"/>
            <a:ext cx="2977212" cy="1631216"/>
          </a:xfrm>
          <a:prstGeom prst="rect">
            <a:avLst/>
          </a:prstGeom>
          <a:noFill/>
        </p:spPr>
        <p:txBody>
          <a:bodyPr wrap="square" rtlCol="0">
            <a:spAutoFit/>
          </a:bodyPr>
          <a:lstStyle/>
          <a:p>
            <a:pPr algn="r"/>
            <a:r>
              <a:rPr lang="en-US" sz="2000" b="1" dirty="0">
                <a:solidFill>
                  <a:schemeClr val="accent4"/>
                </a:solidFill>
                <a:latin typeface="Arial Narrow" panose="020B0606020202030204" pitchFamily="34" charset="0"/>
              </a:rPr>
              <a:t>No recommendation or requirement for physical distancing due to the obstacles it would present to schools’ full reopening</a:t>
            </a:r>
          </a:p>
        </p:txBody>
      </p:sp>
      <p:sp>
        <p:nvSpPr>
          <p:cNvPr id="3" name="Rectangle 2">
            <a:extLst>
              <a:ext uri="{FF2B5EF4-FFF2-40B4-BE49-F238E27FC236}">
                <a16:creationId xmlns="" xmlns:a16="http://schemas.microsoft.com/office/drawing/2014/main" id="{91AEF648-9733-47FF-991F-A09682A34F8B}"/>
              </a:ext>
            </a:extLst>
          </p:cNvPr>
          <p:cNvSpPr/>
          <p:nvPr/>
        </p:nvSpPr>
        <p:spPr>
          <a:xfrm>
            <a:off x="190733" y="1165727"/>
            <a:ext cx="5020786" cy="3939540"/>
          </a:xfrm>
          <a:prstGeom prst="rect">
            <a:avLst/>
          </a:prstGeom>
        </p:spPr>
        <p:txBody>
          <a:bodyPr wrap="square">
            <a:spAutoFit/>
          </a:bodyPr>
          <a:lstStyle/>
          <a:p>
            <a:pPr marL="288925" lvl="0" indent="-288925">
              <a:spcAft>
                <a:spcPts val="1200"/>
              </a:spcAft>
              <a:buSzPct val="90000"/>
              <a:buBlip>
                <a:blip r:embed="rId2"/>
              </a:buBlip>
            </a:pPr>
            <a:r>
              <a:rPr lang="en-US" sz="2400" b="1" dirty="0">
                <a:solidFill>
                  <a:srgbClr val="000000"/>
                </a:solidFill>
                <a:latin typeface="Arial Narrow" panose="020B0604020202020204" pitchFamily="34" charset="0"/>
              </a:rPr>
              <a:t>Governor </a:t>
            </a:r>
            <a:r>
              <a:rPr lang="en-US" sz="2400" b="1" dirty="0" smtClean="0">
                <a:solidFill>
                  <a:srgbClr val="000000"/>
                </a:solidFill>
                <a:latin typeface="Arial Narrow" panose="020B0604020202020204" pitchFamily="34" charset="0"/>
              </a:rPr>
              <a:t>Gavin Newsom </a:t>
            </a:r>
            <a:r>
              <a:rPr lang="en-US" sz="2400" b="1" dirty="0">
                <a:solidFill>
                  <a:srgbClr val="000000"/>
                </a:solidFill>
                <a:latin typeface="Arial Narrow" panose="020B0604020202020204" pitchFamily="34" charset="0"/>
              </a:rPr>
              <a:t>expects a return to full in-person instruction in 2021–22, with accommodations for families that wish to remain in a form of distance learning</a:t>
            </a:r>
          </a:p>
          <a:p>
            <a:pPr marL="288925" lvl="0" indent="-288925">
              <a:spcAft>
                <a:spcPts val="1200"/>
              </a:spcAft>
              <a:buSzPct val="90000"/>
              <a:buBlip>
                <a:blip r:embed="rId2"/>
              </a:buBlip>
            </a:pPr>
            <a:r>
              <a:rPr lang="en-US" sz="2400" b="1" dirty="0">
                <a:solidFill>
                  <a:srgbClr val="000000"/>
                </a:solidFill>
                <a:latin typeface="Arial Narrow" panose="020B0604020202020204" pitchFamily="34" charset="0"/>
              </a:rPr>
              <a:t>In accordance with new Centers for Disease Control and Prevention </a:t>
            </a:r>
            <a:r>
              <a:rPr lang="en-US" sz="2400" b="1" dirty="0" smtClean="0">
                <a:solidFill>
                  <a:srgbClr val="000000"/>
                </a:solidFill>
                <a:latin typeface="Arial Narrow" panose="020B0604020202020204" pitchFamily="34" charset="0"/>
              </a:rPr>
              <a:t>guidance</a:t>
            </a:r>
            <a:r>
              <a:rPr lang="en-US" sz="2400" b="1" dirty="0">
                <a:solidFill>
                  <a:srgbClr val="000000"/>
                </a:solidFill>
                <a:latin typeface="Arial Narrow" panose="020B0604020202020204" pitchFamily="34" charset="0"/>
              </a:rPr>
              <a:t>, updated California Department of Public </a:t>
            </a:r>
            <a:r>
              <a:rPr lang="en-US" sz="2400" b="1" dirty="0" smtClean="0">
                <a:solidFill>
                  <a:srgbClr val="000000"/>
                </a:solidFill>
                <a:latin typeface="Arial Narrow" panose="020B0604020202020204" pitchFamily="34" charset="0"/>
              </a:rPr>
              <a:t>Health </a:t>
            </a:r>
            <a:r>
              <a:rPr lang="en-US" sz="2400" b="1" dirty="0">
                <a:solidFill>
                  <a:srgbClr val="000000"/>
                </a:solidFill>
                <a:latin typeface="Arial Narrow" panose="020B0604020202020204" pitchFamily="34" charset="0"/>
              </a:rPr>
              <a:t>guidance for schools includes:</a:t>
            </a:r>
          </a:p>
        </p:txBody>
      </p:sp>
      <p:pic>
        <p:nvPicPr>
          <p:cNvPr id="15" name="Graphic 14" descr="N95 mask with solid fill">
            <a:extLst>
              <a:ext uri="{FF2B5EF4-FFF2-40B4-BE49-F238E27FC236}">
                <a16:creationId xmlns="" xmlns:a16="http://schemas.microsoft.com/office/drawing/2014/main" id="{598BC769-9C6D-7249-9A0F-45F287C712BE}"/>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9040294" y="1972739"/>
            <a:ext cx="914400" cy="914400"/>
          </a:xfrm>
          <a:prstGeom prst="rect">
            <a:avLst/>
          </a:prstGeom>
        </p:spPr>
      </p:pic>
      <p:pic>
        <p:nvPicPr>
          <p:cNvPr id="16" name="Graphic 15" descr="Covid-19 with solid fill">
            <a:extLst>
              <a:ext uri="{FF2B5EF4-FFF2-40B4-BE49-F238E27FC236}">
                <a16:creationId xmlns="" xmlns:a16="http://schemas.microsoft.com/office/drawing/2014/main" id="{D90E1C6C-0986-9744-A1C1-D75FACED6C2C}"/>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10047212" y="3673705"/>
            <a:ext cx="914400" cy="914400"/>
          </a:xfrm>
          <a:prstGeom prst="rect">
            <a:avLst/>
          </a:prstGeom>
        </p:spPr>
      </p:pic>
      <p:pic>
        <p:nvPicPr>
          <p:cNvPr id="17" name="Graphic 16" descr="Social distancing with solid fill">
            <a:extLst>
              <a:ext uri="{FF2B5EF4-FFF2-40B4-BE49-F238E27FC236}">
                <a16:creationId xmlns="" xmlns:a16="http://schemas.microsoft.com/office/drawing/2014/main" id="{A3EB2382-064B-A941-9522-AF20062622A4}"/>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8055956" y="3766829"/>
            <a:ext cx="802821" cy="802821"/>
          </a:xfrm>
          <a:prstGeom prst="rect">
            <a:avLst/>
          </a:prstGeom>
        </p:spPr>
      </p:pic>
      <p:sp>
        <p:nvSpPr>
          <p:cNvPr id="4" name="Footer Placeholder 3">
            <a:extLst>
              <a:ext uri="{FF2B5EF4-FFF2-40B4-BE49-F238E27FC236}">
                <a16:creationId xmlns="" xmlns:a16="http://schemas.microsoft.com/office/drawing/2014/main" id="{8AF7EE6D-F3D8-8747-9DA9-FD1892B13DEF}"/>
              </a:ext>
            </a:extLst>
          </p:cNvPr>
          <p:cNvSpPr>
            <a:spLocks noGrp="1"/>
          </p:cNvSpPr>
          <p:nvPr>
            <p:ph type="ftr" sz="quarter" idx="11"/>
          </p:nvPr>
        </p:nvSpPr>
        <p:spPr/>
        <p:txBody>
          <a:bodyPr/>
          <a:lstStyle/>
          <a:p>
            <a:r>
              <a:rPr lang="en-US"/>
              <a:t>© 2021 School Services of California Inc.</a:t>
            </a:r>
          </a:p>
        </p:txBody>
      </p:sp>
      <p:sp>
        <p:nvSpPr>
          <p:cNvPr id="5" name="Slide Number Placeholder 4">
            <a:extLst>
              <a:ext uri="{FF2B5EF4-FFF2-40B4-BE49-F238E27FC236}">
                <a16:creationId xmlns="" xmlns:a16="http://schemas.microsoft.com/office/drawing/2014/main" id="{97DACB1A-1739-EA47-AE7A-883934CBC0BB}"/>
              </a:ext>
            </a:extLst>
          </p:cNvPr>
          <p:cNvSpPr>
            <a:spLocks noGrp="1"/>
          </p:cNvSpPr>
          <p:nvPr>
            <p:ph type="sldNum" sz="quarter" idx="12"/>
          </p:nvPr>
        </p:nvSpPr>
        <p:spPr/>
        <p:txBody>
          <a:bodyPr/>
          <a:lstStyle/>
          <a:p>
            <a:fld id="{42503F20-67DD-4948-B6DE-4DDC1702207D}" type="slidenum">
              <a:rPr lang="en-US" smtClean="0"/>
              <a:t>19</a:t>
            </a:fld>
            <a:endParaRPr lang="en-US"/>
          </a:p>
        </p:txBody>
      </p:sp>
    </p:spTree>
    <p:extLst>
      <p:ext uri="{BB962C8B-B14F-4D97-AF65-F5344CB8AC3E}">
        <p14:creationId xmlns:p14="http://schemas.microsoft.com/office/powerpoint/2010/main" val="527808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B127E0-3BA2-3C47-83C3-E1F77B105045}"/>
              </a:ext>
            </a:extLst>
          </p:cNvPr>
          <p:cNvSpPr>
            <a:spLocks noGrp="1"/>
          </p:cNvSpPr>
          <p:nvPr>
            <p:ph type="title"/>
          </p:nvPr>
        </p:nvSpPr>
        <p:spPr/>
        <p:txBody>
          <a:bodyPr/>
          <a:lstStyle/>
          <a:p>
            <a:r>
              <a:rPr lang="en-US" dirty="0"/>
              <a:t>Independent Study and Virtual Learning</a:t>
            </a:r>
          </a:p>
        </p:txBody>
      </p:sp>
      <p:sp>
        <p:nvSpPr>
          <p:cNvPr id="9" name="Content Placeholder 8">
            <a:extLst>
              <a:ext uri="{FF2B5EF4-FFF2-40B4-BE49-F238E27FC236}">
                <a16:creationId xmlns="" xmlns:a16="http://schemas.microsoft.com/office/drawing/2014/main" id="{22069FA6-2271-6E41-A15A-94AEA31385DF}"/>
              </a:ext>
            </a:extLst>
          </p:cNvPr>
          <p:cNvSpPr>
            <a:spLocks noGrp="1"/>
          </p:cNvSpPr>
          <p:nvPr>
            <p:ph idx="1"/>
          </p:nvPr>
        </p:nvSpPr>
        <p:spPr/>
        <p:txBody>
          <a:bodyPr/>
          <a:lstStyle/>
          <a:p>
            <a:pPr>
              <a:spcAft>
                <a:spcPts val="1200"/>
              </a:spcAft>
            </a:pPr>
            <a:r>
              <a:rPr lang="en-US" dirty="0"/>
              <a:t>The 2021–22 Enacted Budget makes significant changes to independent study programs for school districts, COEs, and charter schools</a:t>
            </a:r>
          </a:p>
          <a:p>
            <a:pPr>
              <a:spcAft>
                <a:spcPts val="2400"/>
              </a:spcAft>
            </a:pPr>
            <a:r>
              <a:rPr lang="en-US" dirty="0"/>
              <a:t>Changes put in place guardrails for program quality</a:t>
            </a:r>
          </a:p>
          <a:p>
            <a:pPr>
              <a:spcAft>
                <a:spcPts val="1200"/>
              </a:spcAft>
            </a:pPr>
            <a:endParaRPr lang="en-US" dirty="0"/>
          </a:p>
          <a:p>
            <a:pPr>
              <a:spcAft>
                <a:spcPts val="1200"/>
              </a:spcAft>
            </a:pPr>
            <a:endParaRPr lang="en-US" dirty="0"/>
          </a:p>
          <a:p>
            <a:pPr>
              <a:spcAft>
                <a:spcPts val="1200"/>
              </a:spcAft>
            </a:pPr>
            <a:endParaRPr lang="en-US" dirty="0"/>
          </a:p>
          <a:p>
            <a:pPr>
              <a:spcAft>
                <a:spcPts val="1200"/>
              </a:spcAft>
            </a:pPr>
            <a:endParaRPr lang="en-US" dirty="0"/>
          </a:p>
          <a:p>
            <a:pPr>
              <a:spcAft>
                <a:spcPts val="1200"/>
              </a:spcAft>
            </a:pPr>
            <a:endParaRPr lang="en-US" dirty="0"/>
          </a:p>
          <a:p>
            <a:pPr>
              <a:spcAft>
                <a:spcPts val="1200"/>
              </a:spcAft>
            </a:pPr>
            <a:endParaRPr lang="en-US" dirty="0"/>
          </a:p>
          <a:p>
            <a:pPr>
              <a:spcAft>
                <a:spcPts val="1200"/>
              </a:spcAft>
            </a:pPr>
            <a:r>
              <a:rPr lang="en-US" dirty="0"/>
              <a:t>For school districts, changes the minimum number of days from five to three consecutive school days</a:t>
            </a:r>
          </a:p>
        </p:txBody>
      </p:sp>
      <p:sp>
        <p:nvSpPr>
          <p:cNvPr id="4" name="Footer Placeholder 3">
            <a:extLst>
              <a:ext uri="{FF2B5EF4-FFF2-40B4-BE49-F238E27FC236}">
                <a16:creationId xmlns="" xmlns:a16="http://schemas.microsoft.com/office/drawing/2014/main" id="{6DF81893-DC4E-764F-8456-2058F15D9418}"/>
              </a:ext>
            </a:extLst>
          </p:cNvPr>
          <p:cNvSpPr>
            <a:spLocks noGrp="1"/>
          </p:cNvSpPr>
          <p:nvPr>
            <p:ph type="ftr" sz="quarter" idx="11"/>
          </p:nvPr>
        </p:nvSpPr>
        <p:spPr/>
        <p:txBody>
          <a:bodyPr/>
          <a:lstStyle/>
          <a:p>
            <a:r>
              <a:rPr lang="en-US"/>
              <a:t>© 2021 School Services of California Inc.</a:t>
            </a:r>
            <a:endParaRPr lang="en-US" dirty="0"/>
          </a:p>
        </p:txBody>
      </p:sp>
      <p:sp>
        <p:nvSpPr>
          <p:cNvPr id="5" name="Slide Number Placeholder 4">
            <a:extLst>
              <a:ext uri="{FF2B5EF4-FFF2-40B4-BE49-F238E27FC236}">
                <a16:creationId xmlns="" xmlns:a16="http://schemas.microsoft.com/office/drawing/2014/main" id="{D39BA07E-E4E0-9548-90FA-7DEB73D3A464}"/>
              </a:ext>
            </a:extLst>
          </p:cNvPr>
          <p:cNvSpPr>
            <a:spLocks noGrp="1"/>
          </p:cNvSpPr>
          <p:nvPr>
            <p:ph type="sldNum" sz="quarter" idx="12"/>
          </p:nvPr>
        </p:nvSpPr>
        <p:spPr/>
        <p:txBody>
          <a:bodyPr/>
          <a:lstStyle/>
          <a:p>
            <a:fld id="{42503F20-67DD-4948-B6DE-4DDC1702207D}" type="slidenum">
              <a:rPr lang="en-US" smtClean="0"/>
              <a:pPr/>
              <a:t>20</a:t>
            </a:fld>
            <a:endParaRPr lang="en-US" dirty="0"/>
          </a:p>
        </p:txBody>
      </p:sp>
      <p:grpSp>
        <p:nvGrpSpPr>
          <p:cNvPr id="75" name="Group 74">
            <a:extLst>
              <a:ext uri="{FF2B5EF4-FFF2-40B4-BE49-F238E27FC236}">
                <a16:creationId xmlns="" xmlns:a16="http://schemas.microsoft.com/office/drawing/2014/main" id="{43ACA087-33FF-4F23-BEBC-62953901F2A7}"/>
              </a:ext>
            </a:extLst>
          </p:cNvPr>
          <p:cNvGrpSpPr/>
          <p:nvPr/>
        </p:nvGrpSpPr>
        <p:grpSpPr>
          <a:xfrm>
            <a:off x="0" y="2501693"/>
            <a:ext cx="12192001" cy="2984256"/>
            <a:chOff x="3576" y="2295623"/>
            <a:chExt cx="12366382" cy="2405300"/>
          </a:xfrm>
        </p:grpSpPr>
        <p:grpSp>
          <p:nvGrpSpPr>
            <p:cNvPr id="8" name="Group 188">
              <a:extLst>
                <a:ext uri="{FF2B5EF4-FFF2-40B4-BE49-F238E27FC236}">
                  <a16:creationId xmlns="" xmlns:a16="http://schemas.microsoft.com/office/drawing/2014/main" id="{077E5A0D-6FCB-4569-9ED8-2FFE757F2761}"/>
                </a:ext>
              </a:extLst>
            </p:cNvPr>
            <p:cNvGrpSpPr/>
            <p:nvPr/>
          </p:nvGrpSpPr>
          <p:grpSpPr>
            <a:xfrm>
              <a:off x="3576" y="2295623"/>
              <a:ext cx="12366382" cy="479991"/>
              <a:chOff x="1311817" y="1989719"/>
              <a:chExt cx="6603322" cy="359993"/>
            </a:xfrm>
          </p:grpSpPr>
          <p:sp>
            <p:nvSpPr>
              <p:cNvPr id="73" name="Rectangle 93">
                <a:extLst>
                  <a:ext uri="{FF2B5EF4-FFF2-40B4-BE49-F238E27FC236}">
                    <a16:creationId xmlns="" xmlns:a16="http://schemas.microsoft.com/office/drawing/2014/main" id="{792E4CB6-E67C-4D83-A73D-D368F2ECFA45}"/>
                  </a:ext>
                </a:extLst>
              </p:cNvPr>
              <p:cNvSpPr>
                <a:spLocks noChangeArrowheads="1"/>
              </p:cNvSpPr>
              <p:nvPr/>
            </p:nvSpPr>
            <p:spPr bwMode="auto">
              <a:xfrm>
                <a:off x="1311817" y="1989719"/>
                <a:ext cx="6603321"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3200">
                  <a:solidFill>
                    <a:srgbClr val="000000"/>
                  </a:solidFill>
                </a:endParaRPr>
              </a:p>
            </p:txBody>
          </p:sp>
          <p:sp>
            <p:nvSpPr>
              <p:cNvPr id="74" name="Rectangle 94">
                <a:extLst>
                  <a:ext uri="{FF2B5EF4-FFF2-40B4-BE49-F238E27FC236}">
                    <a16:creationId xmlns="" xmlns:a16="http://schemas.microsoft.com/office/drawing/2014/main" id="{244C4B51-F74C-4F3F-8ED4-F068B8D4C43E}"/>
                  </a:ext>
                </a:extLst>
              </p:cNvPr>
              <p:cNvSpPr>
                <a:spLocks noChangeArrowheads="1"/>
              </p:cNvSpPr>
              <p:nvPr/>
            </p:nvSpPr>
            <p:spPr bwMode="auto">
              <a:xfrm>
                <a:off x="1311817" y="2011464"/>
                <a:ext cx="6603322"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3200">
                  <a:solidFill>
                    <a:srgbClr val="000000"/>
                  </a:solidFill>
                </a:endParaRPr>
              </a:p>
            </p:txBody>
          </p:sp>
        </p:grpSp>
        <p:grpSp>
          <p:nvGrpSpPr>
            <p:cNvPr id="10" name="Group 161">
              <a:extLst>
                <a:ext uri="{FF2B5EF4-FFF2-40B4-BE49-F238E27FC236}">
                  <a16:creationId xmlns="" xmlns:a16="http://schemas.microsoft.com/office/drawing/2014/main" id="{54A748B1-A728-44BD-BAF7-ED983E35869D}"/>
                </a:ext>
              </a:extLst>
            </p:cNvPr>
            <p:cNvGrpSpPr/>
            <p:nvPr/>
          </p:nvGrpSpPr>
          <p:grpSpPr>
            <a:xfrm>
              <a:off x="486460" y="2295623"/>
              <a:ext cx="3628691" cy="2405298"/>
              <a:chOff x="2063177" y="1384301"/>
              <a:chExt cx="1147338" cy="1425574"/>
            </a:xfrm>
          </p:grpSpPr>
          <p:grpSp>
            <p:nvGrpSpPr>
              <p:cNvPr id="53" name="Group 160">
                <a:extLst>
                  <a:ext uri="{FF2B5EF4-FFF2-40B4-BE49-F238E27FC236}">
                    <a16:creationId xmlns="" xmlns:a16="http://schemas.microsoft.com/office/drawing/2014/main" id="{4B66C30F-E0BC-4367-BFE7-2B2C1ABBBB0F}"/>
                  </a:ext>
                </a:extLst>
              </p:cNvPr>
              <p:cNvGrpSpPr/>
              <p:nvPr/>
            </p:nvGrpSpPr>
            <p:grpSpPr>
              <a:xfrm>
                <a:off x="2063177" y="2469112"/>
                <a:ext cx="1047298" cy="340763"/>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57" name="Rectangle 56">
                  <a:extLst>
                    <a:ext uri="{FF2B5EF4-FFF2-40B4-BE49-F238E27FC236}">
                      <a16:creationId xmlns="" xmlns:a16="http://schemas.microsoft.com/office/drawing/2014/main" id="{A5EF1AB5-A1A8-4930-8B89-8069F5B19D50}"/>
                    </a:ext>
                  </a:extLst>
                </p:cNvPr>
                <p:cNvSpPr>
                  <a:spLocks noChangeArrowheads="1"/>
                </p:cNvSpPr>
                <p:nvPr/>
              </p:nvSpPr>
              <p:spPr bwMode="auto">
                <a:xfrm>
                  <a:off x="2069429" y="2469112"/>
                  <a:ext cx="1034793" cy="284491"/>
                </a:xfrm>
                <a:prstGeom prst="rect">
                  <a:avLst/>
                </a:prstGeom>
                <a:ln>
                  <a:solidFill>
                    <a:schemeClr val="tx1"/>
                  </a:solidFill>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121920" tIns="60960" rIns="121920" bIns="60960" numCol="1" anchor="t" anchorCtr="0" compatLnSpc="1">
                  <a:prstTxWarp prst="textNoShape">
                    <a:avLst/>
                  </a:prstTxWarp>
                </a:bodyPr>
                <a:lstStyle/>
                <a:p>
                  <a:pPr algn="ctr"/>
                  <a:endParaRPr lang="en-US" b="1">
                    <a:solidFill>
                      <a:srgbClr val="000000"/>
                    </a:solidFill>
                    <a:latin typeface="Arial Narrow" panose="020B0606020202030204" pitchFamily="34" charset="0"/>
                  </a:endParaRPr>
                </a:p>
              </p:txBody>
            </p:sp>
            <p:sp>
              <p:nvSpPr>
                <p:cNvPr id="58" name="Oval 57">
                  <a:extLst>
                    <a:ext uri="{FF2B5EF4-FFF2-40B4-BE49-F238E27FC236}">
                      <a16:creationId xmlns="" xmlns:a16="http://schemas.microsoft.com/office/drawing/2014/main" id="{03C6A0AB-88E6-40E9-A113-AD3C6EBAFE0B}"/>
                    </a:ext>
                  </a:extLst>
                </p:cNvPr>
                <p:cNvSpPr>
                  <a:spLocks noChangeArrowheads="1"/>
                </p:cNvSpPr>
                <p:nvPr/>
              </p:nvSpPr>
              <p:spPr bwMode="auto">
                <a:xfrm>
                  <a:off x="2063177" y="2728592"/>
                  <a:ext cx="81283" cy="81283"/>
                </a:xfrm>
                <a:prstGeom prst="ellipse">
                  <a:avLst/>
                </a:prstGeom>
                <a:ln>
                  <a:solidFill>
                    <a:schemeClr val="tx1"/>
                  </a:solidFill>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121920" tIns="60960" rIns="121920" bIns="60960" numCol="1" anchor="t" anchorCtr="0" compatLnSpc="1">
                  <a:prstTxWarp prst="textNoShape">
                    <a:avLst/>
                  </a:prstTxWarp>
                </a:bodyPr>
                <a:lstStyle/>
                <a:p>
                  <a:pPr algn="ctr"/>
                  <a:endParaRPr lang="en-US" b="1">
                    <a:solidFill>
                      <a:srgbClr val="000000"/>
                    </a:solidFill>
                    <a:latin typeface="Arial Narrow" panose="020B0606020202030204" pitchFamily="34" charset="0"/>
                  </a:endParaRPr>
                </a:p>
              </p:txBody>
            </p:sp>
            <p:sp>
              <p:nvSpPr>
                <p:cNvPr id="59" name="Oval 58">
                  <a:extLst>
                    <a:ext uri="{FF2B5EF4-FFF2-40B4-BE49-F238E27FC236}">
                      <a16:creationId xmlns="" xmlns:a16="http://schemas.microsoft.com/office/drawing/2014/main" id="{777039CE-91C8-4D04-A825-11C7231D1716}"/>
                    </a:ext>
                  </a:extLst>
                </p:cNvPr>
                <p:cNvSpPr>
                  <a:spLocks noChangeArrowheads="1"/>
                </p:cNvSpPr>
                <p:nvPr/>
              </p:nvSpPr>
              <p:spPr bwMode="auto">
                <a:xfrm>
                  <a:off x="2135082" y="2728592"/>
                  <a:ext cx="78157" cy="81283"/>
                </a:xfrm>
                <a:prstGeom prst="ellipse">
                  <a:avLst/>
                </a:prstGeom>
                <a:ln>
                  <a:solidFill>
                    <a:schemeClr val="tx1"/>
                  </a:solidFill>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121920" tIns="60960" rIns="121920" bIns="60960" numCol="1" anchor="t" anchorCtr="0" compatLnSpc="1">
                  <a:prstTxWarp prst="textNoShape">
                    <a:avLst/>
                  </a:prstTxWarp>
                </a:bodyPr>
                <a:lstStyle/>
                <a:p>
                  <a:pPr algn="ctr"/>
                  <a:endParaRPr lang="en-US" b="1">
                    <a:solidFill>
                      <a:srgbClr val="000000"/>
                    </a:solidFill>
                    <a:latin typeface="Arial Narrow" panose="020B0606020202030204" pitchFamily="34" charset="0"/>
                  </a:endParaRPr>
                </a:p>
              </p:txBody>
            </p:sp>
            <p:sp>
              <p:nvSpPr>
                <p:cNvPr id="60" name="Oval 59">
                  <a:extLst>
                    <a:ext uri="{FF2B5EF4-FFF2-40B4-BE49-F238E27FC236}">
                      <a16:creationId xmlns="" xmlns:a16="http://schemas.microsoft.com/office/drawing/2014/main" id="{3385E3E6-D203-4759-8C01-8BE353511F0B}"/>
                    </a:ext>
                  </a:extLst>
                </p:cNvPr>
                <p:cNvSpPr>
                  <a:spLocks noChangeArrowheads="1"/>
                </p:cNvSpPr>
                <p:nvPr/>
              </p:nvSpPr>
              <p:spPr bwMode="auto">
                <a:xfrm>
                  <a:off x="2200732" y="2728592"/>
                  <a:ext cx="81283" cy="81283"/>
                </a:xfrm>
                <a:prstGeom prst="ellipse">
                  <a:avLst/>
                </a:prstGeom>
                <a:ln>
                  <a:solidFill>
                    <a:schemeClr val="tx1"/>
                  </a:solidFill>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121920" tIns="60960" rIns="121920" bIns="60960" numCol="1" anchor="t" anchorCtr="0" compatLnSpc="1">
                  <a:prstTxWarp prst="textNoShape">
                    <a:avLst/>
                  </a:prstTxWarp>
                </a:bodyPr>
                <a:lstStyle/>
                <a:p>
                  <a:pPr algn="ctr"/>
                  <a:endParaRPr lang="en-US" b="1">
                    <a:solidFill>
                      <a:srgbClr val="000000"/>
                    </a:solidFill>
                    <a:latin typeface="Arial Narrow" panose="020B0606020202030204" pitchFamily="34" charset="0"/>
                  </a:endParaRPr>
                </a:p>
              </p:txBody>
            </p:sp>
            <p:sp>
              <p:nvSpPr>
                <p:cNvPr id="61" name="Oval 60">
                  <a:extLst>
                    <a:ext uri="{FF2B5EF4-FFF2-40B4-BE49-F238E27FC236}">
                      <a16:creationId xmlns="" xmlns:a16="http://schemas.microsoft.com/office/drawing/2014/main" id="{BAA4929C-FB2D-479E-ABE9-CC1CD76E0580}"/>
                    </a:ext>
                  </a:extLst>
                </p:cNvPr>
                <p:cNvSpPr>
                  <a:spLocks noChangeArrowheads="1"/>
                </p:cNvSpPr>
                <p:nvPr/>
              </p:nvSpPr>
              <p:spPr bwMode="auto">
                <a:xfrm>
                  <a:off x="2269510" y="2728592"/>
                  <a:ext cx="81283" cy="81283"/>
                </a:xfrm>
                <a:prstGeom prst="ellipse">
                  <a:avLst/>
                </a:prstGeom>
                <a:ln>
                  <a:solidFill>
                    <a:schemeClr val="tx1"/>
                  </a:solidFill>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121920" tIns="60960" rIns="121920" bIns="60960" numCol="1" anchor="t" anchorCtr="0" compatLnSpc="1">
                  <a:prstTxWarp prst="textNoShape">
                    <a:avLst/>
                  </a:prstTxWarp>
                </a:bodyPr>
                <a:lstStyle/>
                <a:p>
                  <a:pPr algn="ctr"/>
                  <a:endParaRPr lang="en-US" b="1">
                    <a:solidFill>
                      <a:srgbClr val="000000"/>
                    </a:solidFill>
                    <a:latin typeface="Arial Narrow" panose="020B0606020202030204" pitchFamily="34" charset="0"/>
                  </a:endParaRPr>
                </a:p>
              </p:txBody>
            </p:sp>
            <p:sp>
              <p:nvSpPr>
                <p:cNvPr id="62" name="Oval 61">
                  <a:extLst>
                    <a:ext uri="{FF2B5EF4-FFF2-40B4-BE49-F238E27FC236}">
                      <a16:creationId xmlns="" xmlns:a16="http://schemas.microsoft.com/office/drawing/2014/main" id="{4E7C2B02-B03E-412E-AE1D-09A484846F3D}"/>
                    </a:ext>
                  </a:extLst>
                </p:cNvPr>
                <p:cNvSpPr>
                  <a:spLocks noChangeArrowheads="1"/>
                </p:cNvSpPr>
                <p:nvPr/>
              </p:nvSpPr>
              <p:spPr bwMode="auto">
                <a:xfrm>
                  <a:off x="2341415" y="2728592"/>
                  <a:ext cx="81283" cy="81283"/>
                </a:xfrm>
                <a:prstGeom prst="ellipse">
                  <a:avLst/>
                </a:prstGeom>
                <a:ln>
                  <a:solidFill>
                    <a:schemeClr val="tx1"/>
                  </a:solidFill>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121920" tIns="60960" rIns="121920" bIns="60960" numCol="1" anchor="t" anchorCtr="0" compatLnSpc="1">
                  <a:prstTxWarp prst="textNoShape">
                    <a:avLst/>
                  </a:prstTxWarp>
                </a:bodyPr>
                <a:lstStyle/>
                <a:p>
                  <a:pPr algn="ctr"/>
                  <a:endParaRPr lang="en-US" b="1">
                    <a:solidFill>
                      <a:srgbClr val="000000"/>
                    </a:solidFill>
                    <a:latin typeface="Arial Narrow" panose="020B0606020202030204" pitchFamily="34" charset="0"/>
                  </a:endParaRPr>
                </a:p>
              </p:txBody>
            </p:sp>
            <p:sp>
              <p:nvSpPr>
                <p:cNvPr id="63" name="Oval 62">
                  <a:extLst>
                    <a:ext uri="{FF2B5EF4-FFF2-40B4-BE49-F238E27FC236}">
                      <a16:creationId xmlns="" xmlns:a16="http://schemas.microsoft.com/office/drawing/2014/main" id="{B06D5DC3-C4CC-4195-993B-B450EF81C8F9}"/>
                    </a:ext>
                  </a:extLst>
                </p:cNvPr>
                <p:cNvSpPr>
                  <a:spLocks noChangeArrowheads="1"/>
                </p:cNvSpPr>
                <p:nvPr/>
              </p:nvSpPr>
              <p:spPr bwMode="auto">
                <a:xfrm>
                  <a:off x="2410193" y="2728592"/>
                  <a:ext cx="78157" cy="81283"/>
                </a:xfrm>
                <a:prstGeom prst="ellipse">
                  <a:avLst/>
                </a:prstGeom>
                <a:ln>
                  <a:solidFill>
                    <a:schemeClr val="tx1"/>
                  </a:solidFill>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121920" tIns="60960" rIns="121920" bIns="60960" numCol="1" anchor="t" anchorCtr="0" compatLnSpc="1">
                  <a:prstTxWarp prst="textNoShape">
                    <a:avLst/>
                  </a:prstTxWarp>
                </a:bodyPr>
                <a:lstStyle/>
                <a:p>
                  <a:pPr algn="ctr"/>
                  <a:endParaRPr lang="en-US" b="1">
                    <a:solidFill>
                      <a:srgbClr val="000000"/>
                    </a:solidFill>
                    <a:latin typeface="Arial Narrow" panose="020B0606020202030204" pitchFamily="34" charset="0"/>
                  </a:endParaRPr>
                </a:p>
              </p:txBody>
            </p:sp>
            <p:sp>
              <p:nvSpPr>
                <p:cNvPr id="64" name="Oval 63">
                  <a:extLst>
                    <a:ext uri="{FF2B5EF4-FFF2-40B4-BE49-F238E27FC236}">
                      <a16:creationId xmlns="" xmlns:a16="http://schemas.microsoft.com/office/drawing/2014/main" id="{9943AEA5-F9C3-4B64-94CE-84DFD43AB18C}"/>
                    </a:ext>
                  </a:extLst>
                </p:cNvPr>
                <p:cNvSpPr>
                  <a:spLocks noChangeArrowheads="1"/>
                </p:cNvSpPr>
                <p:nvPr/>
              </p:nvSpPr>
              <p:spPr bwMode="auto">
                <a:xfrm>
                  <a:off x="2475843" y="2728592"/>
                  <a:ext cx="81283" cy="81283"/>
                </a:xfrm>
                <a:prstGeom prst="ellipse">
                  <a:avLst/>
                </a:prstGeom>
                <a:ln>
                  <a:solidFill>
                    <a:schemeClr val="tx1"/>
                  </a:solidFill>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121920" tIns="60960" rIns="121920" bIns="60960" numCol="1" anchor="t" anchorCtr="0" compatLnSpc="1">
                  <a:prstTxWarp prst="textNoShape">
                    <a:avLst/>
                  </a:prstTxWarp>
                </a:bodyPr>
                <a:lstStyle/>
                <a:p>
                  <a:pPr algn="ctr"/>
                  <a:endParaRPr lang="en-US" b="1">
                    <a:solidFill>
                      <a:srgbClr val="000000"/>
                    </a:solidFill>
                    <a:latin typeface="Arial Narrow" panose="020B0606020202030204" pitchFamily="34" charset="0"/>
                  </a:endParaRPr>
                </a:p>
              </p:txBody>
            </p:sp>
            <p:sp>
              <p:nvSpPr>
                <p:cNvPr id="65" name="Oval 64">
                  <a:extLst>
                    <a:ext uri="{FF2B5EF4-FFF2-40B4-BE49-F238E27FC236}">
                      <a16:creationId xmlns="" xmlns:a16="http://schemas.microsoft.com/office/drawing/2014/main" id="{A059CDF2-B049-4451-BC2B-454015A380DE}"/>
                    </a:ext>
                  </a:extLst>
                </p:cNvPr>
                <p:cNvSpPr>
                  <a:spLocks noChangeArrowheads="1"/>
                </p:cNvSpPr>
                <p:nvPr/>
              </p:nvSpPr>
              <p:spPr bwMode="auto">
                <a:xfrm>
                  <a:off x="2547748" y="2728592"/>
                  <a:ext cx="81283" cy="81283"/>
                </a:xfrm>
                <a:prstGeom prst="ellipse">
                  <a:avLst/>
                </a:prstGeom>
                <a:ln>
                  <a:solidFill>
                    <a:schemeClr val="tx1"/>
                  </a:solidFill>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121920" tIns="60960" rIns="121920" bIns="60960" numCol="1" anchor="t" anchorCtr="0" compatLnSpc="1">
                  <a:prstTxWarp prst="textNoShape">
                    <a:avLst/>
                  </a:prstTxWarp>
                </a:bodyPr>
                <a:lstStyle/>
                <a:p>
                  <a:pPr algn="ctr"/>
                  <a:endParaRPr lang="en-US" b="1">
                    <a:solidFill>
                      <a:srgbClr val="000000"/>
                    </a:solidFill>
                    <a:latin typeface="Arial Narrow" panose="020B0606020202030204" pitchFamily="34" charset="0"/>
                  </a:endParaRPr>
                </a:p>
              </p:txBody>
            </p:sp>
            <p:sp>
              <p:nvSpPr>
                <p:cNvPr id="66" name="Oval 65">
                  <a:extLst>
                    <a:ext uri="{FF2B5EF4-FFF2-40B4-BE49-F238E27FC236}">
                      <a16:creationId xmlns="" xmlns:a16="http://schemas.microsoft.com/office/drawing/2014/main" id="{08C4A9A6-CAA7-425C-A76C-849AB58360E5}"/>
                    </a:ext>
                  </a:extLst>
                </p:cNvPr>
                <p:cNvSpPr>
                  <a:spLocks noChangeArrowheads="1"/>
                </p:cNvSpPr>
                <p:nvPr/>
              </p:nvSpPr>
              <p:spPr bwMode="auto">
                <a:xfrm>
                  <a:off x="2616526" y="2728592"/>
                  <a:ext cx="78157" cy="81283"/>
                </a:xfrm>
                <a:prstGeom prst="ellipse">
                  <a:avLst/>
                </a:prstGeom>
                <a:ln>
                  <a:solidFill>
                    <a:schemeClr val="tx1"/>
                  </a:solidFill>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121920" tIns="60960" rIns="121920" bIns="60960" numCol="1" anchor="t" anchorCtr="0" compatLnSpc="1">
                  <a:prstTxWarp prst="textNoShape">
                    <a:avLst/>
                  </a:prstTxWarp>
                </a:bodyPr>
                <a:lstStyle/>
                <a:p>
                  <a:pPr algn="ctr"/>
                  <a:endParaRPr lang="en-US" b="1">
                    <a:solidFill>
                      <a:srgbClr val="000000"/>
                    </a:solidFill>
                    <a:latin typeface="Arial Narrow" panose="020B0606020202030204" pitchFamily="34" charset="0"/>
                  </a:endParaRPr>
                </a:p>
              </p:txBody>
            </p:sp>
            <p:sp>
              <p:nvSpPr>
                <p:cNvPr id="67" name="Oval 66">
                  <a:extLst>
                    <a:ext uri="{FF2B5EF4-FFF2-40B4-BE49-F238E27FC236}">
                      <a16:creationId xmlns="" xmlns:a16="http://schemas.microsoft.com/office/drawing/2014/main" id="{CD9E504D-392C-4F78-9B1B-94846C0EAABA}"/>
                    </a:ext>
                  </a:extLst>
                </p:cNvPr>
                <p:cNvSpPr>
                  <a:spLocks noChangeArrowheads="1"/>
                </p:cNvSpPr>
                <p:nvPr/>
              </p:nvSpPr>
              <p:spPr bwMode="auto">
                <a:xfrm>
                  <a:off x="2682176" y="2728592"/>
                  <a:ext cx="81283" cy="81283"/>
                </a:xfrm>
                <a:prstGeom prst="ellipse">
                  <a:avLst/>
                </a:prstGeom>
                <a:ln>
                  <a:solidFill>
                    <a:schemeClr val="tx1"/>
                  </a:solidFill>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121920" tIns="60960" rIns="121920" bIns="60960" numCol="1" anchor="t" anchorCtr="0" compatLnSpc="1">
                  <a:prstTxWarp prst="textNoShape">
                    <a:avLst/>
                  </a:prstTxWarp>
                </a:bodyPr>
                <a:lstStyle/>
                <a:p>
                  <a:pPr algn="ctr"/>
                  <a:endParaRPr lang="en-US" b="1">
                    <a:solidFill>
                      <a:srgbClr val="000000"/>
                    </a:solidFill>
                    <a:latin typeface="Arial Narrow" panose="020B0606020202030204" pitchFamily="34" charset="0"/>
                  </a:endParaRPr>
                </a:p>
              </p:txBody>
            </p:sp>
            <p:sp>
              <p:nvSpPr>
                <p:cNvPr id="68" name="Oval 67">
                  <a:extLst>
                    <a:ext uri="{FF2B5EF4-FFF2-40B4-BE49-F238E27FC236}">
                      <a16:creationId xmlns="" xmlns:a16="http://schemas.microsoft.com/office/drawing/2014/main" id="{B8CD2CCB-B634-4E2F-8858-66FCCA3AD132}"/>
                    </a:ext>
                  </a:extLst>
                </p:cNvPr>
                <p:cNvSpPr>
                  <a:spLocks noChangeArrowheads="1"/>
                </p:cNvSpPr>
                <p:nvPr/>
              </p:nvSpPr>
              <p:spPr bwMode="auto">
                <a:xfrm>
                  <a:off x="2754081" y="2728592"/>
                  <a:ext cx="81283" cy="81283"/>
                </a:xfrm>
                <a:prstGeom prst="ellipse">
                  <a:avLst/>
                </a:prstGeom>
                <a:ln>
                  <a:solidFill>
                    <a:schemeClr val="tx1"/>
                  </a:solidFill>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121920" tIns="60960" rIns="121920" bIns="60960" numCol="1" anchor="t" anchorCtr="0" compatLnSpc="1">
                  <a:prstTxWarp prst="textNoShape">
                    <a:avLst/>
                  </a:prstTxWarp>
                </a:bodyPr>
                <a:lstStyle/>
                <a:p>
                  <a:pPr algn="ctr"/>
                  <a:endParaRPr lang="en-US" b="1">
                    <a:solidFill>
                      <a:srgbClr val="000000"/>
                    </a:solidFill>
                    <a:latin typeface="Arial Narrow" panose="020B0606020202030204" pitchFamily="34" charset="0"/>
                  </a:endParaRPr>
                </a:p>
              </p:txBody>
            </p:sp>
            <p:sp>
              <p:nvSpPr>
                <p:cNvPr id="69" name="Oval 68">
                  <a:extLst>
                    <a:ext uri="{FF2B5EF4-FFF2-40B4-BE49-F238E27FC236}">
                      <a16:creationId xmlns="" xmlns:a16="http://schemas.microsoft.com/office/drawing/2014/main" id="{4CBFC133-9368-4E30-95EE-A9FE07C47D0E}"/>
                    </a:ext>
                  </a:extLst>
                </p:cNvPr>
                <p:cNvSpPr>
                  <a:spLocks noChangeArrowheads="1"/>
                </p:cNvSpPr>
                <p:nvPr/>
              </p:nvSpPr>
              <p:spPr bwMode="auto">
                <a:xfrm>
                  <a:off x="2822859" y="2728592"/>
                  <a:ext cx="81283" cy="81283"/>
                </a:xfrm>
                <a:prstGeom prst="ellipse">
                  <a:avLst/>
                </a:prstGeom>
                <a:ln>
                  <a:solidFill>
                    <a:schemeClr val="tx1"/>
                  </a:solidFill>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121920" tIns="60960" rIns="121920" bIns="60960" numCol="1" anchor="t" anchorCtr="0" compatLnSpc="1">
                  <a:prstTxWarp prst="textNoShape">
                    <a:avLst/>
                  </a:prstTxWarp>
                </a:bodyPr>
                <a:lstStyle/>
                <a:p>
                  <a:pPr algn="ctr"/>
                  <a:endParaRPr lang="en-US" b="1">
                    <a:solidFill>
                      <a:srgbClr val="000000"/>
                    </a:solidFill>
                    <a:latin typeface="Arial Narrow" panose="020B0606020202030204" pitchFamily="34" charset="0"/>
                  </a:endParaRPr>
                </a:p>
              </p:txBody>
            </p:sp>
            <p:sp>
              <p:nvSpPr>
                <p:cNvPr id="70" name="Oval 69">
                  <a:extLst>
                    <a:ext uri="{FF2B5EF4-FFF2-40B4-BE49-F238E27FC236}">
                      <a16:creationId xmlns="" xmlns:a16="http://schemas.microsoft.com/office/drawing/2014/main" id="{C9804532-B5BC-458B-875F-034382A58351}"/>
                    </a:ext>
                  </a:extLst>
                </p:cNvPr>
                <p:cNvSpPr>
                  <a:spLocks noChangeArrowheads="1"/>
                </p:cNvSpPr>
                <p:nvPr/>
              </p:nvSpPr>
              <p:spPr bwMode="auto">
                <a:xfrm>
                  <a:off x="2891636" y="2728592"/>
                  <a:ext cx="78157" cy="81283"/>
                </a:xfrm>
                <a:prstGeom prst="ellipse">
                  <a:avLst/>
                </a:prstGeom>
                <a:ln>
                  <a:solidFill>
                    <a:schemeClr val="tx1"/>
                  </a:solidFill>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121920" tIns="60960" rIns="121920" bIns="60960" numCol="1" anchor="t" anchorCtr="0" compatLnSpc="1">
                  <a:prstTxWarp prst="textNoShape">
                    <a:avLst/>
                  </a:prstTxWarp>
                </a:bodyPr>
                <a:lstStyle/>
                <a:p>
                  <a:pPr algn="ctr"/>
                  <a:endParaRPr lang="en-US" b="1">
                    <a:solidFill>
                      <a:srgbClr val="000000"/>
                    </a:solidFill>
                    <a:latin typeface="Arial Narrow" panose="020B0606020202030204" pitchFamily="34" charset="0"/>
                  </a:endParaRPr>
                </a:p>
              </p:txBody>
            </p:sp>
            <p:sp>
              <p:nvSpPr>
                <p:cNvPr id="71" name="Oval 70">
                  <a:extLst>
                    <a:ext uri="{FF2B5EF4-FFF2-40B4-BE49-F238E27FC236}">
                      <a16:creationId xmlns="" xmlns:a16="http://schemas.microsoft.com/office/drawing/2014/main" id="{B053A72B-08D1-40A6-AF6F-6AE46A7D7DB1}"/>
                    </a:ext>
                  </a:extLst>
                </p:cNvPr>
                <p:cNvSpPr>
                  <a:spLocks noChangeArrowheads="1"/>
                </p:cNvSpPr>
                <p:nvPr/>
              </p:nvSpPr>
              <p:spPr bwMode="auto">
                <a:xfrm>
                  <a:off x="2960414" y="2728592"/>
                  <a:ext cx="81283" cy="81283"/>
                </a:xfrm>
                <a:prstGeom prst="ellipse">
                  <a:avLst/>
                </a:prstGeom>
                <a:ln>
                  <a:solidFill>
                    <a:schemeClr val="tx1"/>
                  </a:solidFill>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121920" tIns="60960" rIns="121920" bIns="60960" numCol="1" anchor="t" anchorCtr="0" compatLnSpc="1">
                  <a:prstTxWarp prst="textNoShape">
                    <a:avLst/>
                  </a:prstTxWarp>
                </a:bodyPr>
                <a:lstStyle/>
                <a:p>
                  <a:pPr algn="ctr"/>
                  <a:endParaRPr lang="en-US" b="1">
                    <a:solidFill>
                      <a:srgbClr val="000000"/>
                    </a:solidFill>
                    <a:latin typeface="Arial Narrow" panose="020B0606020202030204" pitchFamily="34" charset="0"/>
                  </a:endParaRPr>
                </a:p>
              </p:txBody>
            </p:sp>
            <p:sp>
              <p:nvSpPr>
                <p:cNvPr id="72" name="Oval 71">
                  <a:extLst>
                    <a:ext uri="{FF2B5EF4-FFF2-40B4-BE49-F238E27FC236}">
                      <a16:creationId xmlns="" xmlns:a16="http://schemas.microsoft.com/office/drawing/2014/main" id="{E2D0FE78-0487-42CD-BCEE-8093E3075954}"/>
                    </a:ext>
                  </a:extLst>
                </p:cNvPr>
                <p:cNvSpPr>
                  <a:spLocks noChangeArrowheads="1"/>
                </p:cNvSpPr>
                <p:nvPr/>
              </p:nvSpPr>
              <p:spPr bwMode="auto">
                <a:xfrm>
                  <a:off x="3029192" y="2728592"/>
                  <a:ext cx="81283" cy="81283"/>
                </a:xfrm>
                <a:prstGeom prst="ellipse">
                  <a:avLst/>
                </a:prstGeom>
                <a:ln>
                  <a:solidFill>
                    <a:schemeClr val="tx1"/>
                  </a:solidFill>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121920" tIns="60960" rIns="121920" bIns="60960" numCol="1" anchor="t" anchorCtr="0" compatLnSpc="1">
                  <a:prstTxWarp prst="textNoShape">
                    <a:avLst/>
                  </a:prstTxWarp>
                </a:bodyPr>
                <a:lstStyle/>
                <a:p>
                  <a:pPr algn="ctr"/>
                  <a:endParaRPr lang="en-US" b="1">
                    <a:solidFill>
                      <a:srgbClr val="000000"/>
                    </a:solidFill>
                    <a:latin typeface="Arial Narrow" panose="020B0606020202030204" pitchFamily="34" charset="0"/>
                  </a:endParaRPr>
                </a:p>
              </p:txBody>
            </p:sp>
          </p:grpSp>
          <p:sp>
            <p:nvSpPr>
              <p:cNvPr id="54" name="Freeform 91">
                <a:extLst>
                  <a:ext uri="{FF2B5EF4-FFF2-40B4-BE49-F238E27FC236}">
                    <a16:creationId xmlns="" xmlns:a16="http://schemas.microsoft.com/office/drawing/2014/main" id="{CADEA9AD-A242-48C2-987F-705B1391A3C1}"/>
                  </a:ext>
                </a:extLst>
              </p:cNvPr>
              <p:cNvSpPr>
                <a:spLocks/>
              </p:cNvSpPr>
              <p:nvPr/>
            </p:nvSpPr>
            <p:spPr bwMode="auto">
              <a:xfrm>
                <a:off x="2066304" y="2400334"/>
                <a:ext cx="215713" cy="137555"/>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ln>
                <a:solidFill>
                  <a:schemeClr val="tx1"/>
                </a:solidFill>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121920" tIns="60960" rIns="121920" bIns="60960" numCol="1" anchor="t" anchorCtr="0" compatLnSpc="1">
                <a:prstTxWarp prst="textNoShape">
                  <a:avLst/>
                </a:prstTxWarp>
              </a:bodyPr>
              <a:lstStyle/>
              <a:p>
                <a:pPr algn="ctr"/>
                <a:endParaRPr lang="en-US" b="1">
                  <a:solidFill>
                    <a:srgbClr val="000000"/>
                  </a:solidFill>
                  <a:latin typeface="Arial Narrow" panose="020B0606020202030204" pitchFamily="34" charset="0"/>
                </a:endParaRPr>
              </a:p>
            </p:txBody>
          </p:sp>
          <p:sp>
            <p:nvSpPr>
              <p:cNvPr id="55" name="Freeform 95">
                <a:extLst>
                  <a:ext uri="{FF2B5EF4-FFF2-40B4-BE49-F238E27FC236}">
                    <a16:creationId xmlns="" xmlns:a16="http://schemas.microsoft.com/office/drawing/2014/main" id="{BA4C4E06-B436-46EB-B180-A1B227658D9C}"/>
                  </a:ext>
                </a:extLst>
              </p:cNvPr>
              <p:cNvSpPr>
                <a:spLocks/>
              </p:cNvSpPr>
              <p:nvPr/>
            </p:nvSpPr>
            <p:spPr bwMode="auto">
              <a:xfrm>
                <a:off x="2063177" y="1384301"/>
                <a:ext cx="1147338" cy="1153590"/>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ln>
                <a:solidFill>
                  <a:schemeClr val="tx1"/>
                </a:solidFill>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121920" tIns="60960" rIns="121920" bIns="60960" numCol="1" anchor="t" anchorCtr="0" compatLnSpc="1">
                <a:prstTxWarp prst="textNoShape">
                  <a:avLst/>
                </a:prstTxWarp>
              </a:bodyPr>
              <a:lstStyle/>
              <a:p>
                <a:pPr algn="ctr"/>
                <a:endParaRPr lang="en-US" b="1">
                  <a:solidFill>
                    <a:srgbClr val="000000"/>
                  </a:solidFill>
                  <a:latin typeface="Arial Narrow" panose="020B0606020202030204" pitchFamily="34" charset="0"/>
                </a:endParaRPr>
              </a:p>
            </p:txBody>
          </p:sp>
          <p:sp>
            <p:nvSpPr>
              <p:cNvPr id="56" name="Freeform 96">
                <a:extLst>
                  <a:ext uri="{FF2B5EF4-FFF2-40B4-BE49-F238E27FC236}">
                    <a16:creationId xmlns="" xmlns:a16="http://schemas.microsoft.com/office/drawing/2014/main" id="{D40822BF-5D5D-439D-8CE6-1B6D61588C40}"/>
                  </a:ext>
                </a:extLst>
              </p:cNvPr>
              <p:cNvSpPr>
                <a:spLocks/>
              </p:cNvSpPr>
              <p:nvPr/>
            </p:nvSpPr>
            <p:spPr bwMode="auto">
              <a:xfrm>
                <a:off x="2213239" y="1584382"/>
                <a:ext cx="963257" cy="834712"/>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solidFill>
              <a:ln>
                <a:solidFill>
                  <a:schemeClr val="tx1"/>
                </a:solidFill>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121920" tIns="60960" rIns="121920" bIns="60960" numCol="1" anchor="t" anchorCtr="0" compatLnSpc="1">
                <a:prstTxWarp prst="textNoShape">
                  <a:avLst/>
                </a:prstTxWarp>
              </a:bodyPr>
              <a:lstStyle/>
              <a:p>
                <a:pPr algn="ctr"/>
                <a:r>
                  <a:rPr lang="en-US" sz="2200" b="1" dirty="0">
                    <a:solidFill>
                      <a:schemeClr val="accent5">
                        <a:lumMod val="50000"/>
                      </a:schemeClr>
                    </a:solidFill>
                    <a:effectLst>
                      <a:outerShdw blurRad="38100" dist="38100" dir="2700000" algn="tl">
                        <a:srgbClr val="000000">
                          <a:alpha val="43137"/>
                        </a:srgbClr>
                      </a:outerShdw>
                    </a:effectLst>
                    <a:latin typeface="Arial Narrow" panose="020B0606020202030204" pitchFamily="34" charset="0"/>
                  </a:rPr>
                  <a:t>Technology</a:t>
                </a:r>
              </a:p>
              <a:p>
                <a:pPr algn="ctr"/>
                <a:r>
                  <a:rPr lang="en-US" sz="2000" b="1" dirty="0">
                    <a:solidFill>
                      <a:srgbClr val="000000"/>
                    </a:solidFill>
                    <a:latin typeface="Arial Narrow" panose="020B0606020202030204" pitchFamily="34" charset="0"/>
                  </a:rPr>
                  <a:t>Ensure that students have access to technology to participate</a:t>
                </a:r>
              </a:p>
            </p:txBody>
          </p:sp>
        </p:grpSp>
        <p:grpSp>
          <p:nvGrpSpPr>
            <p:cNvPr id="11" name="Group 162">
              <a:extLst>
                <a:ext uri="{FF2B5EF4-FFF2-40B4-BE49-F238E27FC236}">
                  <a16:creationId xmlns="" xmlns:a16="http://schemas.microsoft.com/office/drawing/2014/main" id="{414BDBCA-2BA1-4C46-8870-1047A2579351}"/>
                </a:ext>
              </a:extLst>
            </p:cNvPr>
            <p:cNvGrpSpPr/>
            <p:nvPr/>
          </p:nvGrpSpPr>
          <p:grpSpPr>
            <a:xfrm>
              <a:off x="4181808" y="2295623"/>
              <a:ext cx="3789323" cy="2405298"/>
              <a:chOff x="3357448" y="1384301"/>
              <a:chExt cx="1147338" cy="1425574"/>
            </a:xfrm>
          </p:grpSpPr>
          <p:grpSp>
            <p:nvGrpSpPr>
              <p:cNvPr id="33" name="Group 159">
                <a:extLst>
                  <a:ext uri="{FF2B5EF4-FFF2-40B4-BE49-F238E27FC236}">
                    <a16:creationId xmlns="" xmlns:a16="http://schemas.microsoft.com/office/drawing/2014/main" id="{4C211866-139C-4616-A44D-74D5327E8386}"/>
                  </a:ext>
                </a:extLst>
              </p:cNvPr>
              <p:cNvGrpSpPr/>
              <p:nvPr/>
            </p:nvGrpSpPr>
            <p:grpSpPr>
              <a:xfrm>
                <a:off x="3357448" y="2469112"/>
                <a:ext cx="1044171" cy="340763"/>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37" name="Rectangle 97">
                  <a:extLst>
                    <a:ext uri="{FF2B5EF4-FFF2-40B4-BE49-F238E27FC236}">
                      <a16:creationId xmlns="" xmlns:a16="http://schemas.microsoft.com/office/drawing/2014/main" id="{BC30B8FE-BA12-47C1-B0A0-84FB41F55D57}"/>
                    </a:ext>
                  </a:extLst>
                </p:cNvPr>
                <p:cNvSpPr>
                  <a:spLocks noChangeArrowheads="1"/>
                </p:cNvSpPr>
                <p:nvPr/>
              </p:nvSpPr>
              <p:spPr bwMode="auto">
                <a:xfrm>
                  <a:off x="3360575" y="2469112"/>
                  <a:ext cx="1037918" cy="284491"/>
                </a:xfrm>
                <a:prstGeom prst="rect">
                  <a:avLst/>
                </a:prstGeom>
                <a:ln>
                  <a:solidFill>
                    <a:schemeClr val="tx1"/>
                  </a:solidFill>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prstTxWarp prst="textNoShape">
                    <a:avLst/>
                  </a:prstTxWarp>
                </a:bodyPr>
                <a:lstStyle/>
                <a:p>
                  <a:pPr algn="ctr"/>
                  <a:endParaRPr lang="en-US" b="1">
                    <a:solidFill>
                      <a:srgbClr val="000000"/>
                    </a:solidFill>
                    <a:latin typeface="Arial Narrow" panose="020B0606020202030204" pitchFamily="34" charset="0"/>
                  </a:endParaRPr>
                </a:p>
              </p:txBody>
            </p:sp>
            <p:sp>
              <p:nvSpPr>
                <p:cNvPr id="38" name="Oval 98">
                  <a:extLst>
                    <a:ext uri="{FF2B5EF4-FFF2-40B4-BE49-F238E27FC236}">
                      <a16:creationId xmlns="" xmlns:a16="http://schemas.microsoft.com/office/drawing/2014/main" id="{56BEAE77-3E24-43FF-8F64-16B33D63B6D5}"/>
                    </a:ext>
                  </a:extLst>
                </p:cNvPr>
                <p:cNvSpPr>
                  <a:spLocks noChangeArrowheads="1"/>
                </p:cNvSpPr>
                <p:nvPr/>
              </p:nvSpPr>
              <p:spPr bwMode="auto">
                <a:xfrm>
                  <a:off x="3357448" y="2728592"/>
                  <a:ext cx="81283" cy="81283"/>
                </a:xfrm>
                <a:prstGeom prst="ellipse">
                  <a:avLst/>
                </a:prstGeom>
                <a:ln>
                  <a:solidFill>
                    <a:schemeClr val="tx1"/>
                  </a:solidFill>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prstTxWarp prst="textNoShape">
                    <a:avLst/>
                  </a:prstTxWarp>
                </a:bodyPr>
                <a:lstStyle/>
                <a:p>
                  <a:pPr algn="ctr"/>
                  <a:endParaRPr lang="en-US" b="1">
                    <a:solidFill>
                      <a:srgbClr val="000000"/>
                    </a:solidFill>
                    <a:latin typeface="Arial Narrow" panose="020B0606020202030204" pitchFamily="34" charset="0"/>
                  </a:endParaRPr>
                </a:p>
              </p:txBody>
            </p:sp>
            <p:sp>
              <p:nvSpPr>
                <p:cNvPr id="39" name="Oval 99">
                  <a:extLst>
                    <a:ext uri="{FF2B5EF4-FFF2-40B4-BE49-F238E27FC236}">
                      <a16:creationId xmlns="" xmlns:a16="http://schemas.microsoft.com/office/drawing/2014/main" id="{AAE8330F-DFF5-4A1F-9A1C-75B9EA148CAC}"/>
                    </a:ext>
                  </a:extLst>
                </p:cNvPr>
                <p:cNvSpPr>
                  <a:spLocks noChangeArrowheads="1"/>
                </p:cNvSpPr>
                <p:nvPr/>
              </p:nvSpPr>
              <p:spPr bwMode="auto">
                <a:xfrm>
                  <a:off x="3426226" y="2728592"/>
                  <a:ext cx="78157" cy="81283"/>
                </a:xfrm>
                <a:prstGeom prst="ellipse">
                  <a:avLst/>
                </a:prstGeom>
                <a:ln>
                  <a:solidFill>
                    <a:schemeClr val="tx1"/>
                  </a:solidFill>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prstTxWarp prst="textNoShape">
                    <a:avLst/>
                  </a:prstTxWarp>
                </a:bodyPr>
                <a:lstStyle/>
                <a:p>
                  <a:pPr algn="ctr"/>
                  <a:endParaRPr lang="en-US" b="1">
                    <a:solidFill>
                      <a:srgbClr val="000000"/>
                    </a:solidFill>
                    <a:latin typeface="Arial Narrow" panose="020B0606020202030204" pitchFamily="34" charset="0"/>
                  </a:endParaRPr>
                </a:p>
              </p:txBody>
            </p:sp>
            <p:sp>
              <p:nvSpPr>
                <p:cNvPr id="40" name="Oval 100">
                  <a:extLst>
                    <a:ext uri="{FF2B5EF4-FFF2-40B4-BE49-F238E27FC236}">
                      <a16:creationId xmlns="" xmlns:a16="http://schemas.microsoft.com/office/drawing/2014/main" id="{DD83F103-E0DA-4392-85A4-E6AEBBF5A74C}"/>
                    </a:ext>
                  </a:extLst>
                </p:cNvPr>
                <p:cNvSpPr>
                  <a:spLocks noChangeArrowheads="1"/>
                </p:cNvSpPr>
                <p:nvPr/>
              </p:nvSpPr>
              <p:spPr bwMode="auto">
                <a:xfrm>
                  <a:off x="3491878" y="2728592"/>
                  <a:ext cx="81283" cy="81283"/>
                </a:xfrm>
                <a:prstGeom prst="ellipse">
                  <a:avLst/>
                </a:prstGeom>
                <a:ln>
                  <a:solidFill>
                    <a:schemeClr val="tx1"/>
                  </a:solidFill>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prstTxWarp prst="textNoShape">
                    <a:avLst/>
                  </a:prstTxWarp>
                </a:bodyPr>
                <a:lstStyle/>
                <a:p>
                  <a:pPr algn="ctr"/>
                  <a:endParaRPr lang="en-US" b="1">
                    <a:solidFill>
                      <a:srgbClr val="000000"/>
                    </a:solidFill>
                    <a:latin typeface="Arial Narrow" panose="020B0606020202030204" pitchFamily="34" charset="0"/>
                  </a:endParaRPr>
                </a:p>
              </p:txBody>
            </p:sp>
            <p:sp>
              <p:nvSpPr>
                <p:cNvPr id="41" name="Oval 101">
                  <a:extLst>
                    <a:ext uri="{FF2B5EF4-FFF2-40B4-BE49-F238E27FC236}">
                      <a16:creationId xmlns="" xmlns:a16="http://schemas.microsoft.com/office/drawing/2014/main" id="{5FF433EE-FA5F-4657-B61B-0F53F41B9789}"/>
                    </a:ext>
                  </a:extLst>
                </p:cNvPr>
                <p:cNvSpPr>
                  <a:spLocks noChangeArrowheads="1"/>
                </p:cNvSpPr>
                <p:nvPr/>
              </p:nvSpPr>
              <p:spPr bwMode="auto">
                <a:xfrm>
                  <a:off x="3563781" y="2728592"/>
                  <a:ext cx="81283" cy="81283"/>
                </a:xfrm>
                <a:prstGeom prst="ellipse">
                  <a:avLst/>
                </a:prstGeom>
                <a:ln>
                  <a:solidFill>
                    <a:schemeClr val="tx1"/>
                  </a:solidFill>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prstTxWarp prst="textNoShape">
                    <a:avLst/>
                  </a:prstTxWarp>
                </a:bodyPr>
                <a:lstStyle/>
                <a:p>
                  <a:pPr algn="ctr"/>
                  <a:endParaRPr lang="en-US" b="1">
                    <a:solidFill>
                      <a:srgbClr val="000000"/>
                    </a:solidFill>
                    <a:latin typeface="Arial Narrow" panose="020B0606020202030204" pitchFamily="34" charset="0"/>
                  </a:endParaRPr>
                </a:p>
              </p:txBody>
            </p:sp>
            <p:sp>
              <p:nvSpPr>
                <p:cNvPr id="42" name="Oval 102">
                  <a:extLst>
                    <a:ext uri="{FF2B5EF4-FFF2-40B4-BE49-F238E27FC236}">
                      <a16:creationId xmlns="" xmlns:a16="http://schemas.microsoft.com/office/drawing/2014/main" id="{13BCC8F2-91EC-4991-B38F-C82D3DC65818}"/>
                    </a:ext>
                  </a:extLst>
                </p:cNvPr>
                <p:cNvSpPr>
                  <a:spLocks noChangeArrowheads="1"/>
                </p:cNvSpPr>
                <p:nvPr/>
              </p:nvSpPr>
              <p:spPr bwMode="auto">
                <a:xfrm>
                  <a:off x="3632559" y="2728592"/>
                  <a:ext cx="78157" cy="81283"/>
                </a:xfrm>
                <a:prstGeom prst="ellipse">
                  <a:avLst/>
                </a:prstGeom>
                <a:ln>
                  <a:solidFill>
                    <a:schemeClr val="tx1"/>
                  </a:solidFill>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prstTxWarp prst="textNoShape">
                    <a:avLst/>
                  </a:prstTxWarp>
                </a:bodyPr>
                <a:lstStyle/>
                <a:p>
                  <a:pPr algn="ctr"/>
                  <a:endParaRPr lang="en-US" b="1">
                    <a:solidFill>
                      <a:srgbClr val="000000"/>
                    </a:solidFill>
                    <a:latin typeface="Arial Narrow" panose="020B0606020202030204" pitchFamily="34" charset="0"/>
                  </a:endParaRPr>
                </a:p>
              </p:txBody>
            </p:sp>
            <p:sp>
              <p:nvSpPr>
                <p:cNvPr id="43" name="Oval 103">
                  <a:extLst>
                    <a:ext uri="{FF2B5EF4-FFF2-40B4-BE49-F238E27FC236}">
                      <a16:creationId xmlns="" xmlns:a16="http://schemas.microsoft.com/office/drawing/2014/main" id="{9A7D7A5C-984C-4C7C-B619-7928A8551894}"/>
                    </a:ext>
                  </a:extLst>
                </p:cNvPr>
                <p:cNvSpPr>
                  <a:spLocks noChangeArrowheads="1"/>
                </p:cNvSpPr>
                <p:nvPr/>
              </p:nvSpPr>
              <p:spPr bwMode="auto">
                <a:xfrm>
                  <a:off x="3698211" y="2728592"/>
                  <a:ext cx="81283" cy="81283"/>
                </a:xfrm>
                <a:prstGeom prst="ellipse">
                  <a:avLst/>
                </a:prstGeom>
                <a:ln>
                  <a:solidFill>
                    <a:schemeClr val="tx1"/>
                  </a:solidFill>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prstTxWarp prst="textNoShape">
                    <a:avLst/>
                  </a:prstTxWarp>
                </a:bodyPr>
                <a:lstStyle/>
                <a:p>
                  <a:pPr algn="ctr"/>
                  <a:endParaRPr lang="en-US" b="1">
                    <a:solidFill>
                      <a:srgbClr val="000000"/>
                    </a:solidFill>
                    <a:latin typeface="Arial Narrow" panose="020B0606020202030204" pitchFamily="34" charset="0"/>
                  </a:endParaRPr>
                </a:p>
              </p:txBody>
            </p:sp>
            <p:sp>
              <p:nvSpPr>
                <p:cNvPr id="44" name="Oval 104">
                  <a:extLst>
                    <a:ext uri="{FF2B5EF4-FFF2-40B4-BE49-F238E27FC236}">
                      <a16:creationId xmlns="" xmlns:a16="http://schemas.microsoft.com/office/drawing/2014/main" id="{B41DAA4C-543F-4643-A77B-0FD7C1D3C179}"/>
                    </a:ext>
                  </a:extLst>
                </p:cNvPr>
                <p:cNvSpPr>
                  <a:spLocks noChangeArrowheads="1"/>
                </p:cNvSpPr>
                <p:nvPr/>
              </p:nvSpPr>
              <p:spPr bwMode="auto">
                <a:xfrm>
                  <a:off x="3770114" y="2728592"/>
                  <a:ext cx="81283" cy="81283"/>
                </a:xfrm>
                <a:prstGeom prst="ellipse">
                  <a:avLst/>
                </a:prstGeom>
                <a:ln>
                  <a:solidFill>
                    <a:schemeClr val="tx1"/>
                  </a:solidFill>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prstTxWarp prst="textNoShape">
                    <a:avLst/>
                  </a:prstTxWarp>
                </a:bodyPr>
                <a:lstStyle/>
                <a:p>
                  <a:pPr algn="ctr"/>
                  <a:endParaRPr lang="en-US" b="1">
                    <a:solidFill>
                      <a:srgbClr val="000000"/>
                    </a:solidFill>
                    <a:latin typeface="Arial Narrow" panose="020B0606020202030204" pitchFamily="34" charset="0"/>
                  </a:endParaRPr>
                </a:p>
              </p:txBody>
            </p:sp>
            <p:sp>
              <p:nvSpPr>
                <p:cNvPr id="45" name="Oval 105">
                  <a:extLst>
                    <a:ext uri="{FF2B5EF4-FFF2-40B4-BE49-F238E27FC236}">
                      <a16:creationId xmlns="" xmlns:a16="http://schemas.microsoft.com/office/drawing/2014/main" id="{AA6A9379-F3A2-4659-A536-DC08AF610787}"/>
                    </a:ext>
                  </a:extLst>
                </p:cNvPr>
                <p:cNvSpPr>
                  <a:spLocks noChangeArrowheads="1"/>
                </p:cNvSpPr>
                <p:nvPr/>
              </p:nvSpPr>
              <p:spPr bwMode="auto">
                <a:xfrm>
                  <a:off x="3838892" y="2728592"/>
                  <a:ext cx="81283" cy="81283"/>
                </a:xfrm>
                <a:prstGeom prst="ellipse">
                  <a:avLst/>
                </a:prstGeom>
                <a:ln>
                  <a:solidFill>
                    <a:schemeClr val="tx1"/>
                  </a:solidFill>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prstTxWarp prst="textNoShape">
                    <a:avLst/>
                  </a:prstTxWarp>
                </a:bodyPr>
                <a:lstStyle/>
                <a:p>
                  <a:pPr algn="ctr"/>
                  <a:endParaRPr lang="en-US" b="1">
                    <a:solidFill>
                      <a:srgbClr val="000000"/>
                    </a:solidFill>
                    <a:latin typeface="Arial Narrow" panose="020B0606020202030204" pitchFamily="34" charset="0"/>
                  </a:endParaRPr>
                </a:p>
              </p:txBody>
            </p:sp>
            <p:sp>
              <p:nvSpPr>
                <p:cNvPr id="46" name="Oval 106">
                  <a:extLst>
                    <a:ext uri="{FF2B5EF4-FFF2-40B4-BE49-F238E27FC236}">
                      <a16:creationId xmlns="" xmlns:a16="http://schemas.microsoft.com/office/drawing/2014/main" id="{3FE865D2-28CE-40F4-83E9-72970CE2AB87}"/>
                    </a:ext>
                  </a:extLst>
                </p:cNvPr>
                <p:cNvSpPr>
                  <a:spLocks noChangeArrowheads="1"/>
                </p:cNvSpPr>
                <p:nvPr/>
              </p:nvSpPr>
              <p:spPr bwMode="auto">
                <a:xfrm>
                  <a:off x="3907670" y="2728592"/>
                  <a:ext cx="78157" cy="81283"/>
                </a:xfrm>
                <a:prstGeom prst="ellipse">
                  <a:avLst/>
                </a:prstGeom>
                <a:ln>
                  <a:solidFill>
                    <a:schemeClr val="tx1"/>
                  </a:solidFill>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prstTxWarp prst="textNoShape">
                    <a:avLst/>
                  </a:prstTxWarp>
                </a:bodyPr>
                <a:lstStyle/>
                <a:p>
                  <a:pPr algn="ctr"/>
                  <a:endParaRPr lang="en-US" b="1">
                    <a:solidFill>
                      <a:srgbClr val="000000"/>
                    </a:solidFill>
                    <a:latin typeface="Arial Narrow" panose="020B0606020202030204" pitchFamily="34" charset="0"/>
                  </a:endParaRPr>
                </a:p>
              </p:txBody>
            </p:sp>
            <p:sp>
              <p:nvSpPr>
                <p:cNvPr id="47" name="Oval 107">
                  <a:extLst>
                    <a:ext uri="{FF2B5EF4-FFF2-40B4-BE49-F238E27FC236}">
                      <a16:creationId xmlns="" xmlns:a16="http://schemas.microsoft.com/office/drawing/2014/main" id="{9F953231-D8FB-4C52-9535-9F868D55EF69}"/>
                    </a:ext>
                  </a:extLst>
                </p:cNvPr>
                <p:cNvSpPr>
                  <a:spLocks noChangeArrowheads="1"/>
                </p:cNvSpPr>
                <p:nvPr/>
              </p:nvSpPr>
              <p:spPr bwMode="auto">
                <a:xfrm>
                  <a:off x="3976447" y="2728592"/>
                  <a:ext cx="81283" cy="81283"/>
                </a:xfrm>
                <a:prstGeom prst="ellipse">
                  <a:avLst/>
                </a:prstGeom>
                <a:ln>
                  <a:solidFill>
                    <a:schemeClr val="tx1"/>
                  </a:solidFill>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prstTxWarp prst="textNoShape">
                    <a:avLst/>
                  </a:prstTxWarp>
                </a:bodyPr>
                <a:lstStyle/>
                <a:p>
                  <a:pPr algn="ctr"/>
                  <a:endParaRPr lang="en-US" b="1">
                    <a:solidFill>
                      <a:srgbClr val="000000"/>
                    </a:solidFill>
                    <a:latin typeface="Arial Narrow" panose="020B0606020202030204" pitchFamily="34" charset="0"/>
                  </a:endParaRPr>
                </a:p>
              </p:txBody>
            </p:sp>
            <p:sp>
              <p:nvSpPr>
                <p:cNvPr id="48" name="Oval 108">
                  <a:extLst>
                    <a:ext uri="{FF2B5EF4-FFF2-40B4-BE49-F238E27FC236}">
                      <a16:creationId xmlns="" xmlns:a16="http://schemas.microsoft.com/office/drawing/2014/main" id="{28CD1660-9966-496F-B82F-1C46ECBEA796}"/>
                    </a:ext>
                  </a:extLst>
                </p:cNvPr>
                <p:cNvSpPr>
                  <a:spLocks noChangeArrowheads="1"/>
                </p:cNvSpPr>
                <p:nvPr/>
              </p:nvSpPr>
              <p:spPr bwMode="auto">
                <a:xfrm>
                  <a:off x="4045225" y="2728592"/>
                  <a:ext cx="81283" cy="81283"/>
                </a:xfrm>
                <a:prstGeom prst="ellipse">
                  <a:avLst/>
                </a:prstGeom>
                <a:ln>
                  <a:solidFill>
                    <a:schemeClr val="tx1"/>
                  </a:solidFill>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prstTxWarp prst="textNoShape">
                    <a:avLst/>
                  </a:prstTxWarp>
                </a:bodyPr>
                <a:lstStyle/>
                <a:p>
                  <a:pPr algn="ctr"/>
                  <a:endParaRPr lang="en-US" b="1">
                    <a:solidFill>
                      <a:srgbClr val="000000"/>
                    </a:solidFill>
                    <a:latin typeface="Arial Narrow" panose="020B0606020202030204" pitchFamily="34" charset="0"/>
                  </a:endParaRPr>
                </a:p>
              </p:txBody>
            </p:sp>
            <p:sp>
              <p:nvSpPr>
                <p:cNvPr id="49" name="Oval 109">
                  <a:extLst>
                    <a:ext uri="{FF2B5EF4-FFF2-40B4-BE49-F238E27FC236}">
                      <a16:creationId xmlns="" xmlns:a16="http://schemas.microsoft.com/office/drawing/2014/main" id="{175504A1-3C17-463C-AF51-F847C9CA8ED5}"/>
                    </a:ext>
                  </a:extLst>
                </p:cNvPr>
                <p:cNvSpPr>
                  <a:spLocks noChangeArrowheads="1"/>
                </p:cNvSpPr>
                <p:nvPr/>
              </p:nvSpPr>
              <p:spPr bwMode="auto">
                <a:xfrm>
                  <a:off x="4114003" y="2728592"/>
                  <a:ext cx="81283" cy="81283"/>
                </a:xfrm>
                <a:prstGeom prst="ellipse">
                  <a:avLst/>
                </a:prstGeom>
                <a:ln>
                  <a:solidFill>
                    <a:schemeClr val="tx1"/>
                  </a:solidFill>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prstTxWarp prst="textNoShape">
                    <a:avLst/>
                  </a:prstTxWarp>
                </a:bodyPr>
                <a:lstStyle/>
                <a:p>
                  <a:pPr algn="ctr"/>
                  <a:endParaRPr lang="en-US" b="1">
                    <a:solidFill>
                      <a:srgbClr val="000000"/>
                    </a:solidFill>
                    <a:latin typeface="Arial Narrow" panose="020B0606020202030204" pitchFamily="34" charset="0"/>
                  </a:endParaRPr>
                </a:p>
              </p:txBody>
            </p:sp>
            <p:sp>
              <p:nvSpPr>
                <p:cNvPr id="50" name="Oval 110">
                  <a:extLst>
                    <a:ext uri="{FF2B5EF4-FFF2-40B4-BE49-F238E27FC236}">
                      <a16:creationId xmlns="" xmlns:a16="http://schemas.microsoft.com/office/drawing/2014/main" id="{1A589669-13C3-402D-A430-1887DC6CFA74}"/>
                    </a:ext>
                  </a:extLst>
                </p:cNvPr>
                <p:cNvSpPr>
                  <a:spLocks noChangeArrowheads="1"/>
                </p:cNvSpPr>
                <p:nvPr/>
              </p:nvSpPr>
              <p:spPr bwMode="auto">
                <a:xfrm>
                  <a:off x="4182780" y="2728592"/>
                  <a:ext cx="81283" cy="81283"/>
                </a:xfrm>
                <a:prstGeom prst="ellipse">
                  <a:avLst/>
                </a:prstGeom>
                <a:ln>
                  <a:solidFill>
                    <a:schemeClr val="tx1"/>
                  </a:solidFill>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prstTxWarp prst="textNoShape">
                    <a:avLst/>
                  </a:prstTxWarp>
                </a:bodyPr>
                <a:lstStyle/>
                <a:p>
                  <a:pPr algn="ctr"/>
                  <a:endParaRPr lang="en-US" b="1">
                    <a:solidFill>
                      <a:srgbClr val="000000"/>
                    </a:solidFill>
                    <a:latin typeface="Arial Narrow" panose="020B0606020202030204" pitchFamily="34" charset="0"/>
                  </a:endParaRPr>
                </a:p>
              </p:txBody>
            </p:sp>
            <p:sp>
              <p:nvSpPr>
                <p:cNvPr id="51" name="Oval 111">
                  <a:extLst>
                    <a:ext uri="{FF2B5EF4-FFF2-40B4-BE49-F238E27FC236}">
                      <a16:creationId xmlns="" xmlns:a16="http://schemas.microsoft.com/office/drawing/2014/main" id="{A7595B92-EEB6-44F5-885F-97D564BFF961}"/>
                    </a:ext>
                  </a:extLst>
                </p:cNvPr>
                <p:cNvSpPr>
                  <a:spLocks noChangeArrowheads="1"/>
                </p:cNvSpPr>
                <p:nvPr/>
              </p:nvSpPr>
              <p:spPr bwMode="auto">
                <a:xfrm>
                  <a:off x="4251558" y="2728592"/>
                  <a:ext cx="81283" cy="81283"/>
                </a:xfrm>
                <a:prstGeom prst="ellipse">
                  <a:avLst/>
                </a:prstGeom>
                <a:ln>
                  <a:solidFill>
                    <a:schemeClr val="tx1"/>
                  </a:solidFill>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prstTxWarp prst="textNoShape">
                    <a:avLst/>
                  </a:prstTxWarp>
                </a:bodyPr>
                <a:lstStyle/>
                <a:p>
                  <a:pPr algn="ctr"/>
                  <a:endParaRPr lang="en-US" b="1">
                    <a:solidFill>
                      <a:srgbClr val="000000"/>
                    </a:solidFill>
                    <a:latin typeface="Arial Narrow" panose="020B0606020202030204" pitchFamily="34" charset="0"/>
                  </a:endParaRPr>
                </a:p>
              </p:txBody>
            </p:sp>
            <p:sp>
              <p:nvSpPr>
                <p:cNvPr id="52" name="Oval 112">
                  <a:extLst>
                    <a:ext uri="{FF2B5EF4-FFF2-40B4-BE49-F238E27FC236}">
                      <a16:creationId xmlns="" xmlns:a16="http://schemas.microsoft.com/office/drawing/2014/main" id="{C1BA15CE-D5F2-445A-89DD-D2192C576F26}"/>
                    </a:ext>
                  </a:extLst>
                </p:cNvPr>
                <p:cNvSpPr>
                  <a:spLocks noChangeArrowheads="1"/>
                </p:cNvSpPr>
                <p:nvPr/>
              </p:nvSpPr>
              <p:spPr bwMode="auto">
                <a:xfrm>
                  <a:off x="4320336" y="2728592"/>
                  <a:ext cx="81283" cy="81283"/>
                </a:xfrm>
                <a:prstGeom prst="ellipse">
                  <a:avLst/>
                </a:prstGeom>
                <a:ln>
                  <a:solidFill>
                    <a:schemeClr val="tx1"/>
                  </a:solidFill>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prstTxWarp prst="textNoShape">
                    <a:avLst/>
                  </a:prstTxWarp>
                </a:bodyPr>
                <a:lstStyle/>
                <a:p>
                  <a:pPr algn="ctr"/>
                  <a:endParaRPr lang="en-US" b="1">
                    <a:solidFill>
                      <a:srgbClr val="000000"/>
                    </a:solidFill>
                    <a:latin typeface="Arial Narrow" panose="020B0606020202030204" pitchFamily="34" charset="0"/>
                  </a:endParaRPr>
                </a:p>
              </p:txBody>
            </p:sp>
          </p:grpSp>
          <p:sp>
            <p:nvSpPr>
              <p:cNvPr id="34" name="Freeform 113">
                <a:extLst>
                  <a:ext uri="{FF2B5EF4-FFF2-40B4-BE49-F238E27FC236}">
                    <a16:creationId xmlns="" xmlns:a16="http://schemas.microsoft.com/office/drawing/2014/main" id="{24F112BF-F101-4223-9BF5-23C31A90F045}"/>
                  </a:ext>
                </a:extLst>
              </p:cNvPr>
              <p:cNvSpPr>
                <a:spLocks/>
              </p:cNvSpPr>
              <p:nvPr/>
            </p:nvSpPr>
            <p:spPr bwMode="auto">
              <a:xfrm>
                <a:off x="3360575" y="2400334"/>
                <a:ext cx="212586" cy="137555"/>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ln>
                <a:solidFill>
                  <a:schemeClr val="tx1"/>
                </a:solidFill>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prstTxWarp prst="textNoShape">
                  <a:avLst/>
                </a:prstTxWarp>
              </a:bodyPr>
              <a:lstStyle/>
              <a:p>
                <a:pPr algn="ctr"/>
                <a:endParaRPr lang="en-US" b="1">
                  <a:solidFill>
                    <a:srgbClr val="000000"/>
                  </a:solidFill>
                  <a:latin typeface="Arial Narrow" panose="020B0606020202030204" pitchFamily="34" charset="0"/>
                </a:endParaRPr>
              </a:p>
            </p:txBody>
          </p:sp>
          <p:sp>
            <p:nvSpPr>
              <p:cNvPr id="35" name="Freeform 114">
                <a:extLst>
                  <a:ext uri="{FF2B5EF4-FFF2-40B4-BE49-F238E27FC236}">
                    <a16:creationId xmlns="" xmlns:a16="http://schemas.microsoft.com/office/drawing/2014/main" id="{E24C082C-8C4C-4E82-8BBD-FC43F2B4F646}"/>
                  </a:ext>
                </a:extLst>
              </p:cNvPr>
              <p:cNvSpPr>
                <a:spLocks/>
              </p:cNvSpPr>
              <p:nvPr/>
            </p:nvSpPr>
            <p:spPr bwMode="auto">
              <a:xfrm>
                <a:off x="3357448" y="1384301"/>
                <a:ext cx="1147338" cy="1153590"/>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ln>
                <a:solidFill>
                  <a:schemeClr val="tx1"/>
                </a:solidFill>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prstTxWarp prst="textNoShape">
                  <a:avLst/>
                </a:prstTxWarp>
              </a:bodyPr>
              <a:lstStyle/>
              <a:p>
                <a:pPr algn="ctr"/>
                <a:endParaRPr lang="en-US" b="1">
                  <a:solidFill>
                    <a:srgbClr val="000000"/>
                  </a:solidFill>
                  <a:latin typeface="Arial Narrow" panose="020B0606020202030204" pitchFamily="34" charset="0"/>
                </a:endParaRPr>
              </a:p>
            </p:txBody>
          </p:sp>
          <p:sp>
            <p:nvSpPr>
              <p:cNvPr id="36" name="Freeform 115">
                <a:extLst>
                  <a:ext uri="{FF2B5EF4-FFF2-40B4-BE49-F238E27FC236}">
                    <a16:creationId xmlns="" xmlns:a16="http://schemas.microsoft.com/office/drawing/2014/main" id="{8352CE54-1423-42E4-99EA-89525C9A6241}"/>
                  </a:ext>
                </a:extLst>
              </p:cNvPr>
              <p:cNvSpPr>
                <a:spLocks/>
              </p:cNvSpPr>
              <p:nvPr/>
            </p:nvSpPr>
            <p:spPr bwMode="auto">
              <a:xfrm>
                <a:off x="3504383" y="1584382"/>
                <a:ext cx="964138" cy="834712"/>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solidFill>
              <a:ln>
                <a:solidFill>
                  <a:schemeClr val="tx1"/>
                </a:solidFill>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prstTxWarp prst="textNoShape">
                  <a:avLst/>
                </a:prstTxWarp>
              </a:bodyPr>
              <a:lstStyle/>
              <a:p>
                <a:pPr algn="ctr"/>
                <a:r>
                  <a:rPr lang="en-US" sz="2200" b="1" dirty="0">
                    <a:solidFill>
                      <a:schemeClr val="accent1">
                        <a:lumMod val="75000"/>
                      </a:schemeClr>
                    </a:solidFill>
                    <a:effectLst>
                      <a:outerShdw blurRad="38100" dist="38100" dir="2700000" algn="tl">
                        <a:srgbClr val="000000">
                          <a:alpha val="43137"/>
                        </a:srgbClr>
                      </a:outerShdw>
                    </a:effectLst>
                    <a:latin typeface="Arial Narrow" panose="020B0606020202030204" pitchFamily="34" charset="0"/>
                  </a:rPr>
                  <a:t>Learning and Engagement</a:t>
                </a:r>
              </a:p>
              <a:p>
                <a:pPr algn="ctr"/>
                <a:r>
                  <a:rPr lang="en-US" sz="2000" b="1" dirty="0">
                    <a:solidFill>
                      <a:srgbClr val="000000"/>
                    </a:solidFill>
                    <a:latin typeface="Arial Narrow" panose="020B0606020202030204" pitchFamily="34" charset="0"/>
                  </a:rPr>
                  <a:t>Ensure that students are participating and are engaged in their learning</a:t>
                </a:r>
              </a:p>
            </p:txBody>
          </p:sp>
        </p:grpSp>
        <p:grpSp>
          <p:nvGrpSpPr>
            <p:cNvPr id="12" name="Group 163">
              <a:extLst>
                <a:ext uri="{FF2B5EF4-FFF2-40B4-BE49-F238E27FC236}">
                  <a16:creationId xmlns="" xmlns:a16="http://schemas.microsoft.com/office/drawing/2014/main" id="{F5E062B2-4360-46FD-B016-C2F78314F46D}"/>
                </a:ext>
              </a:extLst>
            </p:cNvPr>
            <p:cNvGrpSpPr/>
            <p:nvPr/>
          </p:nvGrpSpPr>
          <p:grpSpPr>
            <a:xfrm>
              <a:off x="8130130" y="2295623"/>
              <a:ext cx="3575410" cy="2405300"/>
              <a:chOff x="4648594" y="1384300"/>
              <a:chExt cx="1147338" cy="1425575"/>
            </a:xfrm>
            <a:solidFill>
              <a:srgbClr val="FF6600"/>
            </a:solidFill>
          </p:grpSpPr>
          <p:grpSp>
            <p:nvGrpSpPr>
              <p:cNvPr id="13" name="Group 158">
                <a:extLst>
                  <a:ext uri="{FF2B5EF4-FFF2-40B4-BE49-F238E27FC236}">
                    <a16:creationId xmlns="" xmlns:a16="http://schemas.microsoft.com/office/drawing/2014/main" id="{3FA917B8-3864-4E01-8B6D-62EE0EB5A1AE}"/>
                  </a:ext>
                </a:extLst>
              </p:cNvPr>
              <p:cNvGrpSpPr/>
              <p:nvPr/>
            </p:nvGrpSpPr>
            <p:grpSpPr>
              <a:xfrm>
                <a:off x="4648594" y="2469112"/>
                <a:ext cx="1044170" cy="340763"/>
                <a:chOff x="4648594" y="2469112"/>
                <a:chExt cx="1044170" cy="340763"/>
              </a:xfrm>
              <a:grpFill/>
            </p:grpSpPr>
            <p:sp>
              <p:nvSpPr>
                <p:cNvPr id="17" name="Rectangle 116">
                  <a:extLst>
                    <a:ext uri="{FF2B5EF4-FFF2-40B4-BE49-F238E27FC236}">
                      <a16:creationId xmlns="" xmlns:a16="http://schemas.microsoft.com/office/drawing/2014/main" id="{A4192B53-5638-41C3-961E-A0C64AE0C014}"/>
                    </a:ext>
                  </a:extLst>
                </p:cNvPr>
                <p:cNvSpPr>
                  <a:spLocks noChangeArrowheads="1"/>
                </p:cNvSpPr>
                <p:nvPr/>
              </p:nvSpPr>
              <p:spPr bwMode="auto">
                <a:xfrm>
                  <a:off x="4651719" y="2469112"/>
                  <a:ext cx="1037918" cy="284491"/>
                </a:xfrm>
                <a:prstGeom prst="rect">
                  <a:avLst/>
                </a:prstGeom>
                <a:grpFill/>
                <a:ln w="9525">
                  <a:solidFill>
                    <a:schemeClr val="tx1"/>
                  </a:solidFill>
                  <a:miter lim="800000"/>
                  <a:headEnd/>
                  <a:tailEnd/>
                </a:ln>
              </p:spPr>
              <p:txBody>
                <a:bodyPr vert="horz" wrap="square" lIns="121920" tIns="60960" rIns="121920" bIns="60960" numCol="1" anchor="t" anchorCtr="0" compatLnSpc="1">
                  <a:prstTxWarp prst="textNoShape">
                    <a:avLst/>
                  </a:prstTxWarp>
                </a:bodyPr>
                <a:lstStyle/>
                <a:p>
                  <a:pPr algn="ctr"/>
                  <a:endParaRPr lang="en-US" b="1">
                    <a:solidFill>
                      <a:srgbClr val="000000"/>
                    </a:solidFill>
                    <a:latin typeface="Arial Narrow" panose="020B0606020202030204" pitchFamily="34" charset="0"/>
                  </a:endParaRPr>
                </a:p>
              </p:txBody>
            </p:sp>
            <p:sp>
              <p:nvSpPr>
                <p:cNvPr id="18" name="Oval 117">
                  <a:extLst>
                    <a:ext uri="{FF2B5EF4-FFF2-40B4-BE49-F238E27FC236}">
                      <a16:creationId xmlns="" xmlns:a16="http://schemas.microsoft.com/office/drawing/2014/main" id="{3CA76F69-2813-40BE-A487-00752EE1704D}"/>
                    </a:ext>
                  </a:extLst>
                </p:cNvPr>
                <p:cNvSpPr>
                  <a:spLocks noChangeArrowheads="1"/>
                </p:cNvSpPr>
                <p:nvPr/>
              </p:nvSpPr>
              <p:spPr bwMode="auto">
                <a:xfrm>
                  <a:off x="4648594" y="2728592"/>
                  <a:ext cx="78157" cy="81283"/>
                </a:xfrm>
                <a:prstGeom prst="ellipse">
                  <a:avLst/>
                </a:prstGeom>
                <a:grpFill/>
                <a:ln w="9525">
                  <a:solidFill>
                    <a:schemeClr val="tx1"/>
                  </a:solidFill>
                  <a:round/>
                  <a:headEnd/>
                  <a:tailEnd/>
                </a:ln>
              </p:spPr>
              <p:txBody>
                <a:bodyPr vert="horz" wrap="square" lIns="121920" tIns="60960" rIns="121920" bIns="60960" numCol="1" anchor="t" anchorCtr="0" compatLnSpc="1">
                  <a:prstTxWarp prst="textNoShape">
                    <a:avLst/>
                  </a:prstTxWarp>
                </a:bodyPr>
                <a:lstStyle/>
                <a:p>
                  <a:pPr algn="ctr"/>
                  <a:endParaRPr lang="en-US" b="1">
                    <a:solidFill>
                      <a:srgbClr val="000000"/>
                    </a:solidFill>
                    <a:latin typeface="Arial Narrow" panose="020B0606020202030204" pitchFamily="34" charset="0"/>
                  </a:endParaRPr>
                </a:p>
              </p:txBody>
            </p:sp>
            <p:sp>
              <p:nvSpPr>
                <p:cNvPr id="19" name="Oval 118">
                  <a:extLst>
                    <a:ext uri="{FF2B5EF4-FFF2-40B4-BE49-F238E27FC236}">
                      <a16:creationId xmlns="" xmlns:a16="http://schemas.microsoft.com/office/drawing/2014/main" id="{F74D4155-3C61-40BF-886A-80A229748B42}"/>
                    </a:ext>
                  </a:extLst>
                </p:cNvPr>
                <p:cNvSpPr>
                  <a:spLocks noChangeArrowheads="1"/>
                </p:cNvSpPr>
                <p:nvPr/>
              </p:nvSpPr>
              <p:spPr bwMode="auto">
                <a:xfrm>
                  <a:off x="4714244" y="2728592"/>
                  <a:ext cx="81283" cy="81283"/>
                </a:xfrm>
                <a:prstGeom prst="ellipse">
                  <a:avLst/>
                </a:prstGeom>
                <a:grpFill/>
                <a:ln w="9525">
                  <a:solidFill>
                    <a:schemeClr val="tx1"/>
                  </a:solidFill>
                  <a:round/>
                  <a:headEnd/>
                  <a:tailEnd/>
                </a:ln>
              </p:spPr>
              <p:txBody>
                <a:bodyPr vert="horz" wrap="square" lIns="121920" tIns="60960" rIns="121920" bIns="60960" numCol="1" anchor="t" anchorCtr="0" compatLnSpc="1">
                  <a:prstTxWarp prst="textNoShape">
                    <a:avLst/>
                  </a:prstTxWarp>
                </a:bodyPr>
                <a:lstStyle/>
                <a:p>
                  <a:pPr algn="ctr"/>
                  <a:endParaRPr lang="en-US" b="1">
                    <a:solidFill>
                      <a:srgbClr val="000000"/>
                    </a:solidFill>
                    <a:latin typeface="Arial Narrow" panose="020B0606020202030204" pitchFamily="34" charset="0"/>
                  </a:endParaRPr>
                </a:p>
              </p:txBody>
            </p:sp>
            <p:sp>
              <p:nvSpPr>
                <p:cNvPr id="20" name="Oval 119">
                  <a:extLst>
                    <a:ext uri="{FF2B5EF4-FFF2-40B4-BE49-F238E27FC236}">
                      <a16:creationId xmlns="" xmlns:a16="http://schemas.microsoft.com/office/drawing/2014/main" id="{B347255F-6269-4FD3-847D-9E0E4F763794}"/>
                    </a:ext>
                  </a:extLst>
                </p:cNvPr>
                <p:cNvSpPr>
                  <a:spLocks noChangeArrowheads="1"/>
                </p:cNvSpPr>
                <p:nvPr/>
              </p:nvSpPr>
              <p:spPr bwMode="auto">
                <a:xfrm>
                  <a:off x="4786149" y="2728592"/>
                  <a:ext cx="81283" cy="81283"/>
                </a:xfrm>
                <a:prstGeom prst="ellipse">
                  <a:avLst/>
                </a:prstGeom>
                <a:grpFill/>
                <a:ln w="9525">
                  <a:solidFill>
                    <a:schemeClr val="tx1"/>
                  </a:solidFill>
                  <a:round/>
                  <a:headEnd/>
                  <a:tailEnd/>
                </a:ln>
              </p:spPr>
              <p:txBody>
                <a:bodyPr vert="horz" wrap="square" lIns="121920" tIns="60960" rIns="121920" bIns="60960" numCol="1" anchor="t" anchorCtr="0" compatLnSpc="1">
                  <a:prstTxWarp prst="textNoShape">
                    <a:avLst/>
                  </a:prstTxWarp>
                </a:bodyPr>
                <a:lstStyle/>
                <a:p>
                  <a:pPr algn="ctr"/>
                  <a:endParaRPr lang="en-US" b="1">
                    <a:solidFill>
                      <a:srgbClr val="000000"/>
                    </a:solidFill>
                    <a:latin typeface="Arial Narrow" panose="020B0606020202030204" pitchFamily="34" charset="0"/>
                  </a:endParaRPr>
                </a:p>
              </p:txBody>
            </p:sp>
            <p:sp>
              <p:nvSpPr>
                <p:cNvPr id="21" name="Oval 120">
                  <a:extLst>
                    <a:ext uri="{FF2B5EF4-FFF2-40B4-BE49-F238E27FC236}">
                      <a16:creationId xmlns="" xmlns:a16="http://schemas.microsoft.com/office/drawing/2014/main" id="{7B4EDA45-D19E-4C6B-8966-B3771A247461}"/>
                    </a:ext>
                  </a:extLst>
                </p:cNvPr>
                <p:cNvSpPr>
                  <a:spLocks noChangeArrowheads="1"/>
                </p:cNvSpPr>
                <p:nvPr/>
              </p:nvSpPr>
              <p:spPr bwMode="auto">
                <a:xfrm>
                  <a:off x="4854927" y="2728592"/>
                  <a:ext cx="81283" cy="81283"/>
                </a:xfrm>
                <a:prstGeom prst="ellipse">
                  <a:avLst/>
                </a:prstGeom>
                <a:grpFill/>
                <a:ln w="9525">
                  <a:solidFill>
                    <a:schemeClr val="tx1"/>
                  </a:solidFill>
                  <a:round/>
                  <a:headEnd/>
                  <a:tailEnd/>
                </a:ln>
              </p:spPr>
              <p:txBody>
                <a:bodyPr vert="horz" wrap="square" lIns="121920" tIns="60960" rIns="121920" bIns="60960" numCol="1" anchor="t" anchorCtr="0" compatLnSpc="1">
                  <a:prstTxWarp prst="textNoShape">
                    <a:avLst/>
                  </a:prstTxWarp>
                </a:bodyPr>
                <a:lstStyle/>
                <a:p>
                  <a:pPr algn="ctr"/>
                  <a:endParaRPr lang="en-US" b="1">
                    <a:solidFill>
                      <a:srgbClr val="000000"/>
                    </a:solidFill>
                    <a:latin typeface="Arial Narrow" panose="020B0606020202030204" pitchFamily="34" charset="0"/>
                  </a:endParaRPr>
                </a:p>
              </p:txBody>
            </p:sp>
            <p:sp>
              <p:nvSpPr>
                <p:cNvPr id="22" name="Oval 121">
                  <a:extLst>
                    <a:ext uri="{FF2B5EF4-FFF2-40B4-BE49-F238E27FC236}">
                      <a16:creationId xmlns="" xmlns:a16="http://schemas.microsoft.com/office/drawing/2014/main" id="{6A655BA7-7361-4048-91A5-C17294A69ECD}"/>
                    </a:ext>
                  </a:extLst>
                </p:cNvPr>
                <p:cNvSpPr>
                  <a:spLocks noChangeArrowheads="1"/>
                </p:cNvSpPr>
                <p:nvPr/>
              </p:nvSpPr>
              <p:spPr bwMode="auto">
                <a:xfrm>
                  <a:off x="4923705" y="2728592"/>
                  <a:ext cx="78157" cy="81283"/>
                </a:xfrm>
                <a:prstGeom prst="ellipse">
                  <a:avLst/>
                </a:prstGeom>
                <a:grpFill/>
                <a:ln w="9525">
                  <a:solidFill>
                    <a:schemeClr val="tx1"/>
                  </a:solidFill>
                  <a:round/>
                  <a:headEnd/>
                  <a:tailEnd/>
                </a:ln>
              </p:spPr>
              <p:txBody>
                <a:bodyPr vert="horz" wrap="square" lIns="121920" tIns="60960" rIns="121920" bIns="60960" numCol="1" anchor="t" anchorCtr="0" compatLnSpc="1">
                  <a:prstTxWarp prst="textNoShape">
                    <a:avLst/>
                  </a:prstTxWarp>
                </a:bodyPr>
                <a:lstStyle/>
                <a:p>
                  <a:pPr algn="ctr"/>
                  <a:endParaRPr lang="en-US" b="1">
                    <a:solidFill>
                      <a:srgbClr val="000000"/>
                    </a:solidFill>
                    <a:latin typeface="Arial Narrow" panose="020B0606020202030204" pitchFamily="34" charset="0"/>
                  </a:endParaRPr>
                </a:p>
              </p:txBody>
            </p:sp>
            <p:sp>
              <p:nvSpPr>
                <p:cNvPr id="23" name="Oval 122">
                  <a:extLst>
                    <a:ext uri="{FF2B5EF4-FFF2-40B4-BE49-F238E27FC236}">
                      <a16:creationId xmlns="" xmlns:a16="http://schemas.microsoft.com/office/drawing/2014/main" id="{CD97574E-E6B7-4040-80AD-68155C9D8B2A}"/>
                    </a:ext>
                  </a:extLst>
                </p:cNvPr>
                <p:cNvSpPr>
                  <a:spLocks noChangeArrowheads="1"/>
                </p:cNvSpPr>
                <p:nvPr/>
              </p:nvSpPr>
              <p:spPr bwMode="auto">
                <a:xfrm>
                  <a:off x="4992482" y="2728592"/>
                  <a:ext cx="81283" cy="81283"/>
                </a:xfrm>
                <a:prstGeom prst="ellipse">
                  <a:avLst/>
                </a:prstGeom>
                <a:grpFill/>
                <a:ln w="9525">
                  <a:solidFill>
                    <a:schemeClr val="tx1"/>
                  </a:solidFill>
                  <a:round/>
                  <a:headEnd/>
                  <a:tailEnd/>
                </a:ln>
              </p:spPr>
              <p:txBody>
                <a:bodyPr vert="horz" wrap="square" lIns="121920" tIns="60960" rIns="121920" bIns="60960" numCol="1" anchor="t" anchorCtr="0" compatLnSpc="1">
                  <a:prstTxWarp prst="textNoShape">
                    <a:avLst/>
                  </a:prstTxWarp>
                </a:bodyPr>
                <a:lstStyle/>
                <a:p>
                  <a:pPr algn="ctr"/>
                  <a:endParaRPr lang="en-US" b="1">
                    <a:solidFill>
                      <a:srgbClr val="000000"/>
                    </a:solidFill>
                    <a:latin typeface="Arial Narrow" panose="020B0606020202030204" pitchFamily="34" charset="0"/>
                  </a:endParaRPr>
                </a:p>
              </p:txBody>
            </p:sp>
            <p:sp>
              <p:nvSpPr>
                <p:cNvPr id="24" name="Oval 123">
                  <a:extLst>
                    <a:ext uri="{FF2B5EF4-FFF2-40B4-BE49-F238E27FC236}">
                      <a16:creationId xmlns="" xmlns:a16="http://schemas.microsoft.com/office/drawing/2014/main" id="{208F8C70-3826-49F2-A590-C69C67501682}"/>
                    </a:ext>
                  </a:extLst>
                </p:cNvPr>
                <p:cNvSpPr>
                  <a:spLocks noChangeArrowheads="1"/>
                </p:cNvSpPr>
                <p:nvPr/>
              </p:nvSpPr>
              <p:spPr bwMode="auto">
                <a:xfrm>
                  <a:off x="5061260" y="2728592"/>
                  <a:ext cx="81283" cy="81283"/>
                </a:xfrm>
                <a:prstGeom prst="ellipse">
                  <a:avLst/>
                </a:prstGeom>
                <a:grpFill/>
                <a:ln w="9525">
                  <a:solidFill>
                    <a:schemeClr val="tx1"/>
                  </a:solidFill>
                  <a:round/>
                  <a:headEnd/>
                  <a:tailEnd/>
                </a:ln>
              </p:spPr>
              <p:txBody>
                <a:bodyPr vert="horz" wrap="square" lIns="121920" tIns="60960" rIns="121920" bIns="60960" numCol="1" anchor="t" anchorCtr="0" compatLnSpc="1">
                  <a:prstTxWarp prst="textNoShape">
                    <a:avLst/>
                  </a:prstTxWarp>
                </a:bodyPr>
                <a:lstStyle/>
                <a:p>
                  <a:pPr algn="ctr"/>
                  <a:endParaRPr lang="en-US" b="1">
                    <a:solidFill>
                      <a:srgbClr val="000000"/>
                    </a:solidFill>
                    <a:latin typeface="Arial Narrow" panose="020B0606020202030204" pitchFamily="34" charset="0"/>
                  </a:endParaRPr>
                </a:p>
              </p:txBody>
            </p:sp>
            <p:sp>
              <p:nvSpPr>
                <p:cNvPr id="25" name="Oval 124">
                  <a:extLst>
                    <a:ext uri="{FF2B5EF4-FFF2-40B4-BE49-F238E27FC236}">
                      <a16:creationId xmlns="" xmlns:a16="http://schemas.microsoft.com/office/drawing/2014/main" id="{FA1A1016-1002-4523-B8EA-192759DE1CF0}"/>
                    </a:ext>
                  </a:extLst>
                </p:cNvPr>
                <p:cNvSpPr>
                  <a:spLocks noChangeArrowheads="1"/>
                </p:cNvSpPr>
                <p:nvPr/>
              </p:nvSpPr>
              <p:spPr bwMode="auto">
                <a:xfrm>
                  <a:off x="5130038" y="2728592"/>
                  <a:ext cx="81283" cy="81283"/>
                </a:xfrm>
                <a:prstGeom prst="ellipse">
                  <a:avLst/>
                </a:prstGeom>
                <a:grpFill/>
                <a:ln w="9525">
                  <a:solidFill>
                    <a:schemeClr val="tx1"/>
                  </a:solidFill>
                  <a:round/>
                  <a:headEnd/>
                  <a:tailEnd/>
                </a:ln>
              </p:spPr>
              <p:txBody>
                <a:bodyPr vert="horz" wrap="square" lIns="121920" tIns="60960" rIns="121920" bIns="60960" numCol="1" anchor="t" anchorCtr="0" compatLnSpc="1">
                  <a:prstTxWarp prst="textNoShape">
                    <a:avLst/>
                  </a:prstTxWarp>
                </a:bodyPr>
                <a:lstStyle/>
                <a:p>
                  <a:pPr algn="ctr"/>
                  <a:endParaRPr lang="en-US" b="1">
                    <a:solidFill>
                      <a:srgbClr val="000000"/>
                    </a:solidFill>
                    <a:latin typeface="Arial Narrow" panose="020B0606020202030204" pitchFamily="34" charset="0"/>
                  </a:endParaRPr>
                </a:p>
              </p:txBody>
            </p:sp>
            <p:sp>
              <p:nvSpPr>
                <p:cNvPr id="26" name="Oval 125">
                  <a:extLst>
                    <a:ext uri="{FF2B5EF4-FFF2-40B4-BE49-F238E27FC236}">
                      <a16:creationId xmlns="" xmlns:a16="http://schemas.microsoft.com/office/drawing/2014/main" id="{79C627F5-B403-4628-B7F6-ED4C80FECEF8}"/>
                    </a:ext>
                  </a:extLst>
                </p:cNvPr>
                <p:cNvSpPr>
                  <a:spLocks noChangeArrowheads="1"/>
                </p:cNvSpPr>
                <p:nvPr/>
              </p:nvSpPr>
              <p:spPr bwMode="auto">
                <a:xfrm>
                  <a:off x="5198815" y="2728592"/>
                  <a:ext cx="81283" cy="81283"/>
                </a:xfrm>
                <a:prstGeom prst="ellipse">
                  <a:avLst/>
                </a:prstGeom>
                <a:grpFill/>
                <a:ln w="9525">
                  <a:solidFill>
                    <a:schemeClr val="tx1"/>
                  </a:solidFill>
                  <a:round/>
                  <a:headEnd/>
                  <a:tailEnd/>
                </a:ln>
              </p:spPr>
              <p:txBody>
                <a:bodyPr vert="horz" wrap="square" lIns="121920" tIns="60960" rIns="121920" bIns="60960" numCol="1" anchor="t" anchorCtr="0" compatLnSpc="1">
                  <a:prstTxWarp prst="textNoShape">
                    <a:avLst/>
                  </a:prstTxWarp>
                </a:bodyPr>
                <a:lstStyle/>
                <a:p>
                  <a:pPr algn="ctr"/>
                  <a:endParaRPr lang="en-US" b="1">
                    <a:solidFill>
                      <a:srgbClr val="000000"/>
                    </a:solidFill>
                    <a:latin typeface="Arial Narrow" panose="020B0606020202030204" pitchFamily="34" charset="0"/>
                  </a:endParaRPr>
                </a:p>
              </p:txBody>
            </p:sp>
            <p:sp>
              <p:nvSpPr>
                <p:cNvPr id="27" name="Oval 126">
                  <a:extLst>
                    <a:ext uri="{FF2B5EF4-FFF2-40B4-BE49-F238E27FC236}">
                      <a16:creationId xmlns="" xmlns:a16="http://schemas.microsoft.com/office/drawing/2014/main" id="{9AE4CE4D-BAD6-4497-9348-2CB504139EFA}"/>
                    </a:ext>
                  </a:extLst>
                </p:cNvPr>
                <p:cNvSpPr>
                  <a:spLocks noChangeArrowheads="1"/>
                </p:cNvSpPr>
                <p:nvPr/>
              </p:nvSpPr>
              <p:spPr bwMode="auto">
                <a:xfrm>
                  <a:off x="5267593" y="2728592"/>
                  <a:ext cx="81283" cy="81283"/>
                </a:xfrm>
                <a:prstGeom prst="ellipse">
                  <a:avLst/>
                </a:prstGeom>
                <a:grpFill/>
                <a:ln w="9525">
                  <a:solidFill>
                    <a:schemeClr val="tx1"/>
                  </a:solidFill>
                  <a:round/>
                  <a:headEnd/>
                  <a:tailEnd/>
                </a:ln>
              </p:spPr>
              <p:txBody>
                <a:bodyPr vert="horz" wrap="square" lIns="121920" tIns="60960" rIns="121920" bIns="60960" numCol="1" anchor="t" anchorCtr="0" compatLnSpc="1">
                  <a:prstTxWarp prst="textNoShape">
                    <a:avLst/>
                  </a:prstTxWarp>
                </a:bodyPr>
                <a:lstStyle/>
                <a:p>
                  <a:pPr algn="ctr"/>
                  <a:endParaRPr lang="en-US" b="1">
                    <a:solidFill>
                      <a:srgbClr val="000000"/>
                    </a:solidFill>
                    <a:latin typeface="Arial Narrow" panose="020B0606020202030204" pitchFamily="34" charset="0"/>
                  </a:endParaRPr>
                </a:p>
              </p:txBody>
            </p:sp>
            <p:sp>
              <p:nvSpPr>
                <p:cNvPr id="28" name="Oval 127">
                  <a:extLst>
                    <a:ext uri="{FF2B5EF4-FFF2-40B4-BE49-F238E27FC236}">
                      <a16:creationId xmlns="" xmlns:a16="http://schemas.microsoft.com/office/drawing/2014/main" id="{4DA88AD8-BBA3-4414-8A51-AA1D95B35BD9}"/>
                    </a:ext>
                  </a:extLst>
                </p:cNvPr>
                <p:cNvSpPr>
                  <a:spLocks noChangeArrowheads="1"/>
                </p:cNvSpPr>
                <p:nvPr/>
              </p:nvSpPr>
              <p:spPr bwMode="auto">
                <a:xfrm>
                  <a:off x="5336371" y="2728592"/>
                  <a:ext cx="81283" cy="81283"/>
                </a:xfrm>
                <a:prstGeom prst="ellipse">
                  <a:avLst/>
                </a:prstGeom>
                <a:grpFill/>
                <a:ln w="9525">
                  <a:solidFill>
                    <a:schemeClr val="tx1"/>
                  </a:solidFill>
                  <a:round/>
                  <a:headEnd/>
                  <a:tailEnd/>
                </a:ln>
              </p:spPr>
              <p:txBody>
                <a:bodyPr vert="horz" wrap="square" lIns="121920" tIns="60960" rIns="121920" bIns="60960" numCol="1" anchor="t" anchorCtr="0" compatLnSpc="1">
                  <a:prstTxWarp prst="textNoShape">
                    <a:avLst/>
                  </a:prstTxWarp>
                </a:bodyPr>
                <a:lstStyle/>
                <a:p>
                  <a:pPr algn="ctr"/>
                  <a:endParaRPr lang="en-US" b="1">
                    <a:solidFill>
                      <a:srgbClr val="000000"/>
                    </a:solidFill>
                    <a:latin typeface="Arial Narrow" panose="020B0606020202030204" pitchFamily="34" charset="0"/>
                  </a:endParaRPr>
                </a:p>
              </p:txBody>
            </p:sp>
            <p:sp>
              <p:nvSpPr>
                <p:cNvPr id="29" name="Oval 128">
                  <a:extLst>
                    <a:ext uri="{FF2B5EF4-FFF2-40B4-BE49-F238E27FC236}">
                      <a16:creationId xmlns="" xmlns:a16="http://schemas.microsoft.com/office/drawing/2014/main" id="{15FD5D07-A4C4-4440-A027-4381D2CD61EA}"/>
                    </a:ext>
                  </a:extLst>
                </p:cNvPr>
                <p:cNvSpPr>
                  <a:spLocks noChangeArrowheads="1"/>
                </p:cNvSpPr>
                <p:nvPr/>
              </p:nvSpPr>
              <p:spPr bwMode="auto">
                <a:xfrm>
                  <a:off x="5405148" y="2728592"/>
                  <a:ext cx="81283" cy="81283"/>
                </a:xfrm>
                <a:prstGeom prst="ellipse">
                  <a:avLst/>
                </a:prstGeom>
                <a:grpFill/>
                <a:ln w="9525">
                  <a:solidFill>
                    <a:schemeClr val="tx1"/>
                  </a:solidFill>
                  <a:round/>
                  <a:headEnd/>
                  <a:tailEnd/>
                </a:ln>
              </p:spPr>
              <p:txBody>
                <a:bodyPr vert="horz" wrap="square" lIns="121920" tIns="60960" rIns="121920" bIns="60960" numCol="1" anchor="t" anchorCtr="0" compatLnSpc="1">
                  <a:prstTxWarp prst="textNoShape">
                    <a:avLst/>
                  </a:prstTxWarp>
                </a:bodyPr>
                <a:lstStyle/>
                <a:p>
                  <a:pPr algn="ctr"/>
                  <a:endParaRPr lang="en-US" b="1">
                    <a:solidFill>
                      <a:srgbClr val="000000"/>
                    </a:solidFill>
                    <a:latin typeface="Arial Narrow" panose="020B0606020202030204" pitchFamily="34" charset="0"/>
                  </a:endParaRPr>
                </a:p>
              </p:txBody>
            </p:sp>
            <p:sp>
              <p:nvSpPr>
                <p:cNvPr id="30" name="Oval 129">
                  <a:extLst>
                    <a:ext uri="{FF2B5EF4-FFF2-40B4-BE49-F238E27FC236}">
                      <a16:creationId xmlns="" xmlns:a16="http://schemas.microsoft.com/office/drawing/2014/main" id="{2B1D3BC8-CFE1-4A87-BEA0-7BEFFBA9B24F}"/>
                    </a:ext>
                  </a:extLst>
                </p:cNvPr>
                <p:cNvSpPr>
                  <a:spLocks noChangeArrowheads="1"/>
                </p:cNvSpPr>
                <p:nvPr/>
              </p:nvSpPr>
              <p:spPr bwMode="auto">
                <a:xfrm>
                  <a:off x="5473926" y="2728592"/>
                  <a:ext cx="81283" cy="81283"/>
                </a:xfrm>
                <a:prstGeom prst="ellipse">
                  <a:avLst/>
                </a:prstGeom>
                <a:grpFill/>
                <a:ln w="9525">
                  <a:solidFill>
                    <a:schemeClr val="tx1"/>
                  </a:solidFill>
                  <a:round/>
                  <a:headEnd/>
                  <a:tailEnd/>
                </a:ln>
              </p:spPr>
              <p:txBody>
                <a:bodyPr vert="horz" wrap="square" lIns="121920" tIns="60960" rIns="121920" bIns="60960" numCol="1" anchor="t" anchorCtr="0" compatLnSpc="1">
                  <a:prstTxWarp prst="textNoShape">
                    <a:avLst/>
                  </a:prstTxWarp>
                </a:bodyPr>
                <a:lstStyle/>
                <a:p>
                  <a:pPr algn="ctr"/>
                  <a:endParaRPr lang="en-US" b="1">
                    <a:solidFill>
                      <a:srgbClr val="000000"/>
                    </a:solidFill>
                    <a:latin typeface="Arial Narrow" panose="020B0606020202030204" pitchFamily="34" charset="0"/>
                  </a:endParaRPr>
                </a:p>
              </p:txBody>
            </p:sp>
            <p:sp>
              <p:nvSpPr>
                <p:cNvPr id="31" name="Oval 130">
                  <a:extLst>
                    <a:ext uri="{FF2B5EF4-FFF2-40B4-BE49-F238E27FC236}">
                      <a16:creationId xmlns="" xmlns:a16="http://schemas.microsoft.com/office/drawing/2014/main" id="{80DF5A6E-1F44-444F-8326-FA23ECE7EAE1}"/>
                    </a:ext>
                  </a:extLst>
                </p:cNvPr>
                <p:cNvSpPr>
                  <a:spLocks noChangeArrowheads="1"/>
                </p:cNvSpPr>
                <p:nvPr/>
              </p:nvSpPr>
              <p:spPr bwMode="auto">
                <a:xfrm>
                  <a:off x="5542704" y="2728592"/>
                  <a:ext cx="81283" cy="81283"/>
                </a:xfrm>
                <a:prstGeom prst="ellipse">
                  <a:avLst/>
                </a:prstGeom>
                <a:grpFill/>
                <a:ln w="9525">
                  <a:solidFill>
                    <a:schemeClr val="tx1"/>
                  </a:solidFill>
                  <a:round/>
                  <a:headEnd/>
                  <a:tailEnd/>
                </a:ln>
              </p:spPr>
              <p:txBody>
                <a:bodyPr vert="horz" wrap="square" lIns="121920" tIns="60960" rIns="121920" bIns="60960" numCol="1" anchor="t" anchorCtr="0" compatLnSpc="1">
                  <a:prstTxWarp prst="textNoShape">
                    <a:avLst/>
                  </a:prstTxWarp>
                </a:bodyPr>
                <a:lstStyle/>
                <a:p>
                  <a:pPr algn="ctr"/>
                  <a:endParaRPr lang="en-US" b="1">
                    <a:solidFill>
                      <a:srgbClr val="000000"/>
                    </a:solidFill>
                    <a:latin typeface="Arial Narrow" panose="020B0606020202030204" pitchFamily="34" charset="0"/>
                  </a:endParaRPr>
                </a:p>
              </p:txBody>
            </p:sp>
            <p:sp>
              <p:nvSpPr>
                <p:cNvPr id="32" name="Oval 131">
                  <a:extLst>
                    <a:ext uri="{FF2B5EF4-FFF2-40B4-BE49-F238E27FC236}">
                      <a16:creationId xmlns="" xmlns:a16="http://schemas.microsoft.com/office/drawing/2014/main" id="{8A60721B-E730-4AD7-ADFB-8460D73F49B0}"/>
                    </a:ext>
                  </a:extLst>
                </p:cNvPr>
                <p:cNvSpPr>
                  <a:spLocks noChangeArrowheads="1"/>
                </p:cNvSpPr>
                <p:nvPr/>
              </p:nvSpPr>
              <p:spPr bwMode="auto">
                <a:xfrm>
                  <a:off x="5614607" y="2728592"/>
                  <a:ext cx="78157" cy="81283"/>
                </a:xfrm>
                <a:prstGeom prst="ellipse">
                  <a:avLst/>
                </a:prstGeom>
                <a:grpFill/>
                <a:ln w="9525">
                  <a:solidFill>
                    <a:schemeClr val="tx1"/>
                  </a:solidFill>
                  <a:round/>
                  <a:headEnd/>
                  <a:tailEnd/>
                </a:ln>
              </p:spPr>
              <p:txBody>
                <a:bodyPr vert="horz" wrap="square" lIns="121920" tIns="60960" rIns="121920" bIns="60960" numCol="1" anchor="t" anchorCtr="0" compatLnSpc="1">
                  <a:prstTxWarp prst="textNoShape">
                    <a:avLst/>
                  </a:prstTxWarp>
                </a:bodyPr>
                <a:lstStyle/>
                <a:p>
                  <a:pPr algn="ctr"/>
                  <a:endParaRPr lang="en-US" b="1">
                    <a:solidFill>
                      <a:srgbClr val="000000"/>
                    </a:solidFill>
                    <a:latin typeface="Arial Narrow" panose="020B0606020202030204" pitchFamily="34" charset="0"/>
                  </a:endParaRPr>
                </a:p>
              </p:txBody>
            </p:sp>
          </p:grpSp>
          <p:sp>
            <p:nvSpPr>
              <p:cNvPr id="14" name="Freeform 132">
                <a:extLst>
                  <a:ext uri="{FF2B5EF4-FFF2-40B4-BE49-F238E27FC236}">
                    <a16:creationId xmlns="" xmlns:a16="http://schemas.microsoft.com/office/drawing/2014/main" id="{9356511B-6111-420B-915C-C3AF2EB0B9FF}"/>
                  </a:ext>
                </a:extLst>
              </p:cNvPr>
              <p:cNvSpPr>
                <a:spLocks/>
              </p:cNvSpPr>
              <p:nvPr/>
            </p:nvSpPr>
            <p:spPr bwMode="auto">
              <a:xfrm>
                <a:off x="4648594" y="2400334"/>
                <a:ext cx="215713" cy="137555"/>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grpFill/>
              <a:ln w="9525">
                <a:solidFill>
                  <a:schemeClr val="tx1"/>
                </a:solidFill>
                <a:round/>
                <a:headEnd/>
                <a:tailEnd/>
              </a:ln>
            </p:spPr>
            <p:txBody>
              <a:bodyPr vert="horz" wrap="square" lIns="121920" tIns="60960" rIns="121920" bIns="60960" numCol="1" anchor="t" anchorCtr="0" compatLnSpc="1">
                <a:prstTxWarp prst="textNoShape">
                  <a:avLst/>
                </a:prstTxWarp>
              </a:bodyPr>
              <a:lstStyle/>
              <a:p>
                <a:pPr algn="ctr"/>
                <a:endParaRPr lang="en-US" b="1">
                  <a:solidFill>
                    <a:srgbClr val="000000"/>
                  </a:solidFill>
                  <a:latin typeface="Arial Narrow" panose="020B0606020202030204" pitchFamily="34" charset="0"/>
                </a:endParaRPr>
              </a:p>
            </p:txBody>
          </p:sp>
          <p:sp>
            <p:nvSpPr>
              <p:cNvPr id="15" name="Freeform 133">
                <a:extLst>
                  <a:ext uri="{FF2B5EF4-FFF2-40B4-BE49-F238E27FC236}">
                    <a16:creationId xmlns="" xmlns:a16="http://schemas.microsoft.com/office/drawing/2014/main" id="{9F20F14F-3D9A-401C-A847-BC507E546703}"/>
                  </a:ext>
                </a:extLst>
              </p:cNvPr>
              <p:cNvSpPr>
                <a:spLocks/>
              </p:cNvSpPr>
              <p:nvPr/>
            </p:nvSpPr>
            <p:spPr bwMode="auto">
              <a:xfrm>
                <a:off x="4648594" y="1384300"/>
                <a:ext cx="1147338" cy="1153590"/>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grpFill/>
              <a:ln w="9525">
                <a:solidFill>
                  <a:schemeClr val="tx1"/>
                </a:solidFill>
                <a:round/>
                <a:headEnd/>
                <a:tailEnd/>
              </a:ln>
            </p:spPr>
            <p:txBody>
              <a:bodyPr vert="horz" wrap="square" lIns="121920" tIns="60960" rIns="121920" bIns="60960" numCol="1" anchor="t" anchorCtr="0" compatLnSpc="1">
                <a:prstTxWarp prst="textNoShape">
                  <a:avLst/>
                </a:prstTxWarp>
              </a:bodyPr>
              <a:lstStyle/>
              <a:p>
                <a:pPr algn="ctr"/>
                <a:endParaRPr lang="en-US" b="1" dirty="0">
                  <a:solidFill>
                    <a:srgbClr val="000000"/>
                  </a:solidFill>
                  <a:latin typeface="Arial Narrow" panose="020B0606020202030204" pitchFamily="34" charset="0"/>
                </a:endParaRPr>
              </a:p>
            </p:txBody>
          </p:sp>
          <p:sp>
            <p:nvSpPr>
              <p:cNvPr id="16" name="Freeform 134">
                <a:extLst>
                  <a:ext uri="{FF2B5EF4-FFF2-40B4-BE49-F238E27FC236}">
                    <a16:creationId xmlns="" xmlns:a16="http://schemas.microsoft.com/office/drawing/2014/main" id="{DD20CEF1-6678-45F7-A0B2-E3D069218399}"/>
                  </a:ext>
                </a:extLst>
              </p:cNvPr>
              <p:cNvSpPr>
                <a:spLocks/>
              </p:cNvSpPr>
              <p:nvPr/>
            </p:nvSpPr>
            <p:spPr bwMode="auto">
              <a:xfrm>
                <a:off x="4795527" y="1584382"/>
                <a:ext cx="957855" cy="834712"/>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solidFill>
              <a:ln w="9525">
                <a:solidFill>
                  <a:schemeClr val="tx1"/>
                </a:solidFill>
                <a:round/>
                <a:headEnd/>
                <a:tailEnd/>
              </a:ln>
            </p:spPr>
            <p:txBody>
              <a:bodyPr vert="horz" wrap="square" lIns="121920" tIns="60960" rIns="121920" bIns="60960" numCol="1" anchor="t" anchorCtr="0" compatLnSpc="1">
                <a:prstTxWarp prst="textNoShape">
                  <a:avLst/>
                </a:prstTxWarp>
              </a:bodyPr>
              <a:lstStyle/>
              <a:p>
                <a:pPr algn="ctr"/>
                <a:r>
                  <a:rPr lang="en-US" sz="2200" b="1" dirty="0">
                    <a:solidFill>
                      <a:srgbClr val="FF6600"/>
                    </a:solidFill>
                    <a:effectLst>
                      <a:outerShdw blurRad="38100" dist="38100" dir="2700000" algn="tl">
                        <a:srgbClr val="000000">
                          <a:alpha val="43137"/>
                        </a:srgbClr>
                      </a:outerShdw>
                    </a:effectLst>
                    <a:latin typeface="Arial Narrow" panose="020B0606020202030204" pitchFamily="34" charset="0"/>
                  </a:rPr>
                  <a:t>Support</a:t>
                </a:r>
              </a:p>
              <a:p>
                <a:pPr algn="ctr"/>
                <a:r>
                  <a:rPr lang="en-US" sz="2000" b="1" dirty="0">
                    <a:solidFill>
                      <a:srgbClr val="000000"/>
                    </a:solidFill>
                    <a:latin typeface="Arial Narrow" panose="020B0606020202030204" pitchFamily="34" charset="0"/>
                  </a:rPr>
                  <a:t>Specialized supports—tiered reengagement plan when students are not thriving</a:t>
                </a:r>
              </a:p>
            </p:txBody>
          </p:sp>
        </p:grpSp>
      </p:grpSp>
    </p:spTree>
    <p:extLst>
      <p:ext uri="{BB962C8B-B14F-4D97-AF65-F5344CB8AC3E}">
        <p14:creationId xmlns:p14="http://schemas.microsoft.com/office/powerpoint/2010/main" val="1588650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4F8B4A-534A-E34E-A072-A1045E796746}"/>
              </a:ext>
            </a:extLst>
          </p:cNvPr>
          <p:cNvSpPr>
            <a:spLocks noGrp="1"/>
          </p:cNvSpPr>
          <p:nvPr>
            <p:ph type="title"/>
          </p:nvPr>
        </p:nvSpPr>
        <p:spPr/>
        <p:txBody>
          <a:bodyPr/>
          <a:lstStyle/>
          <a:p>
            <a:r>
              <a:rPr lang="en-US" dirty="0"/>
              <a:t>Independent Study</a:t>
            </a:r>
          </a:p>
        </p:txBody>
      </p:sp>
      <p:sp>
        <p:nvSpPr>
          <p:cNvPr id="3" name="Content Placeholder 2">
            <a:extLst>
              <a:ext uri="{FF2B5EF4-FFF2-40B4-BE49-F238E27FC236}">
                <a16:creationId xmlns="" xmlns:a16="http://schemas.microsoft.com/office/drawing/2014/main" id="{7887680C-42A1-4245-8F7D-123FC34919B9}"/>
              </a:ext>
            </a:extLst>
          </p:cNvPr>
          <p:cNvSpPr>
            <a:spLocks noGrp="1"/>
          </p:cNvSpPr>
          <p:nvPr>
            <p:ph idx="1"/>
          </p:nvPr>
        </p:nvSpPr>
        <p:spPr>
          <a:xfrm>
            <a:off x="64441" y="990600"/>
            <a:ext cx="12041334" cy="614450"/>
          </a:xfrm>
        </p:spPr>
        <p:txBody>
          <a:bodyPr/>
          <a:lstStyle/>
          <a:p>
            <a:r>
              <a:rPr lang="en-US" dirty="0"/>
              <a:t>For the 2021–22 school year, LEAs must offer independent study</a:t>
            </a:r>
          </a:p>
        </p:txBody>
      </p:sp>
      <p:sp>
        <p:nvSpPr>
          <p:cNvPr id="4" name="Footer Placeholder 3">
            <a:extLst>
              <a:ext uri="{FF2B5EF4-FFF2-40B4-BE49-F238E27FC236}">
                <a16:creationId xmlns="" xmlns:a16="http://schemas.microsoft.com/office/drawing/2014/main" id="{F32248D3-4EFB-214C-A3AF-A0AE756552E5}"/>
              </a:ext>
            </a:extLst>
          </p:cNvPr>
          <p:cNvSpPr>
            <a:spLocks noGrp="1"/>
          </p:cNvSpPr>
          <p:nvPr>
            <p:ph type="ftr" sz="quarter" idx="11"/>
          </p:nvPr>
        </p:nvSpPr>
        <p:spPr/>
        <p:txBody>
          <a:bodyPr/>
          <a:lstStyle/>
          <a:p>
            <a:r>
              <a:rPr lang="en-US" dirty="0"/>
              <a:t>© 2021 School Services of California Inc.</a:t>
            </a:r>
          </a:p>
        </p:txBody>
      </p:sp>
      <p:sp>
        <p:nvSpPr>
          <p:cNvPr id="55" name="Slide Number Placeholder 54">
            <a:extLst>
              <a:ext uri="{FF2B5EF4-FFF2-40B4-BE49-F238E27FC236}">
                <a16:creationId xmlns="" xmlns:a16="http://schemas.microsoft.com/office/drawing/2014/main" id="{728AA1C6-6E50-45B7-8E51-00EE7393FAB4}"/>
              </a:ext>
            </a:extLst>
          </p:cNvPr>
          <p:cNvSpPr>
            <a:spLocks noGrp="1"/>
          </p:cNvSpPr>
          <p:nvPr>
            <p:ph type="sldNum" sz="quarter" idx="12"/>
          </p:nvPr>
        </p:nvSpPr>
        <p:spPr/>
        <p:txBody>
          <a:bodyPr/>
          <a:lstStyle/>
          <a:p>
            <a:fld id="{42503F20-67DD-4948-B6DE-4DDC1702207D}" type="slidenum">
              <a:rPr lang="en-US" smtClean="0"/>
              <a:t>21</a:t>
            </a:fld>
            <a:endParaRPr lang="en-US" dirty="0"/>
          </a:p>
        </p:txBody>
      </p:sp>
      <p:sp>
        <p:nvSpPr>
          <p:cNvPr id="7" name="AutoShape 34">
            <a:extLst>
              <a:ext uri="{FF2B5EF4-FFF2-40B4-BE49-F238E27FC236}">
                <a16:creationId xmlns="" xmlns:a16="http://schemas.microsoft.com/office/drawing/2014/main" id="{4BACE3A3-859A-47A3-8ECD-6DCE936E13C0}"/>
              </a:ext>
            </a:extLst>
          </p:cNvPr>
          <p:cNvSpPr>
            <a:spLocks noChangeArrowheads="1"/>
          </p:cNvSpPr>
          <p:nvPr/>
        </p:nvSpPr>
        <p:spPr bwMode="gray">
          <a:xfrm>
            <a:off x="182692" y="1699587"/>
            <a:ext cx="5907111" cy="1217739"/>
          </a:xfrm>
          <a:prstGeom prst="roundRect">
            <a:avLst>
              <a:gd name="adj" fmla="val 30340"/>
            </a:avLst>
          </a:prstGeom>
          <a:solidFill>
            <a:schemeClr val="accent1"/>
          </a:solidFill>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defRPr/>
            </a:pPr>
            <a:endParaRPr lang="en-US" b="1" dirty="0">
              <a:solidFill>
                <a:srgbClr val="FF0000"/>
              </a:solidFill>
              <a:effectLst>
                <a:outerShdw blurRad="38100" dist="38100" dir="2700000" algn="tl">
                  <a:srgbClr val="000000">
                    <a:alpha val="43137"/>
                  </a:srgbClr>
                </a:outerShdw>
              </a:effectLst>
              <a:latin typeface="Arial Narrow" panose="020B0606020202030204" pitchFamily="34" charset="0"/>
            </a:endParaRPr>
          </a:p>
        </p:txBody>
      </p:sp>
      <p:sp>
        <p:nvSpPr>
          <p:cNvPr id="8" name="AutoShape 35">
            <a:extLst>
              <a:ext uri="{FF2B5EF4-FFF2-40B4-BE49-F238E27FC236}">
                <a16:creationId xmlns="" xmlns:a16="http://schemas.microsoft.com/office/drawing/2014/main" id="{97227884-5B3E-4BE0-B6ED-EC6009FAE033}"/>
              </a:ext>
            </a:extLst>
          </p:cNvPr>
          <p:cNvSpPr>
            <a:spLocks noChangeArrowheads="1"/>
          </p:cNvSpPr>
          <p:nvPr/>
        </p:nvSpPr>
        <p:spPr bwMode="ltGray">
          <a:xfrm>
            <a:off x="232054" y="2895830"/>
            <a:ext cx="5841988" cy="3245482"/>
          </a:xfrm>
          <a:prstGeom prst="roundRect">
            <a:avLst>
              <a:gd name="adj" fmla="val 11579"/>
            </a:avLst>
          </a:prstGeom>
          <a:solidFill>
            <a:schemeClr val="bg1">
              <a:lumMod val="95000"/>
            </a:schemeClr>
          </a:solidFill>
          <a:ln w="19050">
            <a:solidFill>
              <a:srgbClr val="969696"/>
            </a:solidFill>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b="1" dirty="0">
              <a:solidFill>
                <a:srgbClr val="FF0000"/>
              </a:solidFill>
              <a:effectLst>
                <a:outerShdw blurRad="38100" dist="38100" dir="2700000" algn="tl">
                  <a:srgbClr val="000000">
                    <a:alpha val="43137"/>
                  </a:srgbClr>
                </a:outerShdw>
              </a:effectLst>
              <a:latin typeface="Arial Narrow" panose="020B0606020202030204" pitchFamily="34" charset="0"/>
            </a:endParaRPr>
          </a:p>
        </p:txBody>
      </p:sp>
      <p:grpSp>
        <p:nvGrpSpPr>
          <p:cNvPr id="9" name="Group 84">
            <a:extLst>
              <a:ext uri="{FF2B5EF4-FFF2-40B4-BE49-F238E27FC236}">
                <a16:creationId xmlns="" xmlns:a16="http://schemas.microsoft.com/office/drawing/2014/main" id="{FA6D31E0-563E-4965-B0A4-0F6244491428}"/>
              </a:ext>
            </a:extLst>
          </p:cNvPr>
          <p:cNvGrpSpPr/>
          <p:nvPr/>
        </p:nvGrpSpPr>
        <p:grpSpPr>
          <a:xfrm>
            <a:off x="615344" y="2508656"/>
            <a:ext cx="298326" cy="892709"/>
            <a:chOff x="1526120" y="1651427"/>
            <a:chExt cx="433900" cy="594872"/>
          </a:xfrm>
        </p:grpSpPr>
        <p:grpSp>
          <p:nvGrpSpPr>
            <p:cNvPr id="21" name="Group 19">
              <a:extLst>
                <a:ext uri="{FF2B5EF4-FFF2-40B4-BE49-F238E27FC236}">
                  <a16:creationId xmlns="" xmlns:a16="http://schemas.microsoft.com/office/drawing/2014/main" id="{78918AA9-093E-47E1-A4DE-C60133663A69}"/>
                </a:ext>
              </a:extLst>
            </p:cNvPr>
            <p:cNvGrpSpPr>
              <a:grpSpLocks/>
            </p:cNvGrpSpPr>
            <p:nvPr/>
          </p:nvGrpSpPr>
          <p:grpSpPr bwMode="auto">
            <a:xfrm>
              <a:off x="1526120" y="1654842"/>
              <a:ext cx="169442" cy="591457"/>
              <a:chOff x="1045" y="1458"/>
              <a:chExt cx="96" cy="326"/>
            </a:xfrm>
          </p:grpSpPr>
          <p:sp>
            <p:nvSpPr>
              <p:cNvPr id="26" name="Oval 20">
                <a:extLst>
                  <a:ext uri="{FF2B5EF4-FFF2-40B4-BE49-F238E27FC236}">
                    <a16:creationId xmlns="" xmlns:a16="http://schemas.microsoft.com/office/drawing/2014/main" id="{9A7C05A4-E409-4F8B-9570-9A0DCDD10244}"/>
                  </a:ext>
                </a:extLst>
              </p:cNvPr>
              <p:cNvSpPr>
                <a:spLocks noChangeArrowheads="1"/>
              </p:cNvSpPr>
              <p:nvPr/>
            </p:nvSpPr>
            <p:spPr bwMode="gray">
              <a:xfrm>
                <a:off x="1045" y="1458"/>
                <a:ext cx="96" cy="96"/>
              </a:xfrm>
              <a:prstGeom prst="ellipse">
                <a:avLst/>
              </a:prstGeom>
              <a:solidFill>
                <a:srgbClr val="000000">
                  <a:alpha val="50000"/>
                </a:srgbClr>
              </a:solidFill>
              <a:ln w="22225">
                <a:solidFill>
                  <a:srgbClr val="D3D3D3">
                    <a:alpha val="83000"/>
                  </a:srgbClr>
                </a:solidFill>
                <a:round/>
                <a:headEnd/>
                <a:tailEnd/>
              </a:ln>
              <a:effectLst/>
            </p:spPr>
            <p:txBody>
              <a:bodyPr wrap="none" anchor="ctr"/>
              <a:lstStyle/>
              <a:p>
                <a:pPr>
                  <a:defRPr/>
                </a:pPr>
                <a:endParaRPr lang="en-US" b="1" dirty="0">
                  <a:solidFill>
                    <a:srgbClr val="FF0000"/>
                  </a:solidFill>
                  <a:effectLst>
                    <a:outerShdw blurRad="38100" dist="38100" dir="2700000" algn="tl">
                      <a:srgbClr val="000000">
                        <a:alpha val="43137"/>
                      </a:srgbClr>
                    </a:outerShdw>
                  </a:effectLst>
                  <a:latin typeface="Arial Narrow" panose="020B0606020202030204" pitchFamily="34" charset="0"/>
                </a:endParaRPr>
              </a:p>
            </p:txBody>
          </p:sp>
          <p:sp>
            <p:nvSpPr>
              <p:cNvPr id="27" name="Oval 21">
                <a:extLst>
                  <a:ext uri="{FF2B5EF4-FFF2-40B4-BE49-F238E27FC236}">
                    <a16:creationId xmlns="" xmlns:a16="http://schemas.microsoft.com/office/drawing/2014/main" id="{F7DA30F6-70B7-4CEE-AC4A-8BC65E154703}"/>
                  </a:ext>
                </a:extLst>
              </p:cNvPr>
              <p:cNvSpPr>
                <a:spLocks noChangeArrowheads="1"/>
              </p:cNvSpPr>
              <p:nvPr/>
            </p:nvSpPr>
            <p:spPr bwMode="gray">
              <a:xfrm>
                <a:off x="1045" y="1688"/>
                <a:ext cx="96" cy="96"/>
              </a:xfrm>
              <a:prstGeom prst="ellipse">
                <a:avLst/>
              </a:prstGeom>
              <a:gradFill flip="none" rotWithShape="1">
                <a:gsLst>
                  <a:gs pos="23000">
                    <a:srgbClr val="000000"/>
                  </a:gs>
                  <a:gs pos="100000">
                    <a:srgbClr val="808080">
                      <a:shade val="100000"/>
                      <a:satMod val="115000"/>
                    </a:srgbClr>
                  </a:gs>
                </a:gsLst>
                <a:lin ang="2700000" scaled="1"/>
                <a:tileRect/>
              </a:gradFill>
              <a:ln w="12700">
                <a:solidFill>
                  <a:srgbClr val="808080"/>
                </a:solidFill>
                <a:round/>
                <a:headEnd/>
                <a:tailEnd/>
              </a:ln>
              <a:effectLst/>
            </p:spPr>
            <p:txBody>
              <a:bodyPr wrap="none" anchor="ctr"/>
              <a:lstStyle/>
              <a:p>
                <a:pPr>
                  <a:defRPr/>
                </a:pPr>
                <a:endParaRPr lang="en-US" b="1" dirty="0">
                  <a:solidFill>
                    <a:srgbClr val="FF0000"/>
                  </a:solidFill>
                  <a:effectLst>
                    <a:outerShdw blurRad="38100" dist="38100" dir="2700000" algn="tl">
                      <a:srgbClr val="000000">
                        <a:alpha val="43137"/>
                      </a:srgbClr>
                    </a:outerShdw>
                  </a:effectLst>
                  <a:latin typeface="Arial Narrow" panose="020B0606020202030204" pitchFamily="34" charset="0"/>
                </a:endParaRPr>
              </a:p>
            </p:txBody>
          </p:sp>
          <p:sp>
            <p:nvSpPr>
              <p:cNvPr id="28" name="AutoShape 22">
                <a:extLst>
                  <a:ext uri="{FF2B5EF4-FFF2-40B4-BE49-F238E27FC236}">
                    <a16:creationId xmlns="" xmlns:a16="http://schemas.microsoft.com/office/drawing/2014/main" id="{F2D30D60-A2C5-4217-93EC-19637588BB3D}"/>
                  </a:ext>
                </a:extLst>
              </p:cNvPr>
              <p:cNvSpPr>
                <a:spLocks noChangeArrowheads="1"/>
              </p:cNvSpPr>
              <p:nvPr/>
            </p:nvSpPr>
            <p:spPr bwMode="gray">
              <a:xfrm>
                <a:off x="1069" y="1502"/>
                <a:ext cx="48" cy="240"/>
              </a:xfrm>
              <a:prstGeom prst="roundRect">
                <a:avLst>
                  <a:gd name="adj" fmla="val 50000"/>
                </a:avLst>
              </a:prstGeom>
              <a:gradFill rotWithShape="1">
                <a:gsLst>
                  <a:gs pos="0">
                    <a:srgbClr val="C0C0C0"/>
                  </a:gs>
                  <a:gs pos="50000">
                    <a:srgbClr val="C0C0C0">
                      <a:gamma/>
                      <a:tint val="9412"/>
                      <a:invGamma/>
                    </a:srgbClr>
                  </a:gs>
                  <a:gs pos="100000">
                    <a:srgbClr val="C0C0C0"/>
                  </a:gs>
                </a:gsLst>
                <a:lin ang="5400000" scaled="1"/>
              </a:gradFill>
              <a:ln w="9525">
                <a:solidFill>
                  <a:srgbClr val="BFBFBF"/>
                </a:solidFill>
                <a:round/>
                <a:headEnd/>
                <a:tailEnd/>
              </a:ln>
              <a:effectLst/>
            </p:spPr>
            <p:txBody>
              <a:bodyPr wrap="none" anchor="ctr"/>
              <a:lstStyle/>
              <a:p>
                <a:pPr>
                  <a:defRPr/>
                </a:pPr>
                <a:endParaRPr lang="en-US" b="1" dirty="0">
                  <a:solidFill>
                    <a:srgbClr val="FF0000"/>
                  </a:solidFill>
                  <a:effectLst>
                    <a:outerShdw blurRad="38100" dist="38100" dir="2700000" algn="tl">
                      <a:srgbClr val="000000">
                        <a:alpha val="43137"/>
                      </a:srgbClr>
                    </a:outerShdw>
                  </a:effectLst>
                  <a:latin typeface="Arial Narrow" panose="020B0606020202030204" pitchFamily="34" charset="0"/>
                </a:endParaRPr>
              </a:p>
            </p:txBody>
          </p:sp>
        </p:grpSp>
        <p:grpSp>
          <p:nvGrpSpPr>
            <p:cNvPr id="22" name="Group 19">
              <a:extLst>
                <a:ext uri="{FF2B5EF4-FFF2-40B4-BE49-F238E27FC236}">
                  <a16:creationId xmlns="" xmlns:a16="http://schemas.microsoft.com/office/drawing/2014/main" id="{EF3461DC-9413-4B85-BC54-835F7751C75C}"/>
                </a:ext>
              </a:extLst>
            </p:cNvPr>
            <p:cNvGrpSpPr>
              <a:grpSpLocks/>
            </p:cNvGrpSpPr>
            <p:nvPr/>
          </p:nvGrpSpPr>
          <p:grpSpPr bwMode="auto">
            <a:xfrm>
              <a:off x="1790578" y="1651427"/>
              <a:ext cx="169442" cy="591457"/>
              <a:chOff x="1045" y="1458"/>
              <a:chExt cx="96" cy="326"/>
            </a:xfrm>
          </p:grpSpPr>
          <p:sp>
            <p:nvSpPr>
              <p:cNvPr id="23" name="Oval 20">
                <a:extLst>
                  <a:ext uri="{FF2B5EF4-FFF2-40B4-BE49-F238E27FC236}">
                    <a16:creationId xmlns="" xmlns:a16="http://schemas.microsoft.com/office/drawing/2014/main" id="{AA126C77-3CE0-49A8-88F5-8EA18C3857DB}"/>
                  </a:ext>
                </a:extLst>
              </p:cNvPr>
              <p:cNvSpPr>
                <a:spLocks noChangeArrowheads="1"/>
              </p:cNvSpPr>
              <p:nvPr/>
            </p:nvSpPr>
            <p:spPr bwMode="gray">
              <a:xfrm>
                <a:off x="1045" y="1458"/>
                <a:ext cx="96" cy="96"/>
              </a:xfrm>
              <a:prstGeom prst="ellipse">
                <a:avLst/>
              </a:prstGeom>
              <a:solidFill>
                <a:srgbClr val="000000">
                  <a:alpha val="50000"/>
                </a:srgbClr>
              </a:solidFill>
              <a:ln w="22225">
                <a:solidFill>
                  <a:srgbClr val="D3D3D3">
                    <a:alpha val="83000"/>
                  </a:srgbClr>
                </a:solidFill>
                <a:round/>
                <a:headEnd/>
                <a:tailEnd/>
              </a:ln>
              <a:effectLst/>
            </p:spPr>
            <p:txBody>
              <a:bodyPr wrap="none" anchor="ctr"/>
              <a:lstStyle/>
              <a:p>
                <a:pPr>
                  <a:defRPr/>
                </a:pPr>
                <a:endParaRPr lang="en-US" b="1" dirty="0">
                  <a:solidFill>
                    <a:srgbClr val="FF0000"/>
                  </a:solidFill>
                  <a:effectLst>
                    <a:outerShdw blurRad="38100" dist="38100" dir="2700000" algn="tl">
                      <a:srgbClr val="000000">
                        <a:alpha val="43137"/>
                      </a:srgbClr>
                    </a:outerShdw>
                  </a:effectLst>
                  <a:latin typeface="Arial Narrow" panose="020B0606020202030204" pitchFamily="34" charset="0"/>
                </a:endParaRPr>
              </a:p>
            </p:txBody>
          </p:sp>
          <p:sp>
            <p:nvSpPr>
              <p:cNvPr id="24" name="Oval 21">
                <a:extLst>
                  <a:ext uri="{FF2B5EF4-FFF2-40B4-BE49-F238E27FC236}">
                    <a16:creationId xmlns="" xmlns:a16="http://schemas.microsoft.com/office/drawing/2014/main" id="{C9325E85-722E-4D3F-B7A8-0CA6D99B080F}"/>
                  </a:ext>
                </a:extLst>
              </p:cNvPr>
              <p:cNvSpPr>
                <a:spLocks noChangeArrowheads="1"/>
              </p:cNvSpPr>
              <p:nvPr/>
            </p:nvSpPr>
            <p:spPr bwMode="gray">
              <a:xfrm>
                <a:off x="1045" y="1688"/>
                <a:ext cx="96" cy="96"/>
              </a:xfrm>
              <a:prstGeom prst="ellipse">
                <a:avLst/>
              </a:prstGeom>
              <a:gradFill flip="none" rotWithShape="1">
                <a:gsLst>
                  <a:gs pos="23000">
                    <a:srgbClr val="000000"/>
                  </a:gs>
                  <a:gs pos="100000">
                    <a:srgbClr val="808080">
                      <a:shade val="100000"/>
                      <a:satMod val="115000"/>
                    </a:srgbClr>
                  </a:gs>
                </a:gsLst>
                <a:lin ang="2700000" scaled="1"/>
                <a:tileRect/>
              </a:gradFill>
              <a:ln w="12700">
                <a:solidFill>
                  <a:srgbClr val="808080"/>
                </a:solidFill>
                <a:round/>
                <a:headEnd/>
                <a:tailEnd/>
              </a:ln>
              <a:effectLst/>
            </p:spPr>
            <p:txBody>
              <a:bodyPr wrap="none" anchor="ctr"/>
              <a:lstStyle/>
              <a:p>
                <a:pPr>
                  <a:defRPr/>
                </a:pPr>
                <a:endParaRPr lang="en-US" b="1" dirty="0">
                  <a:solidFill>
                    <a:srgbClr val="FF0000"/>
                  </a:solidFill>
                  <a:effectLst>
                    <a:outerShdw blurRad="38100" dist="38100" dir="2700000" algn="tl">
                      <a:srgbClr val="000000">
                        <a:alpha val="43137"/>
                      </a:srgbClr>
                    </a:outerShdw>
                  </a:effectLst>
                  <a:latin typeface="Arial Narrow" panose="020B0606020202030204" pitchFamily="34" charset="0"/>
                </a:endParaRPr>
              </a:p>
            </p:txBody>
          </p:sp>
          <p:sp>
            <p:nvSpPr>
              <p:cNvPr id="25" name="AutoShape 22">
                <a:extLst>
                  <a:ext uri="{FF2B5EF4-FFF2-40B4-BE49-F238E27FC236}">
                    <a16:creationId xmlns="" xmlns:a16="http://schemas.microsoft.com/office/drawing/2014/main" id="{ABDAEE3D-EDC1-4D85-9B90-507359CDEDC1}"/>
                  </a:ext>
                </a:extLst>
              </p:cNvPr>
              <p:cNvSpPr>
                <a:spLocks noChangeArrowheads="1"/>
              </p:cNvSpPr>
              <p:nvPr/>
            </p:nvSpPr>
            <p:spPr bwMode="gray">
              <a:xfrm>
                <a:off x="1069" y="1502"/>
                <a:ext cx="48" cy="240"/>
              </a:xfrm>
              <a:prstGeom prst="roundRect">
                <a:avLst>
                  <a:gd name="adj" fmla="val 50000"/>
                </a:avLst>
              </a:prstGeom>
              <a:gradFill rotWithShape="1">
                <a:gsLst>
                  <a:gs pos="0">
                    <a:srgbClr val="C0C0C0"/>
                  </a:gs>
                  <a:gs pos="50000">
                    <a:srgbClr val="C0C0C0">
                      <a:gamma/>
                      <a:tint val="9412"/>
                      <a:invGamma/>
                    </a:srgbClr>
                  </a:gs>
                  <a:gs pos="100000">
                    <a:srgbClr val="C0C0C0"/>
                  </a:gs>
                </a:gsLst>
                <a:lin ang="5400000" scaled="1"/>
              </a:gradFill>
              <a:ln w="9525">
                <a:solidFill>
                  <a:srgbClr val="969696"/>
                </a:solidFill>
                <a:round/>
                <a:headEnd/>
                <a:tailEnd/>
              </a:ln>
              <a:effectLst/>
            </p:spPr>
            <p:txBody>
              <a:bodyPr wrap="none" anchor="ctr"/>
              <a:lstStyle/>
              <a:p>
                <a:pPr>
                  <a:defRPr/>
                </a:pPr>
                <a:endParaRPr lang="en-US" b="1" dirty="0">
                  <a:solidFill>
                    <a:srgbClr val="FF0000"/>
                  </a:solidFill>
                  <a:effectLst>
                    <a:outerShdw blurRad="38100" dist="38100" dir="2700000" algn="tl">
                      <a:srgbClr val="000000">
                        <a:alpha val="43137"/>
                      </a:srgbClr>
                    </a:outerShdw>
                  </a:effectLst>
                  <a:latin typeface="Arial Narrow" panose="020B0606020202030204" pitchFamily="34" charset="0"/>
                </a:endParaRPr>
              </a:p>
            </p:txBody>
          </p:sp>
        </p:grpSp>
      </p:grpSp>
      <p:grpSp>
        <p:nvGrpSpPr>
          <p:cNvPr id="10" name="Group 85">
            <a:extLst>
              <a:ext uri="{FF2B5EF4-FFF2-40B4-BE49-F238E27FC236}">
                <a16:creationId xmlns="" xmlns:a16="http://schemas.microsoft.com/office/drawing/2014/main" id="{695B9230-8C54-40E2-ADF0-545100279509}"/>
              </a:ext>
            </a:extLst>
          </p:cNvPr>
          <p:cNvGrpSpPr/>
          <p:nvPr/>
        </p:nvGrpSpPr>
        <p:grpSpPr>
          <a:xfrm>
            <a:off x="5344611" y="2537925"/>
            <a:ext cx="298326" cy="892709"/>
            <a:chOff x="1526120" y="1651427"/>
            <a:chExt cx="433900" cy="594872"/>
          </a:xfrm>
        </p:grpSpPr>
        <p:grpSp>
          <p:nvGrpSpPr>
            <p:cNvPr id="13" name="Group 19">
              <a:extLst>
                <a:ext uri="{FF2B5EF4-FFF2-40B4-BE49-F238E27FC236}">
                  <a16:creationId xmlns="" xmlns:a16="http://schemas.microsoft.com/office/drawing/2014/main" id="{9C3B8040-6A5D-4FA1-A316-349C7A961A34}"/>
                </a:ext>
              </a:extLst>
            </p:cNvPr>
            <p:cNvGrpSpPr>
              <a:grpSpLocks/>
            </p:cNvGrpSpPr>
            <p:nvPr/>
          </p:nvGrpSpPr>
          <p:grpSpPr bwMode="auto">
            <a:xfrm>
              <a:off x="1526120" y="1654842"/>
              <a:ext cx="169442" cy="591457"/>
              <a:chOff x="1045" y="1458"/>
              <a:chExt cx="96" cy="326"/>
            </a:xfrm>
          </p:grpSpPr>
          <p:sp>
            <p:nvSpPr>
              <p:cNvPr id="18" name="Oval 20">
                <a:extLst>
                  <a:ext uri="{FF2B5EF4-FFF2-40B4-BE49-F238E27FC236}">
                    <a16:creationId xmlns="" xmlns:a16="http://schemas.microsoft.com/office/drawing/2014/main" id="{499FD32E-A80D-4D18-B24C-B77734E73CB7}"/>
                  </a:ext>
                </a:extLst>
              </p:cNvPr>
              <p:cNvSpPr>
                <a:spLocks noChangeArrowheads="1"/>
              </p:cNvSpPr>
              <p:nvPr/>
            </p:nvSpPr>
            <p:spPr bwMode="gray">
              <a:xfrm>
                <a:off x="1045" y="1458"/>
                <a:ext cx="96" cy="96"/>
              </a:xfrm>
              <a:prstGeom prst="ellipse">
                <a:avLst/>
              </a:prstGeom>
              <a:solidFill>
                <a:srgbClr val="000000">
                  <a:alpha val="50000"/>
                </a:srgbClr>
              </a:solidFill>
              <a:ln w="22225">
                <a:solidFill>
                  <a:srgbClr val="D3D3D3">
                    <a:alpha val="83000"/>
                  </a:srgbClr>
                </a:solidFill>
                <a:round/>
                <a:headEnd/>
                <a:tailEnd/>
              </a:ln>
              <a:effectLst/>
            </p:spPr>
            <p:txBody>
              <a:bodyPr wrap="none" anchor="ctr"/>
              <a:lstStyle/>
              <a:p>
                <a:pPr>
                  <a:defRPr/>
                </a:pPr>
                <a:endParaRPr lang="en-US" b="1" dirty="0">
                  <a:solidFill>
                    <a:srgbClr val="FF0000"/>
                  </a:solidFill>
                  <a:effectLst>
                    <a:outerShdw blurRad="38100" dist="38100" dir="2700000" algn="tl">
                      <a:srgbClr val="000000">
                        <a:alpha val="43137"/>
                      </a:srgbClr>
                    </a:outerShdw>
                  </a:effectLst>
                  <a:latin typeface="Arial Narrow" panose="020B0606020202030204" pitchFamily="34" charset="0"/>
                </a:endParaRPr>
              </a:p>
            </p:txBody>
          </p:sp>
          <p:sp>
            <p:nvSpPr>
              <p:cNvPr id="19" name="Oval 21">
                <a:extLst>
                  <a:ext uri="{FF2B5EF4-FFF2-40B4-BE49-F238E27FC236}">
                    <a16:creationId xmlns="" xmlns:a16="http://schemas.microsoft.com/office/drawing/2014/main" id="{6A31B0F0-F71B-4154-B1A1-C1618769F422}"/>
                  </a:ext>
                </a:extLst>
              </p:cNvPr>
              <p:cNvSpPr>
                <a:spLocks noChangeArrowheads="1"/>
              </p:cNvSpPr>
              <p:nvPr/>
            </p:nvSpPr>
            <p:spPr bwMode="gray">
              <a:xfrm>
                <a:off x="1045" y="1688"/>
                <a:ext cx="96" cy="96"/>
              </a:xfrm>
              <a:prstGeom prst="ellipse">
                <a:avLst/>
              </a:prstGeom>
              <a:gradFill flip="none" rotWithShape="1">
                <a:gsLst>
                  <a:gs pos="23000">
                    <a:srgbClr val="000000"/>
                  </a:gs>
                  <a:gs pos="100000">
                    <a:srgbClr val="808080">
                      <a:shade val="100000"/>
                      <a:satMod val="115000"/>
                    </a:srgbClr>
                  </a:gs>
                </a:gsLst>
                <a:lin ang="2700000" scaled="1"/>
                <a:tileRect/>
              </a:gradFill>
              <a:ln w="12700">
                <a:solidFill>
                  <a:srgbClr val="808080"/>
                </a:solidFill>
                <a:round/>
                <a:headEnd/>
                <a:tailEnd/>
              </a:ln>
              <a:effectLst/>
            </p:spPr>
            <p:txBody>
              <a:bodyPr wrap="none" anchor="ctr"/>
              <a:lstStyle/>
              <a:p>
                <a:pPr>
                  <a:defRPr/>
                </a:pPr>
                <a:endParaRPr lang="en-US" b="1" dirty="0">
                  <a:solidFill>
                    <a:srgbClr val="FF0000"/>
                  </a:solidFill>
                  <a:effectLst>
                    <a:outerShdw blurRad="38100" dist="38100" dir="2700000" algn="tl">
                      <a:srgbClr val="000000">
                        <a:alpha val="43137"/>
                      </a:srgbClr>
                    </a:outerShdw>
                  </a:effectLst>
                  <a:latin typeface="Arial Narrow" panose="020B0606020202030204" pitchFamily="34" charset="0"/>
                </a:endParaRPr>
              </a:p>
            </p:txBody>
          </p:sp>
          <p:sp>
            <p:nvSpPr>
              <p:cNvPr id="20" name="AutoShape 22">
                <a:extLst>
                  <a:ext uri="{FF2B5EF4-FFF2-40B4-BE49-F238E27FC236}">
                    <a16:creationId xmlns="" xmlns:a16="http://schemas.microsoft.com/office/drawing/2014/main" id="{7321DBF2-AC7B-41FC-993D-4813FCAF9993}"/>
                  </a:ext>
                </a:extLst>
              </p:cNvPr>
              <p:cNvSpPr>
                <a:spLocks noChangeArrowheads="1"/>
              </p:cNvSpPr>
              <p:nvPr/>
            </p:nvSpPr>
            <p:spPr bwMode="gray">
              <a:xfrm>
                <a:off x="1069" y="1502"/>
                <a:ext cx="48" cy="240"/>
              </a:xfrm>
              <a:prstGeom prst="roundRect">
                <a:avLst>
                  <a:gd name="adj" fmla="val 50000"/>
                </a:avLst>
              </a:prstGeom>
              <a:gradFill rotWithShape="1">
                <a:gsLst>
                  <a:gs pos="0">
                    <a:srgbClr val="C0C0C0"/>
                  </a:gs>
                  <a:gs pos="50000">
                    <a:srgbClr val="C0C0C0">
                      <a:gamma/>
                      <a:tint val="9412"/>
                      <a:invGamma/>
                    </a:srgbClr>
                  </a:gs>
                  <a:gs pos="100000">
                    <a:srgbClr val="C0C0C0"/>
                  </a:gs>
                </a:gsLst>
                <a:lin ang="5400000" scaled="1"/>
              </a:gradFill>
              <a:ln w="9525">
                <a:solidFill>
                  <a:srgbClr val="808080"/>
                </a:solidFill>
                <a:round/>
                <a:headEnd/>
                <a:tailEnd/>
              </a:ln>
              <a:effectLst/>
            </p:spPr>
            <p:txBody>
              <a:bodyPr wrap="none" anchor="ctr"/>
              <a:lstStyle/>
              <a:p>
                <a:pPr>
                  <a:defRPr/>
                </a:pPr>
                <a:endParaRPr lang="en-US" b="1" dirty="0">
                  <a:solidFill>
                    <a:srgbClr val="FF0000"/>
                  </a:solidFill>
                  <a:effectLst>
                    <a:outerShdw blurRad="38100" dist="38100" dir="2700000" algn="tl">
                      <a:srgbClr val="000000">
                        <a:alpha val="43137"/>
                      </a:srgbClr>
                    </a:outerShdw>
                  </a:effectLst>
                  <a:latin typeface="Arial Narrow" panose="020B0606020202030204" pitchFamily="34" charset="0"/>
                </a:endParaRPr>
              </a:p>
            </p:txBody>
          </p:sp>
        </p:grpSp>
        <p:grpSp>
          <p:nvGrpSpPr>
            <p:cNvPr id="14" name="Group 19">
              <a:extLst>
                <a:ext uri="{FF2B5EF4-FFF2-40B4-BE49-F238E27FC236}">
                  <a16:creationId xmlns="" xmlns:a16="http://schemas.microsoft.com/office/drawing/2014/main" id="{C2DCC37B-4B54-4843-B685-07CCFD484DE9}"/>
                </a:ext>
              </a:extLst>
            </p:cNvPr>
            <p:cNvGrpSpPr>
              <a:grpSpLocks/>
            </p:cNvGrpSpPr>
            <p:nvPr/>
          </p:nvGrpSpPr>
          <p:grpSpPr bwMode="auto">
            <a:xfrm>
              <a:off x="1790578" y="1651427"/>
              <a:ext cx="169442" cy="591457"/>
              <a:chOff x="1045" y="1458"/>
              <a:chExt cx="96" cy="326"/>
            </a:xfrm>
          </p:grpSpPr>
          <p:sp>
            <p:nvSpPr>
              <p:cNvPr id="15" name="Oval 20">
                <a:extLst>
                  <a:ext uri="{FF2B5EF4-FFF2-40B4-BE49-F238E27FC236}">
                    <a16:creationId xmlns="" xmlns:a16="http://schemas.microsoft.com/office/drawing/2014/main" id="{34C60629-2B07-42E0-9C85-438D092A86A3}"/>
                  </a:ext>
                </a:extLst>
              </p:cNvPr>
              <p:cNvSpPr>
                <a:spLocks noChangeArrowheads="1"/>
              </p:cNvSpPr>
              <p:nvPr/>
            </p:nvSpPr>
            <p:spPr bwMode="gray">
              <a:xfrm>
                <a:off x="1045" y="1458"/>
                <a:ext cx="96" cy="96"/>
              </a:xfrm>
              <a:prstGeom prst="ellipse">
                <a:avLst/>
              </a:prstGeom>
              <a:solidFill>
                <a:srgbClr val="000000">
                  <a:alpha val="50000"/>
                </a:srgbClr>
              </a:solidFill>
              <a:ln w="22225">
                <a:solidFill>
                  <a:srgbClr val="D3D3D3">
                    <a:alpha val="83000"/>
                  </a:srgbClr>
                </a:solidFill>
                <a:round/>
                <a:headEnd/>
                <a:tailEnd/>
              </a:ln>
              <a:effectLst/>
            </p:spPr>
            <p:txBody>
              <a:bodyPr wrap="none" anchor="ctr"/>
              <a:lstStyle/>
              <a:p>
                <a:pPr>
                  <a:defRPr/>
                </a:pPr>
                <a:endParaRPr lang="en-US" b="1" dirty="0">
                  <a:solidFill>
                    <a:srgbClr val="FF0000"/>
                  </a:solidFill>
                  <a:effectLst>
                    <a:outerShdw blurRad="38100" dist="38100" dir="2700000" algn="tl">
                      <a:srgbClr val="000000">
                        <a:alpha val="43137"/>
                      </a:srgbClr>
                    </a:outerShdw>
                  </a:effectLst>
                  <a:latin typeface="Arial Narrow" panose="020B0606020202030204" pitchFamily="34" charset="0"/>
                </a:endParaRPr>
              </a:p>
            </p:txBody>
          </p:sp>
          <p:sp>
            <p:nvSpPr>
              <p:cNvPr id="16" name="Oval 21">
                <a:extLst>
                  <a:ext uri="{FF2B5EF4-FFF2-40B4-BE49-F238E27FC236}">
                    <a16:creationId xmlns="" xmlns:a16="http://schemas.microsoft.com/office/drawing/2014/main" id="{2550555B-2CAB-4AC6-A40A-777B4323088D}"/>
                  </a:ext>
                </a:extLst>
              </p:cNvPr>
              <p:cNvSpPr>
                <a:spLocks noChangeArrowheads="1"/>
              </p:cNvSpPr>
              <p:nvPr/>
            </p:nvSpPr>
            <p:spPr bwMode="gray">
              <a:xfrm>
                <a:off x="1045" y="1688"/>
                <a:ext cx="96" cy="96"/>
              </a:xfrm>
              <a:prstGeom prst="ellipse">
                <a:avLst/>
              </a:prstGeom>
              <a:gradFill flip="none" rotWithShape="1">
                <a:gsLst>
                  <a:gs pos="23000">
                    <a:srgbClr val="000000"/>
                  </a:gs>
                  <a:gs pos="100000">
                    <a:srgbClr val="808080">
                      <a:shade val="100000"/>
                      <a:satMod val="115000"/>
                    </a:srgbClr>
                  </a:gs>
                </a:gsLst>
                <a:lin ang="2700000" scaled="1"/>
                <a:tileRect/>
              </a:gradFill>
              <a:ln w="12700">
                <a:solidFill>
                  <a:srgbClr val="808080"/>
                </a:solidFill>
                <a:round/>
                <a:headEnd/>
                <a:tailEnd/>
              </a:ln>
              <a:effectLst/>
            </p:spPr>
            <p:txBody>
              <a:bodyPr wrap="none" anchor="ctr"/>
              <a:lstStyle/>
              <a:p>
                <a:pPr>
                  <a:defRPr/>
                </a:pPr>
                <a:endParaRPr lang="en-US" b="1" dirty="0">
                  <a:solidFill>
                    <a:srgbClr val="FF0000"/>
                  </a:solidFill>
                  <a:effectLst>
                    <a:outerShdw blurRad="38100" dist="38100" dir="2700000" algn="tl">
                      <a:srgbClr val="000000">
                        <a:alpha val="43137"/>
                      </a:srgbClr>
                    </a:outerShdw>
                  </a:effectLst>
                  <a:latin typeface="Arial Narrow" panose="020B0606020202030204" pitchFamily="34" charset="0"/>
                </a:endParaRPr>
              </a:p>
            </p:txBody>
          </p:sp>
          <p:sp>
            <p:nvSpPr>
              <p:cNvPr id="17" name="AutoShape 22">
                <a:extLst>
                  <a:ext uri="{FF2B5EF4-FFF2-40B4-BE49-F238E27FC236}">
                    <a16:creationId xmlns="" xmlns:a16="http://schemas.microsoft.com/office/drawing/2014/main" id="{238A9690-0756-4E8A-B84E-472191A32EBF}"/>
                  </a:ext>
                </a:extLst>
              </p:cNvPr>
              <p:cNvSpPr>
                <a:spLocks noChangeArrowheads="1"/>
              </p:cNvSpPr>
              <p:nvPr/>
            </p:nvSpPr>
            <p:spPr bwMode="gray">
              <a:xfrm>
                <a:off x="1069" y="1502"/>
                <a:ext cx="48" cy="240"/>
              </a:xfrm>
              <a:prstGeom prst="roundRect">
                <a:avLst>
                  <a:gd name="adj" fmla="val 50000"/>
                </a:avLst>
              </a:prstGeom>
              <a:gradFill rotWithShape="1">
                <a:gsLst>
                  <a:gs pos="0">
                    <a:srgbClr val="C0C0C0"/>
                  </a:gs>
                  <a:gs pos="50000">
                    <a:srgbClr val="C0C0C0">
                      <a:gamma/>
                      <a:tint val="9412"/>
                      <a:invGamma/>
                    </a:srgbClr>
                  </a:gs>
                  <a:gs pos="100000">
                    <a:srgbClr val="C0C0C0"/>
                  </a:gs>
                </a:gsLst>
                <a:lin ang="5400000" scaled="1"/>
              </a:gradFill>
              <a:ln w="9525">
                <a:solidFill>
                  <a:srgbClr val="BFBFBF"/>
                </a:solidFill>
                <a:round/>
                <a:headEnd/>
                <a:tailEnd/>
              </a:ln>
              <a:effectLst/>
            </p:spPr>
            <p:txBody>
              <a:bodyPr wrap="none" anchor="ctr"/>
              <a:lstStyle/>
              <a:p>
                <a:pPr>
                  <a:defRPr/>
                </a:pPr>
                <a:endParaRPr lang="en-US" b="1" dirty="0">
                  <a:solidFill>
                    <a:srgbClr val="FF0000"/>
                  </a:solidFill>
                  <a:effectLst>
                    <a:outerShdw blurRad="38100" dist="38100" dir="2700000" algn="tl">
                      <a:srgbClr val="000000">
                        <a:alpha val="43137"/>
                      </a:srgbClr>
                    </a:outerShdw>
                  </a:effectLst>
                  <a:latin typeface="Arial Narrow" panose="020B0606020202030204" pitchFamily="34" charset="0"/>
                </a:endParaRPr>
              </a:p>
            </p:txBody>
          </p:sp>
        </p:grpSp>
      </p:grpSp>
      <p:sp>
        <p:nvSpPr>
          <p:cNvPr id="11" name="Rectangle 947">
            <a:extLst>
              <a:ext uri="{FF2B5EF4-FFF2-40B4-BE49-F238E27FC236}">
                <a16:creationId xmlns="" xmlns:a16="http://schemas.microsoft.com/office/drawing/2014/main" id="{432D6D8B-FF8D-4A2B-B084-19C797E4B479}"/>
              </a:ext>
            </a:extLst>
          </p:cNvPr>
          <p:cNvSpPr>
            <a:spLocks noChangeArrowheads="1"/>
          </p:cNvSpPr>
          <p:nvPr/>
        </p:nvSpPr>
        <p:spPr bwMode="gray">
          <a:xfrm>
            <a:off x="987744" y="2061203"/>
            <a:ext cx="4362517" cy="523220"/>
          </a:xfrm>
          <a:prstGeom prst="rect">
            <a:avLst/>
          </a:prstGeom>
          <a:noFill/>
          <a:ln w="9525">
            <a:noFill/>
            <a:miter lim="800000"/>
            <a:headEnd/>
            <a:tailEnd/>
          </a:ln>
        </p:spPr>
        <p:txBody>
          <a:bodyPr wrap="square">
            <a:spAutoFit/>
          </a:bodyPr>
          <a:lstStyle/>
          <a:p>
            <a:pPr algn="ctr">
              <a:buSzPct val="80000"/>
              <a:defRPr/>
            </a:pPr>
            <a:r>
              <a:rPr lang="en-US" sz="2800" b="1" kern="10" dirty="0">
                <a:ln w="0"/>
                <a:solidFill>
                  <a:schemeClr val="bg1"/>
                </a:solidFill>
                <a:effectLst>
                  <a:outerShdw blurRad="38100" dist="38100" dir="2700000" algn="tl">
                    <a:srgbClr val="000000">
                      <a:alpha val="43137"/>
                    </a:srgbClr>
                  </a:outerShdw>
                </a:effectLst>
                <a:latin typeface="Arial Narrow" panose="020B0606020202030204" pitchFamily="34" charset="0"/>
              </a:rPr>
              <a:t>Alternative Arrangements</a:t>
            </a:r>
          </a:p>
        </p:txBody>
      </p:sp>
      <p:sp>
        <p:nvSpPr>
          <p:cNvPr id="12" name="Rectangle 9">
            <a:extLst>
              <a:ext uri="{FF2B5EF4-FFF2-40B4-BE49-F238E27FC236}">
                <a16:creationId xmlns="" xmlns:a16="http://schemas.microsoft.com/office/drawing/2014/main" id="{A023C444-56FA-41E8-9E33-72C78F73281C}"/>
              </a:ext>
            </a:extLst>
          </p:cNvPr>
          <p:cNvSpPr>
            <a:spLocks noChangeArrowheads="1"/>
          </p:cNvSpPr>
          <p:nvPr/>
        </p:nvSpPr>
        <p:spPr bwMode="auto">
          <a:xfrm>
            <a:off x="533763" y="3517164"/>
            <a:ext cx="5432648" cy="1692771"/>
          </a:xfrm>
          <a:prstGeom prst="rect">
            <a:avLst/>
          </a:prstGeom>
          <a:noFill/>
          <a:ln w="9525" algn="ctr">
            <a:noFill/>
            <a:miter lim="800000"/>
            <a:headEnd/>
            <a:tailEnd/>
          </a:ln>
        </p:spPr>
        <p:txBody>
          <a:bodyPr wrap="square">
            <a:spAutoFit/>
          </a:bodyPr>
          <a:lstStyle/>
          <a:p>
            <a:pPr marL="233363" indent="-233363">
              <a:spcAft>
                <a:spcPts val="1200"/>
              </a:spcAft>
              <a:buFont typeface="Arial" panose="020B0604020202020204" pitchFamily="34" charset="0"/>
              <a:buChar char="•"/>
              <a:defRPr/>
            </a:pPr>
            <a:r>
              <a:rPr lang="en-US" sz="2200" b="1" dirty="0">
                <a:latin typeface="Arial Narrow" panose="020B0606020202030204" pitchFamily="34" charset="0"/>
              </a:rPr>
              <a:t>LEAs can contract with a COE</a:t>
            </a:r>
          </a:p>
          <a:p>
            <a:pPr marL="233363" indent="-233363">
              <a:spcAft>
                <a:spcPts val="1200"/>
              </a:spcAft>
              <a:buFont typeface="Arial" panose="020B0604020202020204" pitchFamily="34" charset="0"/>
              <a:buChar char="•"/>
              <a:defRPr/>
            </a:pPr>
            <a:r>
              <a:rPr lang="en-US" sz="2200" b="1" dirty="0">
                <a:latin typeface="Arial Narrow" panose="020B0606020202030204" pitchFamily="34" charset="0"/>
              </a:rPr>
              <a:t>LEAs can enter into an interdistrict transfer agreement with another school district</a:t>
            </a:r>
          </a:p>
          <a:p>
            <a:pPr marL="233363" indent="-233363">
              <a:spcAft>
                <a:spcPts val="1200"/>
              </a:spcAft>
              <a:buFont typeface="Arial" panose="020B0604020202020204" pitchFamily="34" charset="0"/>
              <a:buChar char="•"/>
              <a:defRPr/>
            </a:pPr>
            <a:endParaRPr lang="en-US" b="1" dirty="0">
              <a:latin typeface="Arial Narrow" panose="020B0606020202030204" pitchFamily="34" charset="0"/>
            </a:endParaRPr>
          </a:p>
        </p:txBody>
      </p:sp>
      <p:grpSp>
        <p:nvGrpSpPr>
          <p:cNvPr id="29" name="Group 131">
            <a:extLst>
              <a:ext uri="{FF2B5EF4-FFF2-40B4-BE49-F238E27FC236}">
                <a16:creationId xmlns="" xmlns:a16="http://schemas.microsoft.com/office/drawing/2014/main" id="{5720193B-DFDE-4ACA-A21D-FEA66F6AB702}"/>
              </a:ext>
            </a:extLst>
          </p:cNvPr>
          <p:cNvGrpSpPr/>
          <p:nvPr/>
        </p:nvGrpSpPr>
        <p:grpSpPr>
          <a:xfrm>
            <a:off x="6329943" y="1693356"/>
            <a:ext cx="5547963" cy="4447955"/>
            <a:chOff x="1059509" y="3948954"/>
            <a:chExt cx="6996512" cy="2375646"/>
          </a:xfrm>
        </p:grpSpPr>
        <p:sp>
          <p:nvSpPr>
            <p:cNvPr id="30" name="AutoShape 34">
              <a:extLst>
                <a:ext uri="{FF2B5EF4-FFF2-40B4-BE49-F238E27FC236}">
                  <a16:creationId xmlns="" xmlns:a16="http://schemas.microsoft.com/office/drawing/2014/main" id="{E639D404-022C-4172-BDDA-FE63ACAC078B}"/>
                </a:ext>
              </a:extLst>
            </p:cNvPr>
            <p:cNvSpPr>
              <a:spLocks noChangeArrowheads="1"/>
            </p:cNvSpPr>
            <p:nvPr/>
          </p:nvSpPr>
          <p:spPr bwMode="gray">
            <a:xfrm>
              <a:off x="1059509" y="3948954"/>
              <a:ext cx="6996511" cy="660400"/>
            </a:xfrm>
            <a:prstGeom prst="roundRect">
              <a:avLst>
                <a:gd name="adj" fmla="val 30340"/>
              </a:avLst>
            </a:prstGeom>
            <a:solidFill>
              <a:schemeClr val="accent2"/>
            </a:solidFill>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defRPr/>
              </a:pPr>
              <a:endParaRPr lang="en-US" b="1" dirty="0">
                <a:solidFill>
                  <a:srgbClr val="FF0000"/>
                </a:solidFill>
                <a:latin typeface="Arial Narrow" panose="020B0606020202030204" pitchFamily="34" charset="0"/>
              </a:endParaRPr>
            </a:p>
          </p:txBody>
        </p:sp>
        <p:sp>
          <p:nvSpPr>
            <p:cNvPr id="31" name="AutoShape 35">
              <a:extLst>
                <a:ext uri="{FF2B5EF4-FFF2-40B4-BE49-F238E27FC236}">
                  <a16:creationId xmlns="" xmlns:a16="http://schemas.microsoft.com/office/drawing/2014/main" id="{3418BC68-0EDC-4F78-B6C5-32948E8C29F2}"/>
                </a:ext>
              </a:extLst>
            </p:cNvPr>
            <p:cNvSpPr>
              <a:spLocks noChangeArrowheads="1"/>
            </p:cNvSpPr>
            <p:nvPr/>
          </p:nvSpPr>
          <p:spPr bwMode="ltGray">
            <a:xfrm>
              <a:off x="1059512" y="4614162"/>
              <a:ext cx="6996509" cy="1710438"/>
            </a:xfrm>
            <a:prstGeom prst="roundRect">
              <a:avLst>
                <a:gd name="adj" fmla="val 13275"/>
              </a:avLst>
            </a:prstGeom>
            <a:solidFill>
              <a:schemeClr val="bg1">
                <a:lumMod val="95000"/>
              </a:schemeClr>
            </a:solidFill>
            <a:ln w="19050">
              <a:solidFill>
                <a:srgbClr val="969696"/>
              </a:solidFill>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b="1" dirty="0">
                <a:solidFill>
                  <a:srgbClr val="FF0000"/>
                </a:solidFill>
                <a:latin typeface="Arial Narrow" panose="020B0606020202030204" pitchFamily="34" charset="0"/>
              </a:endParaRPr>
            </a:p>
          </p:txBody>
        </p:sp>
      </p:grpSp>
      <p:sp>
        <p:nvSpPr>
          <p:cNvPr id="50" name="Rectangle 947">
            <a:extLst>
              <a:ext uri="{FF2B5EF4-FFF2-40B4-BE49-F238E27FC236}">
                <a16:creationId xmlns="" xmlns:a16="http://schemas.microsoft.com/office/drawing/2014/main" id="{B1E7201C-4CBB-4498-88AC-041BB4A916FF}"/>
              </a:ext>
            </a:extLst>
          </p:cNvPr>
          <p:cNvSpPr>
            <a:spLocks noChangeArrowheads="1"/>
          </p:cNvSpPr>
          <p:nvPr/>
        </p:nvSpPr>
        <p:spPr bwMode="gray">
          <a:xfrm>
            <a:off x="6999480" y="2031747"/>
            <a:ext cx="4048385" cy="523220"/>
          </a:xfrm>
          <a:prstGeom prst="rect">
            <a:avLst/>
          </a:prstGeom>
          <a:noFill/>
          <a:ln w="9525">
            <a:noFill/>
            <a:miter lim="800000"/>
            <a:headEnd/>
            <a:tailEnd/>
          </a:ln>
        </p:spPr>
        <p:txBody>
          <a:bodyPr wrap="square">
            <a:spAutoFit/>
          </a:bodyPr>
          <a:lstStyle/>
          <a:p>
            <a:pPr algn="ctr">
              <a:buSzPct val="80000"/>
              <a:defRPr/>
            </a:pPr>
            <a:r>
              <a:rPr lang="en-US" sz="2800" b="1" kern="10" dirty="0">
                <a:ln w="0"/>
                <a:solidFill>
                  <a:schemeClr val="bg1"/>
                </a:solidFill>
                <a:effectLst>
                  <a:outerShdw blurRad="38100" dist="38100" dir="2700000" algn="tl">
                    <a:srgbClr val="000000">
                      <a:alpha val="43137"/>
                    </a:srgbClr>
                  </a:outerShdw>
                </a:effectLst>
                <a:latin typeface="Arial Narrow" panose="020B0606020202030204" pitchFamily="34" charset="0"/>
              </a:rPr>
              <a:t>Waiver</a:t>
            </a:r>
          </a:p>
        </p:txBody>
      </p:sp>
      <p:sp>
        <p:nvSpPr>
          <p:cNvPr id="51" name="Rectangle 9">
            <a:extLst>
              <a:ext uri="{FF2B5EF4-FFF2-40B4-BE49-F238E27FC236}">
                <a16:creationId xmlns="" xmlns:a16="http://schemas.microsoft.com/office/drawing/2014/main" id="{B67DFCA2-868E-49B2-8544-16F575B4E547}"/>
              </a:ext>
            </a:extLst>
          </p:cNvPr>
          <p:cNvSpPr>
            <a:spLocks noChangeArrowheads="1"/>
          </p:cNvSpPr>
          <p:nvPr/>
        </p:nvSpPr>
        <p:spPr bwMode="auto">
          <a:xfrm>
            <a:off x="6457332" y="3371323"/>
            <a:ext cx="5405061" cy="2769989"/>
          </a:xfrm>
          <a:prstGeom prst="rect">
            <a:avLst/>
          </a:prstGeom>
          <a:noFill/>
          <a:ln w="9525" algn="ctr">
            <a:noFill/>
            <a:miter lim="800000"/>
            <a:headEnd/>
            <a:tailEnd/>
          </a:ln>
        </p:spPr>
        <p:txBody>
          <a:bodyPr wrap="square">
            <a:spAutoFit/>
          </a:bodyPr>
          <a:lstStyle/>
          <a:p>
            <a:pPr marL="233363" indent="-233363">
              <a:spcAft>
                <a:spcPts val="1200"/>
              </a:spcAft>
              <a:buFont typeface="Arial" panose="020B0604020202020204" pitchFamily="34" charset="0"/>
              <a:buChar char="•"/>
              <a:defRPr/>
            </a:pPr>
            <a:r>
              <a:rPr lang="en-US" sz="2200" b="1" dirty="0">
                <a:latin typeface="Arial Narrow" panose="020B0606020202030204" pitchFamily="34" charset="0"/>
              </a:rPr>
              <a:t>May be waived by the county superintendent if both:</a:t>
            </a:r>
          </a:p>
          <a:p>
            <a:pPr marL="800100" lvl="1" indent="-342900">
              <a:spcAft>
                <a:spcPts val="1200"/>
              </a:spcAft>
              <a:buFont typeface="Wingdings" pitchFamily="2" charset="2"/>
              <a:buChar char="§"/>
              <a:defRPr/>
            </a:pPr>
            <a:r>
              <a:rPr lang="en-US" sz="2200" b="1" dirty="0">
                <a:latin typeface="Arial Narrow" panose="020B0606020202030204" pitchFamily="34" charset="0"/>
              </a:rPr>
              <a:t>Offering independent study would create an unreasonable fiscal burden</a:t>
            </a:r>
          </a:p>
          <a:p>
            <a:pPr marL="800100" lvl="1" indent="-342900">
              <a:spcAft>
                <a:spcPts val="1200"/>
              </a:spcAft>
              <a:buFont typeface="Wingdings" pitchFamily="2" charset="2"/>
              <a:buChar char="§"/>
              <a:defRPr/>
            </a:pPr>
            <a:r>
              <a:rPr lang="en-US" sz="2200" b="1" dirty="0">
                <a:latin typeface="Arial Narrow" panose="020B0606020202030204" pitchFamily="34" charset="0"/>
              </a:rPr>
              <a:t>Governing board does not have the option to enter in an alternative arrangement</a:t>
            </a:r>
          </a:p>
        </p:txBody>
      </p:sp>
      <p:grpSp>
        <p:nvGrpSpPr>
          <p:cNvPr id="52" name="Group 85">
            <a:extLst>
              <a:ext uri="{FF2B5EF4-FFF2-40B4-BE49-F238E27FC236}">
                <a16:creationId xmlns="" xmlns:a16="http://schemas.microsoft.com/office/drawing/2014/main" id="{2BB89AB6-3628-4482-A8F1-5A6EBB3A54AA}"/>
              </a:ext>
            </a:extLst>
          </p:cNvPr>
          <p:cNvGrpSpPr/>
          <p:nvPr/>
        </p:nvGrpSpPr>
        <p:grpSpPr>
          <a:xfrm>
            <a:off x="11231550" y="2449475"/>
            <a:ext cx="298326" cy="892709"/>
            <a:chOff x="1526120" y="1651427"/>
            <a:chExt cx="433900" cy="594872"/>
          </a:xfrm>
        </p:grpSpPr>
        <p:grpSp>
          <p:nvGrpSpPr>
            <p:cNvPr id="53" name="Group 19">
              <a:extLst>
                <a:ext uri="{FF2B5EF4-FFF2-40B4-BE49-F238E27FC236}">
                  <a16:creationId xmlns="" xmlns:a16="http://schemas.microsoft.com/office/drawing/2014/main" id="{ED5CCBFF-0B09-405F-B600-875D5C7136F4}"/>
                </a:ext>
              </a:extLst>
            </p:cNvPr>
            <p:cNvGrpSpPr>
              <a:grpSpLocks/>
            </p:cNvGrpSpPr>
            <p:nvPr/>
          </p:nvGrpSpPr>
          <p:grpSpPr bwMode="auto">
            <a:xfrm>
              <a:off x="1526120" y="1654842"/>
              <a:ext cx="169442" cy="591457"/>
              <a:chOff x="1045" y="1458"/>
              <a:chExt cx="96" cy="326"/>
            </a:xfrm>
          </p:grpSpPr>
          <p:sp>
            <p:nvSpPr>
              <p:cNvPr id="59" name="Oval 20">
                <a:extLst>
                  <a:ext uri="{FF2B5EF4-FFF2-40B4-BE49-F238E27FC236}">
                    <a16:creationId xmlns="" xmlns:a16="http://schemas.microsoft.com/office/drawing/2014/main" id="{985C926C-CF15-40E1-A878-FA59FA6AFA00}"/>
                  </a:ext>
                </a:extLst>
              </p:cNvPr>
              <p:cNvSpPr>
                <a:spLocks noChangeArrowheads="1"/>
              </p:cNvSpPr>
              <p:nvPr/>
            </p:nvSpPr>
            <p:spPr bwMode="gray">
              <a:xfrm>
                <a:off x="1045" y="1458"/>
                <a:ext cx="96" cy="96"/>
              </a:xfrm>
              <a:prstGeom prst="ellipse">
                <a:avLst/>
              </a:prstGeom>
              <a:solidFill>
                <a:srgbClr val="000000">
                  <a:alpha val="50000"/>
                </a:srgbClr>
              </a:solidFill>
              <a:ln w="22225">
                <a:solidFill>
                  <a:srgbClr val="D3D3D3">
                    <a:alpha val="83000"/>
                  </a:srgbClr>
                </a:solidFill>
                <a:round/>
                <a:headEnd/>
                <a:tailEnd/>
              </a:ln>
              <a:effectLst/>
            </p:spPr>
            <p:txBody>
              <a:bodyPr wrap="none" anchor="ctr"/>
              <a:lstStyle/>
              <a:p>
                <a:pPr>
                  <a:defRPr/>
                </a:pPr>
                <a:endParaRPr lang="en-US" b="1" dirty="0">
                  <a:solidFill>
                    <a:srgbClr val="FF0000"/>
                  </a:solidFill>
                  <a:effectLst>
                    <a:outerShdw blurRad="38100" dist="38100" dir="2700000" algn="tl">
                      <a:srgbClr val="000000">
                        <a:alpha val="43137"/>
                      </a:srgbClr>
                    </a:outerShdw>
                  </a:effectLst>
                  <a:latin typeface="Arial Narrow" panose="020B0606020202030204" pitchFamily="34" charset="0"/>
                </a:endParaRPr>
              </a:p>
            </p:txBody>
          </p:sp>
          <p:sp>
            <p:nvSpPr>
              <p:cNvPr id="60" name="Oval 21">
                <a:extLst>
                  <a:ext uri="{FF2B5EF4-FFF2-40B4-BE49-F238E27FC236}">
                    <a16:creationId xmlns="" xmlns:a16="http://schemas.microsoft.com/office/drawing/2014/main" id="{081C5DAA-133A-4319-B17E-1DDA70C0F31C}"/>
                  </a:ext>
                </a:extLst>
              </p:cNvPr>
              <p:cNvSpPr>
                <a:spLocks noChangeArrowheads="1"/>
              </p:cNvSpPr>
              <p:nvPr/>
            </p:nvSpPr>
            <p:spPr bwMode="gray">
              <a:xfrm>
                <a:off x="1045" y="1688"/>
                <a:ext cx="96" cy="96"/>
              </a:xfrm>
              <a:prstGeom prst="ellipse">
                <a:avLst/>
              </a:prstGeom>
              <a:gradFill flip="none" rotWithShape="1">
                <a:gsLst>
                  <a:gs pos="23000">
                    <a:srgbClr val="000000"/>
                  </a:gs>
                  <a:gs pos="100000">
                    <a:srgbClr val="808080">
                      <a:shade val="100000"/>
                      <a:satMod val="115000"/>
                    </a:srgbClr>
                  </a:gs>
                </a:gsLst>
                <a:lin ang="2700000" scaled="1"/>
                <a:tileRect/>
              </a:gradFill>
              <a:ln w="12700">
                <a:solidFill>
                  <a:srgbClr val="808080"/>
                </a:solidFill>
                <a:round/>
                <a:headEnd/>
                <a:tailEnd/>
              </a:ln>
              <a:effectLst/>
            </p:spPr>
            <p:txBody>
              <a:bodyPr wrap="none" anchor="ctr"/>
              <a:lstStyle/>
              <a:p>
                <a:pPr>
                  <a:defRPr/>
                </a:pPr>
                <a:endParaRPr lang="en-US" b="1" dirty="0">
                  <a:solidFill>
                    <a:srgbClr val="FF0000"/>
                  </a:solidFill>
                  <a:effectLst>
                    <a:outerShdw blurRad="38100" dist="38100" dir="2700000" algn="tl">
                      <a:srgbClr val="000000">
                        <a:alpha val="43137"/>
                      </a:srgbClr>
                    </a:outerShdw>
                  </a:effectLst>
                  <a:latin typeface="Arial Narrow" panose="020B0606020202030204" pitchFamily="34" charset="0"/>
                </a:endParaRPr>
              </a:p>
            </p:txBody>
          </p:sp>
          <p:sp>
            <p:nvSpPr>
              <p:cNvPr id="61" name="AutoShape 22">
                <a:extLst>
                  <a:ext uri="{FF2B5EF4-FFF2-40B4-BE49-F238E27FC236}">
                    <a16:creationId xmlns="" xmlns:a16="http://schemas.microsoft.com/office/drawing/2014/main" id="{3A67C354-FDE7-4D87-934C-5EEDDC9CB9F9}"/>
                  </a:ext>
                </a:extLst>
              </p:cNvPr>
              <p:cNvSpPr>
                <a:spLocks noChangeArrowheads="1"/>
              </p:cNvSpPr>
              <p:nvPr/>
            </p:nvSpPr>
            <p:spPr bwMode="gray">
              <a:xfrm>
                <a:off x="1069" y="1502"/>
                <a:ext cx="48" cy="240"/>
              </a:xfrm>
              <a:prstGeom prst="roundRect">
                <a:avLst>
                  <a:gd name="adj" fmla="val 50000"/>
                </a:avLst>
              </a:prstGeom>
              <a:gradFill rotWithShape="1">
                <a:gsLst>
                  <a:gs pos="0">
                    <a:srgbClr val="C0C0C0"/>
                  </a:gs>
                  <a:gs pos="50000">
                    <a:srgbClr val="C0C0C0">
                      <a:gamma/>
                      <a:tint val="9412"/>
                      <a:invGamma/>
                    </a:srgbClr>
                  </a:gs>
                  <a:gs pos="100000">
                    <a:srgbClr val="C0C0C0"/>
                  </a:gs>
                </a:gsLst>
                <a:lin ang="5400000" scaled="1"/>
              </a:gradFill>
              <a:ln w="9525">
                <a:solidFill>
                  <a:srgbClr val="808080"/>
                </a:solidFill>
                <a:round/>
                <a:headEnd/>
                <a:tailEnd/>
              </a:ln>
              <a:effectLst/>
            </p:spPr>
            <p:txBody>
              <a:bodyPr wrap="none" anchor="ctr"/>
              <a:lstStyle/>
              <a:p>
                <a:pPr>
                  <a:defRPr/>
                </a:pPr>
                <a:endParaRPr lang="en-US" b="1" dirty="0">
                  <a:solidFill>
                    <a:srgbClr val="FF0000"/>
                  </a:solidFill>
                  <a:effectLst>
                    <a:outerShdw blurRad="38100" dist="38100" dir="2700000" algn="tl">
                      <a:srgbClr val="000000">
                        <a:alpha val="43137"/>
                      </a:srgbClr>
                    </a:outerShdw>
                  </a:effectLst>
                  <a:latin typeface="Arial Narrow" panose="020B0606020202030204" pitchFamily="34" charset="0"/>
                </a:endParaRPr>
              </a:p>
            </p:txBody>
          </p:sp>
        </p:grpSp>
        <p:grpSp>
          <p:nvGrpSpPr>
            <p:cNvPr id="54" name="Group 19">
              <a:extLst>
                <a:ext uri="{FF2B5EF4-FFF2-40B4-BE49-F238E27FC236}">
                  <a16:creationId xmlns="" xmlns:a16="http://schemas.microsoft.com/office/drawing/2014/main" id="{4D53F838-78F2-4DD1-9FDF-93973428749E}"/>
                </a:ext>
              </a:extLst>
            </p:cNvPr>
            <p:cNvGrpSpPr>
              <a:grpSpLocks/>
            </p:cNvGrpSpPr>
            <p:nvPr/>
          </p:nvGrpSpPr>
          <p:grpSpPr bwMode="auto">
            <a:xfrm>
              <a:off x="1790578" y="1651427"/>
              <a:ext cx="169442" cy="591457"/>
              <a:chOff x="1045" y="1458"/>
              <a:chExt cx="96" cy="326"/>
            </a:xfrm>
          </p:grpSpPr>
          <p:sp>
            <p:nvSpPr>
              <p:cNvPr id="56" name="Oval 20">
                <a:extLst>
                  <a:ext uri="{FF2B5EF4-FFF2-40B4-BE49-F238E27FC236}">
                    <a16:creationId xmlns="" xmlns:a16="http://schemas.microsoft.com/office/drawing/2014/main" id="{FCE43F06-042E-4264-A002-E0FA7E6476E2}"/>
                  </a:ext>
                </a:extLst>
              </p:cNvPr>
              <p:cNvSpPr>
                <a:spLocks noChangeArrowheads="1"/>
              </p:cNvSpPr>
              <p:nvPr/>
            </p:nvSpPr>
            <p:spPr bwMode="gray">
              <a:xfrm>
                <a:off x="1045" y="1458"/>
                <a:ext cx="96" cy="96"/>
              </a:xfrm>
              <a:prstGeom prst="ellipse">
                <a:avLst/>
              </a:prstGeom>
              <a:solidFill>
                <a:srgbClr val="000000">
                  <a:alpha val="50000"/>
                </a:srgbClr>
              </a:solidFill>
              <a:ln w="22225">
                <a:solidFill>
                  <a:srgbClr val="D3D3D3">
                    <a:alpha val="83000"/>
                  </a:srgbClr>
                </a:solidFill>
                <a:round/>
                <a:headEnd/>
                <a:tailEnd/>
              </a:ln>
              <a:effectLst/>
            </p:spPr>
            <p:txBody>
              <a:bodyPr wrap="none" anchor="ctr"/>
              <a:lstStyle/>
              <a:p>
                <a:pPr>
                  <a:defRPr/>
                </a:pPr>
                <a:endParaRPr lang="en-US" b="1" dirty="0">
                  <a:solidFill>
                    <a:srgbClr val="FF0000"/>
                  </a:solidFill>
                  <a:effectLst>
                    <a:outerShdw blurRad="38100" dist="38100" dir="2700000" algn="tl">
                      <a:srgbClr val="000000">
                        <a:alpha val="43137"/>
                      </a:srgbClr>
                    </a:outerShdw>
                  </a:effectLst>
                  <a:latin typeface="Arial Narrow" panose="020B0606020202030204" pitchFamily="34" charset="0"/>
                </a:endParaRPr>
              </a:p>
            </p:txBody>
          </p:sp>
          <p:sp>
            <p:nvSpPr>
              <p:cNvPr id="57" name="Oval 21">
                <a:extLst>
                  <a:ext uri="{FF2B5EF4-FFF2-40B4-BE49-F238E27FC236}">
                    <a16:creationId xmlns="" xmlns:a16="http://schemas.microsoft.com/office/drawing/2014/main" id="{E11585AD-2E61-4DFC-A836-38F6A67CCCE3}"/>
                  </a:ext>
                </a:extLst>
              </p:cNvPr>
              <p:cNvSpPr>
                <a:spLocks noChangeArrowheads="1"/>
              </p:cNvSpPr>
              <p:nvPr/>
            </p:nvSpPr>
            <p:spPr bwMode="gray">
              <a:xfrm>
                <a:off x="1045" y="1688"/>
                <a:ext cx="96" cy="96"/>
              </a:xfrm>
              <a:prstGeom prst="ellipse">
                <a:avLst/>
              </a:prstGeom>
              <a:gradFill flip="none" rotWithShape="1">
                <a:gsLst>
                  <a:gs pos="23000">
                    <a:srgbClr val="000000"/>
                  </a:gs>
                  <a:gs pos="100000">
                    <a:srgbClr val="808080">
                      <a:shade val="100000"/>
                      <a:satMod val="115000"/>
                    </a:srgbClr>
                  </a:gs>
                </a:gsLst>
                <a:lin ang="2700000" scaled="1"/>
                <a:tileRect/>
              </a:gradFill>
              <a:ln w="12700">
                <a:solidFill>
                  <a:srgbClr val="808080"/>
                </a:solidFill>
                <a:round/>
                <a:headEnd/>
                <a:tailEnd/>
              </a:ln>
              <a:effectLst/>
            </p:spPr>
            <p:txBody>
              <a:bodyPr wrap="none" anchor="ctr"/>
              <a:lstStyle/>
              <a:p>
                <a:pPr>
                  <a:defRPr/>
                </a:pPr>
                <a:endParaRPr lang="en-US" b="1" dirty="0">
                  <a:solidFill>
                    <a:srgbClr val="FF0000"/>
                  </a:solidFill>
                  <a:effectLst>
                    <a:outerShdw blurRad="38100" dist="38100" dir="2700000" algn="tl">
                      <a:srgbClr val="000000">
                        <a:alpha val="43137"/>
                      </a:srgbClr>
                    </a:outerShdw>
                  </a:effectLst>
                  <a:latin typeface="Arial Narrow" panose="020B0606020202030204" pitchFamily="34" charset="0"/>
                </a:endParaRPr>
              </a:p>
            </p:txBody>
          </p:sp>
          <p:sp>
            <p:nvSpPr>
              <p:cNvPr id="58" name="AutoShape 22">
                <a:extLst>
                  <a:ext uri="{FF2B5EF4-FFF2-40B4-BE49-F238E27FC236}">
                    <a16:creationId xmlns="" xmlns:a16="http://schemas.microsoft.com/office/drawing/2014/main" id="{1876C8D5-A0D6-43E5-B298-6808B01107D2}"/>
                  </a:ext>
                </a:extLst>
              </p:cNvPr>
              <p:cNvSpPr>
                <a:spLocks noChangeArrowheads="1"/>
              </p:cNvSpPr>
              <p:nvPr/>
            </p:nvSpPr>
            <p:spPr bwMode="gray">
              <a:xfrm>
                <a:off x="1069" y="1502"/>
                <a:ext cx="48" cy="240"/>
              </a:xfrm>
              <a:prstGeom prst="roundRect">
                <a:avLst>
                  <a:gd name="adj" fmla="val 50000"/>
                </a:avLst>
              </a:prstGeom>
              <a:gradFill rotWithShape="1">
                <a:gsLst>
                  <a:gs pos="0">
                    <a:srgbClr val="C0C0C0"/>
                  </a:gs>
                  <a:gs pos="50000">
                    <a:srgbClr val="C0C0C0">
                      <a:gamma/>
                      <a:tint val="9412"/>
                      <a:invGamma/>
                    </a:srgbClr>
                  </a:gs>
                  <a:gs pos="100000">
                    <a:srgbClr val="C0C0C0"/>
                  </a:gs>
                </a:gsLst>
                <a:lin ang="5400000" scaled="1"/>
              </a:gradFill>
              <a:ln w="9525">
                <a:solidFill>
                  <a:srgbClr val="BFBFBF"/>
                </a:solidFill>
                <a:round/>
                <a:headEnd/>
                <a:tailEnd/>
              </a:ln>
              <a:effectLst/>
            </p:spPr>
            <p:txBody>
              <a:bodyPr wrap="none" anchor="ctr"/>
              <a:lstStyle/>
              <a:p>
                <a:pPr>
                  <a:defRPr/>
                </a:pPr>
                <a:endParaRPr lang="en-US" b="1" dirty="0">
                  <a:solidFill>
                    <a:srgbClr val="FF0000"/>
                  </a:solidFill>
                  <a:effectLst>
                    <a:outerShdw blurRad="38100" dist="38100" dir="2700000" algn="tl">
                      <a:srgbClr val="000000">
                        <a:alpha val="43137"/>
                      </a:srgbClr>
                    </a:outerShdw>
                  </a:effectLst>
                  <a:latin typeface="Arial Narrow" panose="020B0606020202030204" pitchFamily="34" charset="0"/>
                </a:endParaRPr>
              </a:p>
            </p:txBody>
          </p:sp>
        </p:grpSp>
      </p:grpSp>
      <p:grpSp>
        <p:nvGrpSpPr>
          <p:cNvPr id="62" name="Group 85">
            <a:extLst>
              <a:ext uri="{FF2B5EF4-FFF2-40B4-BE49-F238E27FC236}">
                <a16:creationId xmlns="" xmlns:a16="http://schemas.microsoft.com/office/drawing/2014/main" id="{97522C7B-AC63-4C68-B8FC-1FDDCA53B23D}"/>
              </a:ext>
            </a:extLst>
          </p:cNvPr>
          <p:cNvGrpSpPr/>
          <p:nvPr/>
        </p:nvGrpSpPr>
        <p:grpSpPr>
          <a:xfrm>
            <a:off x="6894855" y="2473213"/>
            <a:ext cx="298326" cy="892709"/>
            <a:chOff x="1526120" y="1651427"/>
            <a:chExt cx="433900" cy="594872"/>
          </a:xfrm>
        </p:grpSpPr>
        <p:grpSp>
          <p:nvGrpSpPr>
            <p:cNvPr id="63" name="Group 19">
              <a:extLst>
                <a:ext uri="{FF2B5EF4-FFF2-40B4-BE49-F238E27FC236}">
                  <a16:creationId xmlns="" xmlns:a16="http://schemas.microsoft.com/office/drawing/2014/main" id="{8F37C250-C987-411B-96B4-65BD05DDFBEE}"/>
                </a:ext>
              </a:extLst>
            </p:cNvPr>
            <p:cNvGrpSpPr>
              <a:grpSpLocks/>
            </p:cNvGrpSpPr>
            <p:nvPr/>
          </p:nvGrpSpPr>
          <p:grpSpPr bwMode="auto">
            <a:xfrm>
              <a:off x="1526120" y="1654842"/>
              <a:ext cx="169442" cy="591457"/>
              <a:chOff x="1045" y="1458"/>
              <a:chExt cx="96" cy="326"/>
            </a:xfrm>
          </p:grpSpPr>
          <p:sp>
            <p:nvSpPr>
              <p:cNvPr id="68" name="Oval 20">
                <a:extLst>
                  <a:ext uri="{FF2B5EF4-FFF2-40B4-BE49-F238E27FC236}">
                    <a16:creationId xmlns="" xmlns:a16="http://schemas.microsoft.com/office/drawing/2014/main" id="{30BBB319-73FA-4978-A8C4-F075E9D5E8C8}"/>
                  </a:ext>
                </a:extLst>
              </p:cNvPr>
              <p:cNvSpPr>
                <a:spLocks noChangeArrowheads="1"/>
              </p:cNvSpPr>
              <p:nvPr/>
            </p:nvSpPr>
            <p:spPr bwMode="gray">
              <a:xfrm>
                <a:off x="1045" y="1458"/>
                <a:ext cx="96" cy="96"/>
              </a:xfrm>
              <a:prstGeom prst="ellipse">
                <a:avLst/>
              </a:prstGeom>
              <a:solidFill>
                <a:srgbClr val="000000">
                  <a:alpha val="50000"/>
                </a:srgbClr>
              </a:solidFill>
              <a:ln w="22225">
                <a:solidFill>
                  <a:srgbClr val="D3D3D3">
                    <a:alpha val="83000"/>
                  </a:srgbClr>
                </a:solidFill>
                <a:round/>
                <a:headEnd/>
                <a:tailEnd/>
              </a:ln>
              <a:effectLst/>
            </p:spPr>
            <p:txBody>
              <a:bodyPr wrap="none" anchor="ctr"/>
              <a:lstStyle/>
              <a:p>
                <a:pPr>
                  <a:defRPr/>
                </a:pPr>
                <a:endParaRPr lang="en-US" b="1" dirty="0">
                  <a:solidFill>
                    <a:srgbClr val="FF0000"/>
                  </a:solidFill>
                  <a:effectLst>
                    <a:outerShdw blurRad="38100" dist="38100" dir="2700000" algn="tl">
                      <a:srgbClr val="000000">
                        <a:alpha val="43137"/>
                      </a:srgbClr>
                    </a:outerShdw>
                  </a:effectLst>
                  <a:latin typeface="Arial Narrow" panose="020B0606020202030204" pitchFamily="34" charset="0"/>
                </a:endParaRPr>
              </a:p>
            </p:txBody>
          </p:sp>
          <p:sp>
            <p:nvSpPr>
              <p:cNvPr id="69" name="Oval 21">
                <a:extLst>
                  <a:ext uri="{FF2B5EF4-FFF2-40B4-BE49-F238E27FC236}">
                    <a16:creationId xmlns="" xmlns:a16="http://schemas.microsoft.com/office/drawing/2014/main" id="{C2ED4B7C-48C5-4633-A700-E417B6E8026D}"/>
                  </a:ext>
                </a:extLst>
              </p:cNvPr>
              <p:cNvSpPr>
                <a:spLocks noChangeArrowheads="1"/>
              </p:cNvSpPr>
              <p:nvPr/>
            </p:nvSpPr>
            <p:spPr bwMode="gray">
              <a:xfrm>
                <a:off x="1045" y="1688"/>
                <a:ext cx="96" cy="96"/>
              </a:xfrm>
              <a:prstGeom prst="ellipse">
                <a:avLst/>
              </a:prstGeom>
              <a:gradFill flip="none" rotWithShape="1">
                <a:gsLst>
                  <a:gs pos="23000">
                    <a:srgbClr val="000000"/>
                  </a:gs>
                  <a:gs pos="100000">
                    <a:srgbClr val="808080">
                      <a:shade val="100000"/>
                      <a:satMod val="115000"/>
                    </a:srgbClr>
                  </a:gs>
                </a:gsLst>
                <a:lin ang="2700000" scaled="1"/>
                <a:tileRect/>
              </a:gradFill>
              <a:ln w="12700">
                <a:solidFill>
                  <a:srgbClr val="808080"/>
                </a:solidFill>
                <a:round/>
                <a:headEnd/>
                <a:tailEnd/>
              </a:ln>
              <a:effectLst/>
            </p:spPr>
            <p:txBody>
              <a:bodyPr wrap="none" anchor="ctr"/>
              <a:lstStyle/>
              <a:p>
                <a:pPr>
                  <a:defRPr/>
                </a:pPr>
                <a:endParaRPr lang="en-US" b="1" dirty="0">
                  <a:solidFill>
                    <a:srgbClr val="FF0000"/>
                  </a:solidFill>
                  <a:effectLst>
                    <a:outerShdw blurRad="38100" dist="38100" dir="2700000" algn="tl">
                      <a:srgbClr val="000000">
                        <a:alpha val="43137"/>
                      </a:srgbClr>
                    </a:outerShdw>
                  </a:effectLst>
                  <a:latin typeface="Arial Narrow" panose="020B0606020202030204" pitchFamily="34" charset="0"/>
                </a:endParaRPr>
              </a:p>
            </p:txBody>
          </p:sp>
          <p:sp>
            <p:nvSpPr>
              <p:cNvPr id="70" name="AutoShape 22">
                <a:extLst>
                  <a:ext uri="{FF2B5EF4-FFF2-40B4-BE49-F238E27FC236}">
                    <a16:creationId xmlns="" xmlns:a16="http://schemas.microsoft.com/office/drawing/2014/main" id="{EBD01C04-2706-44FA-9E40-2CD37558A8AE}"/>
                  </a:ext>
                </a:extLst>
              </p:cNvPr>
              <p:cNvSpPr>
                <a:spLocks noChangeArrowheads="1"/>
              </p:cNvSpPr>
              <p:nvPr/>
            </p:nvSpPr>
            <p:spPr bwMode="gray">
              <a:xfrm>
                <a:off x="1069" y="1502"/>
                <a:ext cx="48" cy="240"/>
              </a:xfrm>
              <a:prstGeom prst="roundRect">
                <a:avLst>
                  <a:gd name="adj" fmla="val 50000"/>
                </a:avLst>
              </a:prstGeom>
              <a:gradFill rotWithShape="1">
                <a:gsLst>
                  <a:gs pos="0">
                    <a:srgbClr val="C0C0C0"/>
                  </a:gs>
                  <a:gs pos="50000">
                    <a:srgbClr val="C0C0C0">
                      <a:gamma/>
                      <a:tint val="9412"/>
                      <a:invGamma/>
                    </a:srgbClr>
                  </a:gs>
                  <a:gs pos="100000">
                    <a:srgbClr val="C0C0C0"/>
                  </a:gs>
                </a:gsLst>
                <a:lin ang="5400000" scaled="1"/>
              </a:gradFill>
              <a:ln w="9525">
                <a:solidFill>
                  <a:srgbClr val="808080"/>
                </a:solidFill>
                <a:round/>
                <a:headEnd/>
                <a:tailEnd/>
              </a:ln>
              <a:effectLst/>
            </p:spPr>
            <p:txBody>
              <a:bodyPr wrap="none" anchor="ctr"/>
              <a:lstStyle/>
              <a:p>
                <a:pPr>
                  <a:defRPr/>
                </a:pPr>
                <a:endParaRPr lang="en-US" b="1" dirty="0">
                  <a:solidFill>
                    <a:srgbClr val="FF0000"/>
                  </a:solidFill>
                  <a:effectLst>
                    <a:outerShdw blurRad="38100" dist="38100" dir="2700000" algn="tl">
                      <a:srgbClr val="000000">
                        <a:alpha val="43137"/>
                      </a:srgbClr>
                    </a:outerShdw>
                  </a:effectLst>
                  <a:latin typeface="Arial Narrow" panose="020B0606020202030204" pitchFamily="34" charset="0"/>
                </a:endParaRPr>
              </a:p>
            </p:txBody>
          </p:sp>
        </p:grpSp>
        <p:grpSp>
          <p:nvGrpSpPr>
            <p:cNvPr id="64" name="Group 19">
              <a:extLst>
                <a:ext uri="{FF2B5EF4-FFF2-40B4-BE49-F238E27FC236}">
                  <a16:creationId xmlns="" xmlns:a16="http://schemas.microsoft.com/office/drawing/2014/main" id="{B7101064-209B-464E-8BAC-2D0E4C3F0C76}"/>
                </a:ext>
              </a:extLst>
            </p:cNvPr>
            <p:cNvGrpSpPr>
              <a:grpSpLocks/>
            </p:cNvGrpSpPr>
            <p:nvPr/>
          </p:nvGrpSpPr>
          <p:grpSpPr bwMode="auto">
            <a:xfrm>
              <a:off x="1790578" y="1651427"/>
              <a:ext cx="169442" cy="591457"/>
              <a:chOff x="1045" y="1458"/>
              <a:chExt cx="96" cy="326"/>
            </a:xfrm>
          </p:grpSpPr>
          <p:sp>
            <p:nvSpPr>
              <p:cNvPr id="65" name="Oval 20">
                <a:extLst>
                  <a:ext uri="{FF2B5EF4-FFF2-40B4-BE49-F238E27FC236}">
                    <a16:creationId xmlns="" xmlns:a16="http://schemas.microsoft.com/office/drawing/2014/main" id="{552DFF46-BBB6-40A5-85F6-1104457BC964}"/>
                  </a:ext>
                </a:extLst>
              </p:cNvPr>
              <p:cNvSpPr>
                <a:spLocks noChangeArrowheads="1"/>
              </p:cNvSpPr>
              <p:nvPr/>
            </p:nvSpPr>
            <p:spPr bwMode="gray">
              <a:xfrm>
                <a:off x="1045" y="1458"/>
                <a:ext cx="96" cy="96"/>
              </a:xfrm>
              <a:prstGeom prst="ellipse">
                <a:avLst/>
              </a:prstGeom>
              <a:solidFill>
                <a:srgbClr val="000000">
                  <a:alpha val="50000"/>
                </a:srgbClr>
              </a:solidFill>
              <a:ln w="22225">
                <a:solidFill>
                  <a:srgbClr val="D3D3D3">
                    <a:alpha val="83000"/>
                  </a:srgbClr>
                </a:solidFill>
                <a:round/>
                <a:headEnd/>
                <a:tailEnd/>
              </a:ln>
              <a:effectLst/>
            </p:spPr>
            <p:txBody>
              <a:bodyPr wrap="none" anchor="ctr"/>
              <a:lstStyle/>
              <a:p>
                <a:pPr>
                  <a:defRPr/>
                </a:pPr>
                <a:endParaRPr lang="en-US" b="1" dirty="0">
                  <a:solidFill>
                    <a:srgbClr val="FF0000"/>
                  </a:solidFill>
                  <a:effectLst>
                    <a:outerShdw blurRad="38100" dist="38100" dir="2700000" algn="tl">
                      <a:srgbClr val="000000">
                        <a:alpha val="43137"/>
                      </a:srgbClr>
                    </a:outerShdw>
                  </a:effectLst>
                  <a:latin typeface="Arial Narrow" panose="020B0606020202030204" pitchFamily="34" charset="0"/>
                </a:endParaRPr>
              </a:p>
            </p:txBody>
          </p:sp>
          <p:sp>
            <p:nvSpPr>
              <p:cNvPr id="66" name="Oval 21">
                <a:extLst>
                  <a:ext uri="{FF2B5EF4-FFF2-40B4-BE49-F238E27FC236}">
                    <a16:creationId xmlns="" xmlns:a16="http://schemas.microsoft.com/office/drawing/2014/main" id="{5609CC09-3597-4247-A09B-AAD350044BE9}"/>
                  </a:ext>
                </a:extLst>
              </p:cNvPr>
              <p:cNvSpPr>
                <a:spLocks noChangeArrowheads="1"/>
              </p:cNvSpPr>
              <p:nvPr/>
            </p:nvSpPr>
            <p:spPr bwMode="gray">
              <a:xfrm>
                <a:off x="1045" y="1688"/>
                <a:ext cx="96" cy="96"/>
              </a:xfrm>
              <a:prstGeom prst="ellipse">
                <a:avLst/>
              </a:prstGeom>
              <a:gradFill flip="none" rotWithShape="1">
                <a:gsLst>
                  <a:gs pos="23000">
                    <a:srgbClr val="000000"/>
                  </a:gs>
                  <a:gs pos="100000">
                    <a:srgbClr val="808080">
                      <a:shade val="100000"/>
                      <a:satMod val="115000"/>
                    </a:srgbClr>
                  </a:gs>
                </a:gsLst>
                <a:lin ang="2700000" scaled="1"/>
                <a:tileRect/>
              </a:gradFill>
              <a:ln w="12700">
                <a:solidFill>
                  <a:srgbClr val="808080"/>
                </a:solidFill>
                <a:round/>
                <a:headEnd/>
                <a:tailEnd/>
              </a:ln>
              <a:effectLst/>
            </p:spPr>
            <p:txBody>
              <a:bodyPr wrap="none" anchor="ctr"/>
              <a:lstStyle/>
              <a:p>
                <a:pPr>
                  <a:defRPr/>
                </a:pPr>
                <a:endParaRPr lang="en-US" b="1" dirty="0">
                  <a:solidFill>
                    <a:srgbClr val="FF0000"/>
                  </a:solidFill>
                  <a:effectLst>
                    <a:outerShdw blurRad="38100" dist="38100" dir="2700000" algn="tl">
                      <a:srgbClr val="000000">
                        <a:alpha val="43137"/>
                      </a:srgbClr>
                    </a:outerShdw>
                  </a:effectLst>
                  <a:latin typeface="Arial Narrow" panose="020B0606020202030204" pitchFamily="34" charset="0"/>
                </a:endParaRPr>
              </a:p>
            </p:txBody>
          </p:sp>
          <p:sp>
            <p:nvSpPr>
              <p:cNvPr id="67" name="AutoShape 22">
                <a:extLst>
                  <a:ext uri="{FF2B5EF4-FFF2-40B4-BE49-F238E27FC236}">
                    <a16:creationId xmlns="" xmlns:a16="http://schemas.microsoft.com/office/drawing/2014/main" id="{D4F9C7D2-9DC2-40DA-BDFA-67D369B9A90C}"/>
                  </a:ext>
                </a:extLst>
              </p:cNvPr>
              <p:cNvSpPr>
                <a:spLocks noChangeArrowheads="1"/>
              </p:cNvSpPr>
              <p:nvPr/>
            </p:nvSpPr>
            <p:spPr bwMode="gray">
              <a:xfrm>
                <a:off x="1069" y="1502"/>
                <a:ext cx="48" cy="240"/>
              </a:xfrm>
              <a:prstGeom prst="roundRect">
                <a:avLst>
                  <a:gd name="adj" fmla="val 50000"/>
                </a:avLst>
              </a:prstGeom>
              <a:gradFill rotWithShape="1">
                <a:gsLst>
                  <a:gs pos="0">
                    <a:srgbClr val="C0C0C0"/>
                  </a:gs>
                  <a:gs pos="50000">
                    <a:srgbClr val="C0C0C0">
                      <a:gamma/>
                      <a:tint val="9412"/>
                      <a:invGamma/>
                    </a:srgbClr>
                  </a:gs>
                  <a:gs pos="100000">
                    <a:srgbClr val="C0C0C0"/>
                  </a:gs>
                </a:gsLst>
                <a:lin ang="5400000" scaled="1"/>
              </a:gradFill>
              <a:ln w="9525">
                <a:solidFill>
                  <a:srgbClr val="BFBFBF"/>
                </a:solidFill>
                <a:round/>
                <a:headEnd/>
                <a:tailEnd/>
              </a:ln>
              <a:effectLst/>
            </p:spPr>
            <p:txBody>
              <a:bodyPr wrap="none" anchor="ctr"/>
              <a:lstStyle/>
              <a:p>
                <a:pPr>
                  <a:defRPr/>
                </a:pPr>
                <a:endParaRPr lang="en-US" b="1" dirty="0">
                  <a:solidFill>
                    <a:srgbClr val="FF0000"/>
                  </a:solidFill>
                  <a:effectLst>
                    <a:outerShdw blurRad="38100" dist="38100" dir="2700000" algn="tl">
                      <a:srgbClr val="000000">
                        <a:alpha val="43137"/>
                      </a:srgbClr>
                    </a:outerShdw>
                  </a:effectLst>
                  <a:latin typeface="Arial Narrow" panose="020B0606020202030204" pitchFamily="34" charset="0"/>
                </a:endParaRPr>
              </a:p>
            </p:txBody>
          </p:sp>
        </p:grpSp>
      </p:grpSp>
    </p:spTree>
    <p:extLst>
      <p:ext uri="{BB962C8B-B14F-4D97-AF65-F5344CB8AC3E}">
        <p14:creationId xmlns:p14="http://schemas.microsoft.com/office/powerpoint/2010/main" val="1155130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4" name="Straight Connector 103">
            <a:extLst>
              <a:ext uri="{FF2B5EF4-FFF2-40B4-BE49-F238E27FC236}">
                <a16:creationId xmlns="" xmlns:a16="http://schemas.microsoft.com/office/drawing/2014/main" id="{B6AA585F-377B-4D43-84D5-4F7AC839FC23}"/>
              </a:ext>
            </a:extLst>
          </p:cNvPr>
          <p:cNvCxnSpPr>
            <a:cxnSpLocks/>
          </p:cNvCxnSpPr>
          <p:nvPr/>
        </p:nvCxnSpPr>
        <p:spPr>
          <a:xfrm>
            <a:off x="5718302" y="4482687"/>
            <a:ext cx="5447" cy="1915011"/>
          </a:xfrm>
          <a:prstGeom prst="line">
            <a:avLst/>
          </a:prstGeom>
          <a:noFill/>
          <a:ln w="25400" cap="flat" cmpd="sng" algn="ctr">
            <a:solidFill>
              <a:srgbClr val="FFFFFF">
                <a:lumMod val="85000"/>
              </a:srgbClr>
            </a:solidFill>
            <a:prstDash val="solid"/>
            <a:miter lim="800000"/>
            <a:headEnd type="none"/>
          </a:ln>
          <a:effectLst/>
        </p:spPr>
      </p:cxnSp>
      <p:cxnSp>
        <p:nvCxnSpPr>
          <p:cNvPr id="133" name="Straight Connector 132">
            <a:extLst>
              <a:ext uri="{FF2B5EF4-FFF2-40B4-BE49-F238E27FC236}">
                <a16:creationId xmlns="" xmlns:a16="http://schemas.microsoft.com/office/drawing/2014/main" id="{39799908-7DEF-49FF-8572-2C210E2FC702}"/>
              </a:ext>
            </a:extLst>
          </p:cNvPr>
          <p:cNvCxnSpPr>
            <a:cxnSpLocks/>
          </p:cNvCxnSpPr>
          <p:nvPr/>
        </p:nvCxnSpPr>
        <p:spPr>
          <a:xfrm flipH="1">
            <a:off x="5721025" y="1104177"/>
            <a:ext cx="2888" cy="2036961"/>
          </a:xfrm>
          <a:prstGeom prst="line">
            <a:avLst/>
          </a:prstGeom>
          <a:noFill/>
          <a:ln w="25400" cap="flat" cmpd="sng" algn="ctr">
            <a:solidFill>
              <a:srgbClr val="FFFFFF">
                <a:lumMod val="85000"/>
              </a:srgbClr>
            </a:solidFill>
            <a:prstDash val="solid"/>
            <a:miter lim="800000"/>
            <a:headEnd type="none"/>
          </a:ln>
          <a:effectLst/>
        </p:spPr>
      </p:cxnSp>
      <p:sp>
        <p:nvSpPr>
          <p:cNvPr id="2" name="Title 1">
            <a:extLst>
              <a:ext uri="{FF2B5EF4-FFF2-40B4-BE49-F238E27FC236}">
                <a16:creationId xmlns="" xmlns:a16="http://schemas.microsoft.com/office/drawing/2014/main" id="{2FB127E0-3BA2-3C47-83C3-E1F77B105045}"/>
              </a:ext>
            </a:extLst>
          </p:cNvPr>
          <p:cNvSpPr>
            <a:spLocks noGrp="1"/>
          </p:cNvSpPr>
          <p:nvPr>
            <p:ph type="title"/>
          </p:nvPr>
        </p:nvSpPr>
        <p:spPr/>
        <p:txBody>
          <a:bodyPr/>
          <a:lstStyle/>
          <a:p>
            <a:r>
              <a:rPr lang="en-US" dirty="0"/>
              <a:t>Independent Study—Quality Improvements</a:t>
            </a:r>
          </a:p>
        </p:txBody>
      </p:sp>
      <p:sp>
        <p:nvSpPr>
          <p:cNvPr id="4" name="Footer Placeholder 3">
            <a:extLst>
              <a:ext uri="{FF2B5EF4-FFF2-40B4-BE49-F238E27FC236}">
                <a16:creationId xmlns="" xmlns:a16="http://schemas.microsoft.com/office/drawing/2014/main" id="{6DF81893-DC4E-764F-8456-2058F15D9418}"/>
              </a:ext>
            </a:extLst>
          </p:cNvPr>
          <p:cNvSpPr>
            <a:spLocks noGrp="1"/>
          </p:cNvSpPr>
          <p:nvPr>
            <p:ph type="ftr" sz="quarter" idx="11"/>
          </p:nvPr>
        </p:nvSpPr>
        <p:spPr/>
        <p:txBody>
          <a:bodyPr/>
          <a:lstStyle/>
          <a:p>
            <a:r>
              <a:rPr lang="en-US"/>
              <a:t>© 2021 School Services of California Inc.</a:t>
            </a:r>
            <a:endParaRPr lang="en-US" dirty="0"/>
          </a:p>
        </p:txBody>
      </p:sp>
      <p:sp>
        <p:nvSpPr>
          <p:cNvPr id="5" name="Slide Number Placeholder 4">
            <a:extLst>
              <a:ext uri="{FF2B5EF4-FFF2-40B4-BE49-F238E27FC236}">
                <a16:creationId xmlns="" xmlns:a16="http://schemas.microsoft.com/office/drawing/2014/main" id="{D39BA07E-E4E0-9548-90FA-7DEB73D3A464}"/>
              </a:ext>
            </a:extLst>
          </p:cNvPr>
          <p:cNvSpPr>
            <a:spLocks noGrp="1"/>
          </p:cNvSpPr>
          <p:nvPr>
            <p:ph type="sldNum" sz="quarter" idx="12"/>
          </p:nvPr>
        </p:nvSpPr>
        <p:spPr/>
        <p:txBody>
          <a:bodyPr/>
          <a:lstStyle/>
          <a:p>
            <a:fld id="{42503F20-67DD-4948-B6DE-4DDC1702207D}" type="slidenum">
              <a:rPr lang="en-US" smtClean="0"/>
              <a:pPr/>
              <a:t>22</a:t>
            </a:fld>
            <a:endParaRPr lang="en-US" dirty="0"/>
          </a:p>
        </p:txBody>
      </p:sp>
      <p:sp>
        <p:nvSpPr>
          <p:cNvPr id="95" name="Rectangle 94">
            <a:extLst>
              <a:ext uri="{FF2B5EF4-FFF2-40B4-BE49-F238E27FC236}">
                <a16:creationId xmlns="" xmlns:a16="http://schemas.microsoft.com/office/drawing/2014/main" id="{6C80901E-28A5-4220-8318-8CF0892C02B0}"/>
              </a:ext>
            </a:extLst>
          </p:cNvPr>
          <p:cNvSpPr/>
          <p:nvPr/>
        </p:nvSpPr>
        <p:spPr>
          <a:xfrm>
            <a:off x="4076213" y="4003263"/>
            <a:ext cx="1054364" cy="1048327"/>
          </a:xfrm>
          <a:prstGeom prst="rect">
            <a:avLst/>
          </a:prstGeom>
          <a:solidFill>
            <a:srgbClr val="005392"/>
          </a:solidFill>
          <a:ln w="63500" cap="flat" cmpd="sng" algn="ctr">
            <a:solidFill>
              <a:srgbClr val="FFFFFF">
                <a:lumMod val="85000"/>
                <a:alpha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FFFFFF"/>
              </a:solidFill>
              <a:effectLst/>
              <a:uLnTx/>
              <a:uFillTx/>
              <a:latin typeface="Arial Narrow"/>
              <a:ea typeface="+mn-ea"/>
              <a:cs typeface="+mn-cs"/>
            </a:endParaRPr>
          </a:p>
        </p:txBody>
      </p:sp>
      <p:sp>
        <p:nvSpPr>
          <p:cNvPr id="96" name="TextBox 95">
            <a:extLst>
              <a:ext uri="{FF2B5EF4-FFF2-40B4-BE49-F238E27FC236}">
                <a16:creationId xmlns="" xmlns:a16="http://schemas.microsoft.com/office/drawing/2014/main" id="{B3D70923-D3F1-4E0A-BBAF-AF0DC896DD80}"/>
              </a:ext>
            </a:extLst>
          </p:cNvPr>
          <p:cNvSpPr txBox="1"/>
          <p:nvPr/>
        </p:nvSpPr>
        <p:spPr>
          <a:xfrm>
            <a:off x="6198349" y="1106006"/>
            <a:ext cx="5840642" cy="1323439"/>
          </a:xfrm>
          <a:prstGeom prst="rect">
            <a:avLst/>
          </a:prstGeom>
          <a:noFill/>
        </p:spPr>
        <p:txBody>
          <a:bodyPr wrap="square" rtlCol="0">
            <a:spAutoFit/>
          </a:bodyPr>
          <a:lstStyle/>
          <a:p>
            <a:pPr>
              <a:spcAft>
                <a:spcPts val="1200"/>
              </a:spcAft>
              <a:defRPr/>
            </a:pPr>
            <a:r>
              <a:rPr lang="en-US" sz="2000" b="1" dirty="0">
                <a:solidFill>
                  <a:schemeClr val="accent2">
                    <a:lumMod val="75000"/>
                  </a:schemeClr>
                </a:solidFill>
                <a:latin typeface="Arial Narrow"/>
              </a:rPr>
              <a:t>Provide in-person, web-based, or telephonic live interaction between student and LEA staff to maintain school connectedness, conduct wellness checks, offer support, services, or instruction, or monitor progress</a:t>
            </a:r>
          </a:p>
        </p:txBody>
      </p:sp>
      <p:sp>
        <p:nvSpPr>
          <p:cNvPr id="97" name="Oval 96">
            <a:extLst>
              <a:ext uri="{FF2B5EF4-FFF2-40B4-BE49-F238E27FC236}">
                <a16:creationId xmlns="" xmlns:a16="http://schemas.microsoft.com/office/drawing/2014/main" id="{CE216ED0-A9BB-4793-A325-EFCB45E2741E}"/>
              </a:ext>
            </a:extLst>
          </p:cNvPr>
          <p:cNvSpPr/>
          <p:nvPr/>
        </p:nvSpPr>
        <p:spPr>
          <a:xfrm>
            <a:off x="5661740" y="1641968"/>
            <a:ext cx="113123" cy="112475"/>
          </a:xfrm>
          <a:prstGeom prst="ellipse">
            <a:avLst/>
          </a:prstGeom>
          <a:solidFill>
            <a:srgbClr val="FFC000"/>
          </a:solidFill>
          <a:ln w="50800" cap="flat" cmpd="sng" algn="ctr">
            <a:solidFill>
              <a:srgbClr val="FFFFFF">
                <a:lumMod val="8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FFFFFF"/>
              </a:solidFill>
              <a:effectLst/>
              <a:uLnTx/>
              <a:uFillTx/>
              <a:latin typeface="Arial Narrow"/>
              <a:ea typeface="+mn-ea"/>
              <a:cs typeface="+mn-cs"/>
            </a:endParaRPr>
          </a:p>
        </p:txBody>
      </p:sp>
      <p:cxnSp>
        <p:nvCxnSpPr>
          <p:cNvPr id="98" name="Straight Connector 97">
            <a:extLst>
              <a:ext uri="{FF2B5EF4-FFF2-40B4-BE49-F238E27FC236}">
                <a16:creationId xmlns="" xmlns:a16="http://schemas.microsoft.com/office/drawing/2014/main" id="{B2E26966-F4A7-4655-AA3F-CD71625C4B7A}"/>
              </a:ext>
            </a:extLst>
          </p:cNvPr>
          <p:cNvCxnSpPr/>
          <p:nvPr/>
        </p:nvCxnSpPr>
        <p:spPr>
          <a:xfrm>
            <a:off x="5178724" y="1720644"/>
            <a:ext cx="524759" cy="0"/>
          </a:xfrm>
          <a:prstGeom prst="line">
            <a:avLst/>
          </a:prstGeom>
          <a:noFill/>
          <a:ln w="25400" cap="flat" cmpd="sng" algn="ctr">
            <a:solidFill>
              <a:srgbClr val="FFFFFF">
                <a:lumMod val="85000"/>
              </a:srgbClr>
            </a:solidFill>
            <a:prstDash val="solid"/>
            <a:miter lim="800000"/>
          </a:ln>
          <a:effectLst/>
        </p:spPr>
      </p:cxnSp>
      <p:sp>
        <p:nvSpPr>
          <p:cNvPr id="99" name="Rectangle 98">
            <a:extLst>
              <a:ext uri="{FF2B5EF4-FFF2-40B4-BE49-F238E27FC236}">
                <a16:creationId xmlns="" xmlns:a16="http://schemas.microsoft.com/office/drawing/2014/main" id="{23DEB2F8-853C-4892-ABFB-8B1847E93F1A}"/>
              </a:ext>
            </a:extLst>
          </p:cNvPr>
          <p:cNvSpPr/>
          <p:nvPr/>
        </p:nvSpPr>
        <p:spPr>
          <a:xfrm>
            <a:off x="4112509" y="1233970"/>
            <a:ext cx="1054364" cy="1048327"/>
          </a:xfrm>
          <a:prstGeom prst="rect">
            <a:avLst/>
          </a:prstGeom>
          <a:solidFill>
            <a:schemeClr val="accent2"/>
          </a:solidFill>
          <a:ln w="63500" cap="flat" cmpd="sng" algn="ctr">
            <a:solidFill>
              <a:srgbClr val="FFFFFF">
                <a:lumMod val="85000"/>
                <a:alpha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FFFFFF"/>
              </a:solidFill>
              <a:effectLst/>
              <a:uLnTx/>
              <a:uFillTx/>
              <a:latin typeface="Arial Narrow"/>
              <a:ea typeface="+mn-ea"/>
              <a:cs typeface="+mn-cs"/>
            </a:endParaRPr>
          </a:p>
        </p:txBody>
      </p:sp>
      <p:cxnSp>
        <p:nvCxnSpPr>
          <p:cNvPr id="100" name="Straight Connector 99">
            <a:extLst>
              <a:ext uri="{FF2B5EF4-FFF2-40B4-BE49-F238E27FC236}">
                <a16:creationId xmlns="" xmlns:a16="http://schemas.microsoft.com/office/drawing/2014/main" id="{D61F53FC-3BC1-4489-BFC1-437E1EFC03AE}"/>
              </a:ext>
            </a:extLst>
          </p:cNvPr>
          <p:cNvCxnSpPr>
            <a:cxnSpLocks/>
            <a:stCxn id="105" idx="4"/>
            <a:endCxn id="102" idx="0"/>
          </p:cNvCxnSpPr>
          <p:nvPr/>
        </p:nvCxnSpPr>
        <p:spPr>
          <a:xfrm flipH="1">
            <a:off x="5718302" y="3183056"/>
            <a:ext cx="5447" cy="1288132"/>
          </a:xfrm>
          <a:prstGeom prst="line">
            <a:avLst/>
          </a:prstGeom>
          <a:noFill/>
          <a:ln w="25400" cap="flat" cmpd="sng" algn="ctr">
            <a:solidFill>
              <a:srgbClr val="FFFFFF">
                <a:lumMod val="85000"/>
              </a:srgbClr>
            </a:solidFill>
            <a:prstDash val="solid"/>
            <a:miter lim="800000"/>
            <a:headEnd type="none"/>
          </a:ln>
          <a:effectLst/>
        </p:spPr>
      </p:cxnSp>
      <p:sp>
        <p:nvSpPr>
          <p:cNvPr id="101" name="TextBox 100">
            <a:extLst>
              <a:ext uri="{FF2B5EF4-FFF2-40B4-BE49-F238E27FC236}">
                <a16:creationId xmlns="" xmlns:a16="http://schemas.microsoft.com/office/drawing/2014/main" id="{3134EFD1-BA6E-463E-A0BC-810D1F2662FF}"/>
              </a:ext>
            </a:extLst>
          </p:cNvPr>
          <p:cNvSpPr txBox="1"/>
          <p:nvPr/>
        </p:nvSpPr>
        <p:spPr>
          <a:xfrm>
            <a:off x="6213821" y="3815648"/>
            <a:ext cx="5901979" cy="1477328"/>
          </a:xfrm>
          <a:prstGeom prst="rect">
            <a:avLst/>
          </a:prstGeom>
          <a:noFill/>
        </p:spPr>
        <p:txBody>
          <a:bodyPr wrap="square" rtlCol="0">
            <a:spAutoFit/>
          </a:bodyPr>
          <a:lstStyle/>
          <a:p>
            <a:pPr>
              <a:spcAft>
                <a:spcPts val="1200"/>
              </a:spcAft>
              <a:defRPr/>
            </a:pPr>
            <a:r>
              <a:rPr lang="en-US" sz="2000" b="1" dirty="0">
                <a:solidFill>
                  <a:srgbClr val="0070C0"/>
                </a:solidFill>
                <a:latin typeface="Arial Narrow"/>
              </a:rPr>
              <a:t>Publish right to request, and develop clear standards for requiring, parent-pupil-educator conferences to discuss options and evaluate student progress</a:t>
            </a:r>
          </a:p>
          <a:p>
            <a:pPr>
              <a:spcAft>
                <a:spcPts val="1200"/>
              </a:spcAft>
              <a:defRPr/>
            </a:pPr>
            <a:r>
              <a:rPr lang="en-US" sz="2000" b="1" dirty="0">
                <a:solidFill>
                  <a:srgbClr val="0070C0"/>
                </a:solidFill>
                <a:latin typeface="Arial Narrow"/>
              </a:rPr>
              <a:t>Develop tiered reengagement strategy and transition plan</a:t>
            </a:r>
          </a:p>
        </p:txBody>
      </p:sp>
      <p:sp>
        <p:nvSpPr>
          <p:cNvPr id="102" name="Oval 101">
            <a:extLst>
              <a:ext uri="{FF2B5EF4-FFF2-40B4-BE49-F238E27FC236}">
                <a16:creationId xmlns="" xmlns:a16="http://schemas.microsoft.com/office/drawing/2014/main" id="{B68A6067-658E-4EEB-A07F-C5ABC50D4672}"/>
              </a:ext>
            </a:extLst>
          </p:cNvPr>
          <p:cNvSpPr/>
          <p:nvPr/>
        </p:nvSpPr>
        <p:spPr>
          <a:xfrm>
            <a:off x="5661740" y="4471188"/>
            <a:ext cx="113123" cy="112475"/>
          </a:xfrm>
          <a:prstGeom prst="ellipse">
            <a:avLst/>
          </a:prstGeom>
          <a:solidFill>
            <a:srgbClr val="005392"/>
          </a:solidFill>
          <a:ln w="50800" cap="flat" cmpd="sng" algn="ctr">
            <a:solidFill>
              <a:srgbClr val="FFFFFF">
                <a:lumMod val="8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FFFFFF"/>
              </a:solidFill>
              <a:effectLst/>
              <a:uLnTx/>
              <a:uFillTx/>
              <a:latin typeface="Arial Narrow"/>
              <a:ea typeface="+mn-ea"/>
              <a:cs typeface="+mn-cs"/>
            </a:endParaRPr>
          </a:p>
        </p:txBody>
      </p:sp>
      <p:cxnSp>
        <p:nvCxnSpPr>
          <p:cNvPr id="103" name="Straight Connector 102">
            <a:extLst>
              <a:ext uri="{FF2B5EF4-FFF2-40B4-BE49-F238E27FC236}">
                <a16:creationId xmlns="" xmlns:a16="http://schemas.microsoft.com/office/drawing/2014/main" id="{0646ED50-8FD5-4122-9B71-1956A2D65604}"/>
              </a:ext>
            </a:extLst>
          </p:cNvPr>
          <p:cNvCxnSpPr/>
          <p:nvPr/>
        </p:nvCxnSpPr>
        <p:spPr>
          <a:xfrm>
            <a:off x="5142428" y="4527426"/>
            <a:ext cx="524759" cy="0"/>
          </a:xfrm>
          <a:prstGeom prst="line">
            <a:avLst/>
          </a:prstGeom>
          <a:noFill/>
          <a:ln w="25400" cap="flat" cmpd="sng" algn="ctr">
            <a:solidFill>
              <a:srgbClr val="FFFFFF">
                <a:lumMod val="85000"/>
              </a:srgbClr>
            </a:solidFill>
            <a:prstDash val="solid"/>
            <a:miter lim="800000"/>
          </a:ln>
          <a:effectLst/>
        </p:spPr>
      </p:cxnSp>
      <p:sp>
        <p:nvSpPr>
          <p:cNvPr id="105" name="Oval 104">
            <a:extLst>
              <a:ext uri="{FF2B5EF4-FFF2-40B4-BE49-F238E27FC236}">
                <a16:creationId xmlns="" xmlns:a16="http://schemas.microsoft.com/office/drawing/2014/main" id="{861B98D9-121E-405B-9AD5-70F1BD53CE2B}"/>
              </a:ext>
            </a:extLst>
          </p:cNvPr>
          <p:cNvSpPr/>
          <p:nvPr/>
        </p:nvSpPr>
        <p:spPr>
          <a:xfrm>
            <a:off x="5667187" y="3070581"/>
            <a:ext cx="113123" cy="112475"/>
          </a:xfrm>
          <a:prstGeom prst="ellipse">
            <a:avLst/>
          </a:prstGeom>
          <a:solidFill>
            <a:srgbClr val="A5300F"/>
          </a:solidFill>
          <a:ln w="50800" cap="flat" cmpd="sng" algn="ctr">
            <a:solidFill>
              <a:srgbClr val="FFFFFF">
                <a:lumMod val="8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FFFFFF"/>
              </a:solidFill>
              <a:effectLst/>
              <a:uLnTx/>
              <a:uFillTx/>
              <a:latin typeface="Arial Narrow"/>
              <a:ea typeface="+mn-ea"/>
              <a:cs typeface="+mn-cs"/>
            </a:endParaRPr>
          </a:p>
        </p:txBody>
      </p:sp>
      <p:cxnSp>
        <p:nvCxnSpPr>
          <p:cNvPr id="106" name="Straight Connector 105">
            <a:extLst>
              <a:ext uri="{FF2B5EF4-FFF2-40B4-BE49-F238E27FC236}">
                <a16:creationId xmlns="" xmlns:a16="http://schemas.microsoft.com/office/drawing/2014/main" id="{9769BDDA-ED36-4A0A-9BB5-0990DA911819}"/>
              </a:ext>
            </a:extLst>
          </p:cNvPr>
          <p:cNvCxnSpPr>
            <a:cxnSpLocks/>
          </p:cNvCxnSpPr>
          <p:nvPr/>
        </p:nvCxnSpPr>
        <p:spPr>
          <a:xfrm>
            <a:off x="5780310" y="3145564"/>
            <a:ext cx="524759" cy="0"/>
          </a:xfrm>
          <a:prstGeom prst="line">
            <a:avLst/>
          </a:prstGeom>
          <a:noFill/>
          <a:ln w="25400" cap="flat" cmpd="sng" algn="ctr">
            <a:solidFill>
              <a:srgbClr val="FFFFFF">
                <a:lumMod val="85000"/>
              </a:srgbClr>
            </a:solidFill>
            <a:prstDash val="solid"/>
            <a:miter lim="800000"/>
          </a:ln>
          <a:effectLst/>
        </p:spPr>
      </p:cxnSp>
      <p:sp>
        <p:nvSpPr>
          <p:cNvPr id="107" name="Rectangle 106">
            <a:extLst>
              <a:ext uri="{FF2B5EF4-FFF2-40B4-BE49-F238E27FC236}">
                <a16:creationId xmlns="" xmlns:a16="http://schemas.microsoft.com/office/drawing/2014/main" id="{2C3D42AC-6E30-4D78-BC93-C4D7FA6E87FD}"/>
              </a:ext>
            </a:extLst>
          </p:cNvPr>
          <p:cNvSpPr/>
          <p:nvPr/>
        </p:nvSpPr>
        <p:spPr>
          <a:xfrm>
            <a:off x="6305069" y="2621402"/>
            <a:ext cx="1054364" cy="1048327"/>
          </a:xfrm>
          <a:prstGeom prst="rect">
            <a:avLst/>
          </a:prstGeom>
          <a:solidFill>
            <a:srgbClr val="A5300F"/>
          </a:solidFill>
          <a:ln w="63500" cap="flat" cmpd="sng" algn="ctr">
            <a:solidFill>
              <a:srgbClr val="FFFFFF">
                <a:lumMod val="85000"/>
                <a:alpha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FFFFFF"/>
              </a:solidFill>
              <a:effectLst/>
              <a:uLnTx/>
              <a:uFillTx/>
              <a:latin typeface="Arial Narrow"/>
              <a:ea typeface="+mn-ea"/>
              <a:cs typeface="+mn-cs"/>
            </a:endParaRPr>
          </a:p>
        </p:txBody>
      </p:sp>
      <p:sp>
        <p:nvSpPr>
          <p:cNvPr id="108" name="TextBox 107">
            <a:extLst>
              <a:ext uri="{FF2B5EF4-FFF2-40B4-BE49-F238E27FC236}">
                <a16:creationId xmlns="" xmlns:a16="http://schemas.microsoft.com/office/drawing/2014/main" id="{6B8B5130-CA19-4D8D-8B89-4840891C418B}"/>
              </a:ext>
            </a:extLst>
          </p:cNvPr>
          <p:cNvSpPr txBox="1"/>
          <p:nvPr/>
        </p:nvSpPr>
        <p:spPr>
          <a:xfrm>
            <a:off x="182403" y="2460990"/>
            <a:ext cx="5061299" cy="1323439"/>
          </a:xfrm>
          <a:prstGeom prst="rect">
            <a:avLst/>
          </a:prstGeom>
          <a:noFill/>
        </p:spPr>
        <p:txBody>
          <a:bodyPr wrap="square" rtlCol="0">
            <a:spAutoFit/>
          </a:bodyPr>
          <a:lstStyle/>
          <a:p>
            <a:pPr algn="r">
              <a:spcAft>
                <a:spcPts val="1200"/>
              </a:spcAft>
              <a:defRPr/>
            </a:pPr>
            <a:r>
              <a:rPr lang="en-US" sz="2000" b="1" dirty="0">
                <a:solidFill>
                  <a:srgbClr val="C00000"/>
                </a:solidFill>
                <a:latin typeface="Arial Narrow"/>
              </a:rPr>
              <a:t>Provide classroom-style, designated small group or one-on-one in-person, web-based or telephonic synchronous instruction provided by teacher of record</a:t>
            </a:r>
          </a:p>
        </p:txBody>
      </p:sp>
      <p:sp>
        <p:nvSpPr>
          <p:cNvPr id="109" name="Oval 108">
            <a:extLst>
              <a:ext uri="{FF2B5EF4-FFF2-40B4-BE49-F238E27FC236}">
                <a16:creationId xmlns="" xmlns:a16="http://schemas.microsoft.com/office/drawing/2014/main" id="{10A81E18-4E76-4B5F-A48A-4AE3CE89E958}"/>
              </a:ext>
            </a:extLst>
          </p:cNvPr>
          <p:cNvSpPr/>
          <p:nvPr/>
        </p:nvSpPr>
        <p:spPr>
          <a:xfrm>
            <a:off x="5667187" y="5855110"/>
            <a:ext cx="113123" cy="112475"/>
          </a:xfrm>
          <a:prstGeom prst="ellipse">
            <a:avLst/>
          </a:prstGeom>
          <a:solidFill>
            <a:schemeClr val="bg2">
              <a:lumMod val="25000"/>
            </a:schemeClr>
          </a:solidFill>
          <a:ln w="50800" cap="flat" cmpd="sng" algn="ctr">
            <a:solidFill>
              <a:srgbClr val="FFFFFF">
                <a:lumMod val="8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FFFFFF"/>
              </a:solidFill>
              <a:effectLst/>
              <a:uLnTx/>
              <a:uFillTx/>
              <a:latin typeface="Arial Narrow"/>
              <a:ea typeface="+mn-ea"/>
              <a:cs typeface="+mn-cs"/>
            </a:endParaRPr>
          </a:p>
        </p:txBody>
      </p:sp>
      <p:cxnSp>
        <p:nvCxnSpPr>
          <p:cNvPr id="110" name="Straight Connector 109">
            <a:extLst>
              <a:ext uri="{FF2B5EF4-FFF2-40B4-BE49-F238E27FC236}">
                <a16:creationId xmlns="" xmlns:a16="http://schemas.microsoft.com/office/drawing/2014/main" id="{6158EBAD-C768-47BB-820F-D32482421D81}"/>
              </a:ext>
            </a:extLst>
          </p:cNvPr>
          <p:cNvCxnSpPr/>
          <p:nvPr/>
        </p:nvCxnSpPr>
        <p:spPr>
          <a:xfrm>
            <a:off x="5780310" y="5930093"/>
            <a:ext cx="524759" cy="0"/>
          </a:xfrm>
          <a:prstGeom prst="line">
            <a:avLst/>
          </a:prstGeom>
          <a:noFill/>
          <a:ln w="25400" cap="flat" cmpd="sng" algn="ctr">
            <a:solidFill>
              <a:srgbClr val="FFFFFF">
                <a:lumMod val="85000"/>
              </a:srgbClr>
            </a:solidFill>
            <a:prstDash val="solid"/>
            <a:miter lim="800000"/>
          </a:ln>
          <a:effectLst/>
        </p:spPr>
      </p:cxnSp>
      <p:sp>
        <p:nvSpPr>
          <p:cNvPr id="111" name="Rectangle 110">
            <a:extLst>
              <a:ext uri="{FF2B5EF4-FFF2-40B4-BE49-F238E27FC236}">
                <a16:creationId xmlns="" xmlns:a16="http://schemas.microsoft.com/office/drawing/2014/main" id="{39B4D98B-C051-4FCF-B3A3-2146687F31AB}"/>
              </a:ext>
            </a:extLst>
          </p:cNvPr>
          <p:cNvSpPr/>
          <p:nvPr/>
        </p:nvSpPr>
        <p:spPr>
          <a:xfrm>
            <a:off x="6305069" y="5405931"/>
            <a:ext cx="1054364" cy="1048327"/>
          </a:xfrm>
          <a:prstGeom prst="rect">
            <a:avLst/>
          </a:prstGeom>
          <a:solidFill>
            <a:schemeClr val="bg2">
              <a:lumMod val="25000"/>
            </a:schemeClr>
          </a:solidFill>
          <a:ln w="63500" cap="flat" cmpd="sng" algn="ctr">
            <a:solidFill>
              <a:srgbClr val="FFFFFF">
                <a:lumMod val="85000"/>
                <a:alpha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FFFFFF"/>
              </a:solidFill>
              <a:effectLst/>
              <a:uLnTx/>
              <a:uFillTx/>
              <a:latin typeface="Arial Narrow"/>
              <a:ea typeface="+mn-ea"/>
              <a:cs typeface="+mn-cs"/>
            </a:endParaRPr>
          </a:p>
        </p:txBody>
      </p:sp>
      <p:sp>
        <p:nvSpPr>
          <p:cNvPr id="112" name="TextBox 111">
            <a:extLst>
              <a:ext uri="{FF2B5EF4-FFF2-40B4-BE49-F238E27FC236}">
                <a16:creationId xmlns="" xmlns:a16="http://schemas.microsoft.com/office/drawing/2014/main" id="{D12CF639-E240-48BA-9B4A-FF0A759F450B}"/>
              </a:ext>
            </a:extLst>
          </p:cNvPr>
          <p:cNvSpPr txBox="1"/>
          <p:nvPr/>
        </p:nvSpPr>
        <p:spPr>
          <a:xfrm>
            <a:off x="-42146" y="5132867"/>
            <a:ext cx="5370162" cy="1323439"/>
          </a:xfrm>
          <a:prstGeom prst="rect">
            <a:avLst/>
          </a:prstGeom>
          <a:noFill/>
        </p:spPr>
        <p:txBody>
          <a:bodyPr wrap="square" rtlCol="0">
            <a:spAutoFit/>
          </a:bodyPr>
          <a:lstStyle/>
          <a:p>
            <a:pPr algn="r">
              <a:spcAft>
                <a:spcPts val="1200"/>
              </a:spcAft>
              <a:defRPr/>
            </a:pPr>
            <a:r>
              <a:rPr lang="en-US" sz="2000" b="1" dirty="0">
                <a:latin typeface="Arial Narrow"/>
              </a:rPr>
              <a:t>Students enrolled in program for fewer than </a:t>
            </a:r>
            <a:r>
              <a:rPr lang="en-US" sz="2000" b="1" dirty="0" smtClean="0">
                <a:latin typeface="Arial Narrow"/>
              </a:rPr>
              <a:t/>
            </a:r>
            <a:br>
              <a:rPr lang="en-US" sz="2000" b="1" dirty="0" smtClean="0">
                <a:latin typeface="Arial Narrow"/>
              </a:rPr>
            </a:br>
            <a:r>
              <a:rPr lang="en-US" sz="2000" b="1" dirty="0" smtClean="0">
                <a:latin typeface="Arial Narrow"/>
              </a:rPr>
              <a:t>15 </a:t>
            </a:r>
            <a:r>
              <a:rPr lang="en-US" sz="2000" b="1" dirty="0">
                <a:latin typeface="Arial Narrow"/>
              </a:rPr>
              <a:t>school days in a school year are exempt from live interaction, synchronous instruction, tiered reengagement, and transition plan requirements</a:t>
            </a:r>
          </a:p>
        </p:txBody>
      </p:sp>
      <p:grpSp>
        <p:nvGrpSpPr>
          <p:cNvPr id="113" name="Group 84">
            <a:extLst>
              <a:ext uri="{FF2B5EF4-FFF2-40B4-BE49-F238E27FC236}">
                <a16:creationId xmlns="" xmlns:a16="http://schemas.microsoft.com/office/drawing/2014/main" id="{21BA647B-3841-48DA-90B4-2A83C9A6725F}"/>
              </a:ext>
            </a:extLst>
          </p:cNvPr>
          <p:cNvGrpSpPr/>
          <p:nvPr/>
        </p:nvGrpSpPr>
        <p:grpSpPr>
          <a:xfrm>
            <a:off x="4325155" y="4158014"/>
            <a:ext cx="553986" cy="671231"/>
            <a:chOff x="3543301" y="3363913"/>
            <a:chExt cx="300038" cy="363538"/>
          </a:xfrm>
          <a:solidFill>
            <a:schemeClr val="bg1"/>
          </a:solidFill>
          <a:effectLst>
            <a:outerShdw blurRad="50800" dist="38100" dir="2700000" algn="tl" rotWithShape="0">
              <a:prstClr val="black">
                <a:alpha val="40000"/>
              </a:prstClr>
            </a:outerShdw>
          </a:effectLst>
        </p:grpSpPr>
        <p:sp>
          <p:nvSpPr>
            <p:cNvPr id="114" name="Freeform 50">
              <a:extLst>
                <a:ext uri="{FF2B5EF4-FFF2-40B4-BE49-F238E27FC236}">
                  <a16:creationId xmlns="" xmlns:a16="http://schemas.microsoft.com/office/drawing/2014/main" id="{3949B318-04C1-47B8-8692-57B19528419F}"/>
                </a:ext>
              </a:extLst>
            </p:cNvPr>
            <p:cNvSpPr>
              <a:spLocks/>
            </p:cNvSpPr>
            <p:nvPr/>
          </p:nvSpPr>
          <p:spPr bwMode="auto">
            <a:xfrm>
              <a:off x="3676651" y="3386138"/>
              <a:ext cx="119063" cy="152400"/>
            </a:xfrm>
            <a:custGeom>
              <a:avLst/>
              <a:gdLst/>
              <a:ahLst/>
              <a:cxnLst>
                <a:cxn ang="0">
                  <a:pos x="32" y="18"/>
                </a:cxn>
                <a:cxn ang="0">
                  <a:pos x="4" y="68"/>
                </a:cxn>
                <a:cxn ang="0">
                  <a:pos x="4" y="102"/>
                </a:cxn>
                <a:cxn ang="0">
                  <a:pos x="5" y="115"/>
                </a:cxn>
                <a:cxn ang="0">
                  <a:pos x="6" y="115"/>
                </a:cxn>
                <a:cxn ang="0">
                  <a:pos x="20" y="102"/>
                </a:cxn>
                <a:cxn ang="0">
                  <a:pos x="20" y="69"/>
                </a:cxn>
                <a:cxn ang="0">
                  <a:pos x="58" y="56"/>
                </a:cxn>
                <a:cxn ang="0">
                  <a:pos x="89" y="5"/>
                </a:cxn>
                <a:cxn ang="0">
                  <a:pos x="32" y="18"/>
                </a:cxn>
              </a:cxnLst>
              <a:rect l="0" t="0" r="r" b="b"/>
              <a:pathLst>
                <a:path w="89" h="115">
                  <a:moveTo>
                    <a:pt x="32" y="18"/>
                  </a:moveTo>
                  <a:cubicBezTo>
                    <a:pt x="16" y="30"/>
                    <a:pt x="4" y="51"/>
                    <a:pt x="4" y="68"/>
                  </a:cubicBezTo>
                  <a:cubicBezTo>
                    <a:pt x="4" y="102"/>
                    <a:pt x="4" y="102"/>
                    <a:pt x="4" y="102"/>
                  </a:cubicBezTo>
                  <a:cubicBezTo>
                    <a:pt x="4" y="107"/>
                    <a:pt x="0" y="115"/>
                    <a:pt x="5" y="115"/>
                  </a:cubicBezTo>
                  <a:cubicBezTo>
                    <a:pt x="6" y="115"/>
                    <a:pt x="6" y="115"/>
                    <a:pt x="6" y="115"/>
                  </a:cubicBezTo>
                  <a:cubicBezTo>
                    <a:pt x="11" y="115"/>
                    <a:pt x="20" y="107"/>
                    <a:pt x="20" y="102"/>
                  </a:cubicBezTo>
                  <a:cubicBezTo>
                    <a:pt x="20" y="69"/>
                    <a:pt x="20" y="69"/>
                    <a:pt x="20" y="69"/>
                  </a:cubicBezTo>
                  <a:cubicBezTo>
                    <a:pt x="24" y="69"/>
                    <a:pt x="45" y="66"/>
                    <a:pt x="58" y="56"/>
                  </a:cubicBezTo>
                  <a:cubicBezTo>
                    <a:pt x="83" y="38"/>
                    <a:pt x="89" y="5"/>
                    <a:pt x="89" y="5"/>
                  </a:cubicBezTo>
                  <a:cubicBezTo>
                    <a:pt x="89" y="5"/>
                    <a:pt x="56" y="0"/>
                    <a:pt x="32" y="1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a:ea typeface="+mn-ea"/>
                <a:cs typeface="+mn-cs"/>
              </a:endParaRPr>
            </a:p>
          </p:txBody>
        </p:sp>
        <p:sp>
          <p:nvSpPr>
            <p:cNvPr id="115" name="Freeform 51">
              <a:extLst>
                <a:ext uri="{FF2B5EF4-FFF2-40B4-BE49-F238E27FC236}">
                  <a16:creationId xmlns="" xmlns:a16="http://schemas.microsoft.com/office/drawing/2014/main" id="{5978940C-2480-44E7-97AC-D613AEC91083}"/>
                </a:ext>
              </a:extLst>
            </p:cNvPr>
            <p:cNvSpPr>
              <a:spLocks/>
            </p:cNvSpPr>
            <p:nvPr/>
          </p:nvSpPr>
          <p:spPr bwMode="auto">
            <a:xfrm>
              <a:off x="3586163" y="3363913"/>
              <a:ext cx="117475" cy="152400"/>
            </a:xfrm>
            <a:custGeom>
              <a:avLst/>
              <a:gdLst/>
              <a:ahLst/>
              <a:cxnLst>
                <a:cxn ang="0">
                  <a:pos x="56" y="18"/>
                </a:cxn>
                <a:cxn ang="0">
                  <a:pos x="85" y="68"/>
                </a:cxn>
                <a:cxn ang="0">
                  <a:pos x="85" y="102"/>
                </a:cxn>
                <a:cxn ang="0">
                  <a:pos x="84" y="115"/>
                </a:cxn>
                <a:cxn ang="0">
                  <a:pos x="82" y="115"/>
                </a:cxn>
                <a:cxn ang="0">
                  <a:pos x="69" y="102"/>
                </a:cxn>
                <a:cxn ang="0">
                  <a:pos x="69" y="69"/>
                </a:cxn>
                <a:cxn ang="0">
                  <a:pos x="30" y="56"/>
                </a:cxn>
                <a:cxn ang="0">
                  <a:pos x="0" y="5"/>
                </a:cxn>
                <a:cxn ang="0">
                  <a:pos x="56" y="18"/>
                </a:cxn>
              </a:cxnLst>
              <a:rect l="0" t="0" r="r" b="b"/>
              <a:pathLst>
                <a:path w="89" h="115">
                  <a:moveTo>
                    <a:pt x="56" y="18"/>
                  </a:moveTo>
                  <a:cubicBezTo>
                    <a:pt x="73" y="30"/>
                    <a:pt x="85" y="51"/>
                    <a:pt x="85" y="68"/>
                  </a:cubicBezTo>
                  <a:cubicBezTo>
                    <a:pt x="85" y="102"/>
                    <a:pt x="85" y="102"/>
                    <a:pt x="85" y="102"/>
                  </a:cubicBezTo>
                  <a:cubicBezTo>
                    <a:pt x="85" y="107"/>
                    <a:pt x="89" y="115"/>
                    <a:pt x="84" y="115"/>
                  </a:cubicBezTo>
                  <a:cubicBezTo>
                    <a:pt x="82" y="115"/>
                    <a:pt x="82" y="115"/>
                    <a:pt x="82" y="115"/>
                  </a:cubicBezTo>
                  <a:cubicBezTo>
                    <a:pt x="77" y="115"/>
                    <a:pt x="69" y="107"/>
                    <a:pt x="69" y="102"/>
                  </a:cubicBezTo>
                  <a:cubicBezTo>
                    <a:pt x="69" y="69"/>
                    <a:pt x="69" y="69"/>
                    <a:pt x="69" y="69"/>
                  </a:cubicBezTo>
                  <a:cubicBezTo>
                    <a:pt x="65" y="69"/>
                    <a:pt x="43" y="66"/>
                    <a:pt x="30" y="56"/>
                  </a:cubicBezTo>
                  <a:cubicBezTo>
                    <a:pt x="6" y="38"/>
                    <a:pt x="0" y="5"/>
                    <a:pt x="0" y="5"/>
                  </a:cubicBezTo>
                  <a:cubicBezTo>
                    <a:pt x="0" y="5"/>
                    <a:pt x="32" y="0"/>
                    <a:pt x="56" y="1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a:ea typeface="+mn-ea"/>
                <a:cs typeface="+mn-cs"/>
              </a:endParaRPr>
            </a:p>
          </p:txBody>
        </p:sp>
        <p:sp>
          <p:nvSpPr>
            <p:cNvPr id="116" name="Freeform 52">
              <a:extLst>
                <a:ext uri="{FF2B5EF4-FFF2-40B4-BE49-F238E27FC236}">
                  <a16:creationId xmlns="" xmlns:a16="http://schemas.microsoft.com/office/drawing/2014/main" id="{2149B130-2F20-48C3-A6C5-FBA84DC6973B}"/>
                </a:ext>
              </a:extLst>
            </p:cNvPr>
            <p:cNvSpPr>
              <a:spLocks/>
            </p:cNvSpPr>
            <p:nvPr/>
          </p:nvSpPr>
          <p:spPr bwMode="auto">
            <a:xfrm>
              <a:off x="3543301" y="3475038"/>
              <a:ext cx="300038" cy="252413"/>
            </a:xfrm>
            <a:custGeom>
              <a:avLst/>
              <a:gdLst/>
              <a:ahLst/>
              <a:cxnLst>
                <a:cxn ang="0">
                  <a:pos x="113" y="34"/>
                </a:cxn>
                <a:cxn ang="0">
                  <a:pos x="161" y="0"/>
                </a:cxn>
                <a:cxn ang="0">
                  <a:pos x="227" y="78"/>
                </a:cxn>
                <a:cxn ang="0">
                  <a:pos x="145" y="190"/>
                </a:cxn>
                <a:cxn ang="0">
                  <a:pos x="113" y="183"/>
                </a:cxn>
                <a:cxn ang="0">
                  <a:pos x="114" y="183"/>
                </a:cxn>
                <a:cxn ang="0">
                  <a:pos x="82" y="190"/>
                </a:cxn>
                <a:cxn ang="0">
                  <a:pos x="0" y="79"/>
                </a:cxn>
                <a:cxn ang="0">
                  <a:pos x="66" y="1"/>
                </a:cxn>
                <a:cxn ang="0">
                  <a:pos x="114" y="34"/>
                </a:cxn>
                <a:cxn ang="0">
                  <a:pos x="113" y="34"/>
                </a:cxn>
              </a:cxnLst>
              <a:rect l="0" t="0" r="r" b="b"/>
              <a:pathLst>
                <a:path w="227" h="190">
                  <a:moveTo>
                    <a:pt x="113" y="34"/>
                  </a:moveTo>
                  <a:cubicBezTo>
                    <a:pt x="113" y="34"/>
                    <a:pt x="126" y="0"/>
                    <a:pt x="161" y="0"/>
                  </a:cubicBezTo>
                  <a:cubicBezTo>
                    <a:pt x="197" y="0"/>
                    <a:pt x="227" y="29"/>
                    <a:pt x="227" y="78"/>
                  </a:cubicBezTo>
                  <a:cubicBezTo>
                    <a:pt x="227" y="127"/>
                    <a:pt x="190" y="190"/>
                    <a:pt x="145" y="190"/>
                  </a:cubicBezTo>
                  <a:cubicBezTo>
                    <a:pt x="113" y="190"/>
                    <a:pt x="113" y="183"/>
                    <a:pt x="113" y="183"/>
                  </a:cubicBezTo>
                  <a:cubicBezTo>
                    <a:pt x="114" y="183"/>
                    <a:pt x="114" y="183"/>
                    <a:pt x="114" y="183"/>
                  </a:cubicBezTo>
                  <a:cubicBezTo>
                    <a:pt x="114" y="183"/>
                    <a:pt x="114" y="190"/>
                    <a:pt x="82" y="190"/>
                  </a:cubicBezTo>
                  <a:cubicBezTo>
                    <a:pt x="37" y="190"/>
                    <a:pt x="0" y="128"/>
                    <a:pt x="0" y="79"/>
                  </a:cubicBezTo>
                  <a:cubicBezTo>
                    <a:pt x="0" y="30"/>
                    <a:pt x="31" y="1"/>
                    <a:pt x="66" y="1"/>
                  </a:cubicBezTo>
                  <a:cubicBezTo>
                    <a:pt x="101" y="1"/>
                    <a:pt x="114" y="34"/>
                    <a:pt x="114" y="34"/>
                  </a:cubicBezTo>
                  <a:lnTo>
                    <a:pt x="113"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a:ea typeface="+mn-ea"/>
                <a:cs typeface="+mn-cs"/>
              </a:endParaRPr>
            </a:p>
          </p:txBody>
        </p:sp>
      </p:grpSp>
      <p:grpSp>
        <p:nvGrpSpPr>
          <p:cNvPr id="117" name="Group 40">
            <a:extLst>
              <a:ext uri="{FF2B5EF4-FFF2-40B4-BE49-F238E27FC236}">
                <a16:creationId xmlns="" xmlns:a16="http://schemas.microsoft.com/office/drawing/2014/main" id="{B26A1BC6-F1F4-438E-81D1-DD4D2D77FF68}"/>
              </a:ext>
            </a:extLst>
          </p:cNvPr>
          <p:cNvGrpSpPr/>
          <p:nvPr/>
        </p:nvGrpSpPr>
        <p:grpSpPr>
          <a:xfrm>
            <a:off x="4193094" y="1394761"/>
            <a:ext cx="862949" cy="657738"/>
            <a:chOff x="3908425" y="1439863"/>
            <a:chExt cx="260350" cy="198438"/>
          </a:xfrm>
          <a:solidFill>
            <a:schemeClr val="bg1"/>
          </a:solidFill>
          <a:effectLst>
            <a:outerShdw blurRad="50800" dist="38100" dir="2700000" algn="tl" rotWithShape="0">
              <a:prstClr val="black">
                <a:alpha val="40000"/>
              </a:prstClr>
            </a:outerShdw>
          </a:effectLst>
        </p:grpSpPr>
        <p:sp>
          <p:nvSpPr>
            <p:cNvPr id="118" name="Line 54">
              <a:extLst>
                <a:ext uri="{FF2B5EF4-FFF2-40B4-BE49-F238E27FC236}">
                  <a16:creationId xmlns="" xmlns:a16="http://schemas.microsoft.com/office/drawing/2014/main" id="{EB05AD17-0E79-4C60-A837-B983B908F6CA}"/>
                </a:ext>
              </a:extLst>
            </p:cNvPr>
            <p:cNvSpPr>
              <a:spLocks noChangeShapeType="1"/>
            </p:cNvSpPr>
            <p:nvPr/>
          </p:nvSpPr>
          <p:spPr bwMode="auto">
            <a:xfrm>
              <a:off x="4044950" y="1600200"/>
              <a:ext cx="1588" cy="1588"/>
            </a:xfrm>
            <a:prstGeom prst="line">
              <a:avLst/>
            </a:pr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a:ea typeface="+mn-ea"/>
                <a:cs typeface="+mn-cs"/>
              </a:endParaRPr>
            </a:p>
          </p:txBody>
        </p:sp>
        <p:sp>
          <p:nvSpPr>
            <p:cNvPr id="119" name="Line 55">
              <a:extLst>
                <a:ext uri="{FF2B5EF4-FFF2-40B4-BE49-F238E27FC236}">
                  <a16:creationId xmlns="" xmlns:a16="http://schemas.microsoft.com/office/drawing/2014/main" id="{C3B1782E-66BB-401D-99D8-A6DAFBFA01A0}"/>
                </a:ext>
              </a:extLst>
            </p:cNvPr>
            <p:cNvSpPr>
              <a:spLocks noChangeShapeType="1"/>
            </p:cNvSpPr>
            <p:nvPr/>
          </p:nvSpPr>
          <p:spPr bwMode="auto">
            <a:xfrm>
              <a:off x="4044950" y="1600200"/>
              <a:ext cx="1588" cy="1588"/>
            </a:xfrm>
            <a:prstGeom prst="line">
              <a:avLst/>
            </a:pr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a:ea typeface="+mn-ea"/>
                <a:cs typeface="+mn-cs"/>
              </a:endParaRPr>
            </a:p>
          </p:txBody>
        </p:sp>
        <p:sp>
          <p:nvSpPr>
            <p:cNvPr id="120" name="Freeform 56">
              <a:extLst>
                <a:ext uri="{FF2B5EF4-FFF2-40B4-BE49-F238E27FC236}">
                  <a16:creationId xmlns="" xmlns:a16="http://schemas.microsoft.com/office/drawing/2014/main" id="{6F855A15-5F71-49CD-8121-CA1576DBFC43}"/>
                </a:ext>
              </a:extLst>
            </p:cNvPr>
            <p:cNvSpPr>
              <a:spLocks noEditPoints="1"/>
            </p:cNvSpPr>
            <p:nvPr/>
          </p:nvSpPr>
          <p:spPr bwMode="auto">
            <a:xfrm>
              <a:off x="3908425" y="1439863"/>
              <a:ext cx="260350" cy="198438"/>
            </a:xfrm>
            <a:custGeom>
              <a:avLst/>
              <a:gdLst/>
              <a:ahLst/>
              <a:cxnLst>
                <a:cxn ang="0">
                  <a:pos x="80" y="6"/>
                </a:cxn>
                <a:cxn ang="0">
                  <a:pos x="78" y="3"/>
                </a:cxn>
                <a:cxn ang="0">
                  <a:pos x="53" y="0"/>
                </a:cxn>
                <a:cxn ang="0">
                  <a:pos x="42" y="5"/>
                </a:cxn>
                <a:cxn ang="0">
                  <a:pos x="35" y="0"/>
                </a:cxn>
                <a:cxn ang="0">
                  <a:pos x="8" y="3"/>
                </a:cxn>
                <a:cxn ang="0">
                  <a:pos x="4" y="5"/>
                </a:cxn>
                <a:cxn ang="0">
                  <a:pos x="3" y="6"/>
                </a:cxn>
                <a:cxn ang="0">
                  <a:pos x="0" y="42"/>
                </a:cxn>
                <a:cxn ang="0">
                  <a:pos x="2" y="61"/>
                </a:cxn>
                <a:cxn ang="0">
                  <a:pos x="28" y="61"/>
                </a:cxn>
                <a:cxn ang="0">
                  <a:pos x="32" y="61"/>
                </a:cxn>
                <a:cxn ang="0">
                  <a:pos x="36" y="64"/>
                </a:cxn>
                <a:cxn ang="0">
                  <a:pos x="46" y="64"/>
                </a:cxn>
                <a:cxn ang="0">
                  <a:pos x="50" y="62"/>
                </a:cxn>
                <a:cxn ang="0">
                  <a:pos x="51" y="61"/>
                </a:cxn>
                <a:cxn ang="0">
                  <a:pos x="74" y="61"/>
                </a:cxn>
                <a:cxn ang="0">
                  <a:pos x="84" y="58"/>
                </a:cxn>
                <a:cxn ang="0">
                  <a:pos x="84" y="10"/>
                </a:cxn>
                <a:cxn ang="0">
                  <a:pos x="35" y="57"/>
                </a:cxn>
                <a:cxn ang="0">
                  <a:pos x="6" y="54"/>
                </a:cxn>
                <a:cxn ang="0">
                  <a:pos x="20" y="51"/>
                </a:cxn>
                <a:cxn ang="0">
                  <a:pos x="39" y="56"/>
                </a:cxn>
                <a:cxn ang="0">
                  <a:pos x="40" y="8"/>
                </a:cxn>
                <a:cxn ang="0">
                  <a:pos x="40" y="50"/>
                </a:cxn>
                <a:cxn ang="0">
                  <a:pos x="33" y="48"/>
                </a:cxn>
                <a:cxn ang="0">
                  <a:pos x="6" y="51"/>
                </a:cxn>
                <a:cxn ang="0">
                  <a:pos x="6" y="6"/>
                </a:cxn>
                <a:cxn ang="0">
                  <a:pos x="7" y="5"/>
                </a:cxn>
                <a:cxn ang="0">
                  <a:pos x="22" y="3"/>
                </a:cxn>
                <a:cxn ang="0">
                  <a:pos x="39" y="5"/>
                </a:cxn>
                <a:cxn ang="0">
                  <a:pos x="40" y="8"/>
                </a:cxn>
                <a:cxn ang="0">
                  <a:pos x="43" y="20"/>
                </a:cxn>
                <a:cxn ang="0">
                  <a:pos x="43" y="7"/>
                </a:cxn>
                <a:cxn ang="0">
                  <a:pos x="46" y="4"/>
                </a:cxn>
                <a:cxn ang="0">
                  <a:pos x="48" y="21"/>
                </a:cxn>
                <a:cxn ang="0">
                  <a:pos x="52" y="21"/>
                </a:cxn>
                <a:cxn ang="0">
                  <a:pos x="54" y="2"/>
                </a:cxn>
                <a:cxn ang="0">
                  <a:pos x="78" y="5"/>
                </a:cxn>
                <a:cxn ang="0">
                  <a:pos x="78" y="7"/>
                </a:cxn>
                <a:cxn ang="0">
                  <a:pos x="78" y="51"/>
                </a:cxn>
                <a:cxn ang="0">
                  <a:pos x="51" y="48"/>
                </a:cxn>
                <a:cxn ang="0">
                  <a:pos x="49" y="57"/>
                </a:cxn>
                <a:cxn ang="0">
                  <a:pos x="49" y="51"/>
                </a:cxn>
                <a:cxn ang="0">
                  <a:pos x="75" y="54"/>
                </a:cxn>
                <a:cxn ang="0">
                  <a:pos x="78" y="57"/>
                </a:cxn>
              </a:cxnLst>
              <a:rect l="0" t="0" r="r" b="b"/>
              <a:pathLst>
                <a:path w="84" h="64">
                  <a:moveTo>
                    <a:pt x="81" y="6"/>
                  </a:moveTo>
                  <a:cubicBezTo>
                    <a:pt x="81" y="6"/>
                    <a:pt x="81" y="6"/>
                    <a:pt x="80" y="6"/>
                  </a:cubicBezTo>
                  <a:cubicBezTo>
                    <a:pt x="80" y="6"/>
                    <a:pt x="80" y="6"/>
                    <a:pt x="80" y="5"/>
                  </a:cubicBezTo>
                  <a:cubicBezTo>
                    <a:pt x="80" y="4"/>
                    <a:pt x="79" y="3"/>
                    <a:pt x="78" y="3"/>
                  </a:cubicBezTo>
                  <a:cubicBezTo>
                    <a:pt x="74" y="3"/>
                    <a:pt x="71" y="2"/>
                    <a:pt x="67" y="1"/>
                  </a:cubicBezTo>
                  <a:cubicBezTo>
                    <a:pt x="62" y="1"/>
                    <a:pt x="58" y="0"/>
                    <a:pt x="53" y="0"/>
                  </a:cubicBezTo>
                  <a:cubicBezTo>
                    <a:pt x="51" y="0"/>
                    <a:pt x="49" y="0"/>
                    <a:pt x="47" y="1"/>
                  </a:cubicBezTo>
                  <a:cubicBezTo>
                    <a:pt x="45" y="1"/>
                    <a:pt x="43" y="3"/>
                    <a:pt x="42" y="5"/>
                  </a:cubicBezTo>
                  <a:cubicBezTo>
                    <a:pt x="41" y="4"/>
                    <a:pt x="40" y="2"/>
                    <a:pt x="39" y="2"/>
                  </a:cubicBezTo>
                  <a:cubicBezTo>
                    <a:pt x="37" y="1"/>
                    <a:pt x="36" y="0"/>
                    <a:pt x="35" y="0"/>
                  </a:cubicBezTo>
                  <a:cubicBezTo>
                    <a:pt x="31" y="0"/>
                    <a:pt x="29" y="0"/>
                    <a:pt x="25" y="0"/>
                  </a:cubicBezTo>
                  <a:cubicBezTo>
                    <a:pt x="20" y="1"/>
                    <a:pt x="14" y="2"/>
                    <a:pt x="8" y="3"/>
                  </a:cubicBezTo>
                  <a:cubicBezTo>
                    <a:pt x="7" y="3"/>
                    <a:pt x="6" y="3"/>
                    <a:pt x="5" y="3"/>
                  </a:cubicBezTo>
                  <a:cubicBezTo>
                    <a:pt x="4" y="3"/>
                    <a:pt x="4" y="4"/>
                    <a:pt x="4" y="5"/>
                  </a:cubicBezTo>
                  <a:cubicBezTo>
                    <a:pt x="4" y="6"/>
                    <a:pt x="4" y="6"/>
                    <a:pt x="4" y="6"/>
                  </a:cubicBezTo>
                  <a:cubicBezTo>
                    <a:pt x="3" y="6"/>
                    <a:pt x="3" y="6"/>
                    <a:pt x="3" y="6"/>
                  </a:cubicBezTo>
                  <a:cubicBezTo>
                    <a:pt x="0" y="6"/>
                    <a:pt x="0" y="7"/>
                    <a:pt x="0" y="9"/>
                  </a:cubicBezTo>
                  <a:cubicBezTo>
                    <a:pt x="0" y="22"/>
                    <a:pt x="0" y="30"/>
                    <a:pt x="0" y="42"/>
                  </a:cubicBezTo>
                  <a:cubicBezTo>
                    <a:pt x="0" y="47"/>
                    <a:pt x="0" y="52"/>
                    <a:pt x="0" y="57"/>
                  </a:cubicBezTo>
                  <a:cubicBezTo>
                    <a:pt x="0" y="59"/>
                    <a:pt x="0" y="61"/>
                    <a:pt x="2" y="61"/>
                  </a:cubicBezTo>
                  <a:cubicBezTo>
                    <a:pt x="4" y="61"/>
                    <a:pt x="6" y="61"/>
                    <a:pt x="8" y="61"/>
                  </a:cubicBezTo>
                  <a:cubicBezTo>
                    <a:pt x="15" y="61"/>
                    <a:pt x="22" y="61"/>
                    <a:pt x="28" y="61"/>
                  </a:cubicBezTo>
                  <a:cubicBezTo>
                    <a:pt x="30" y="61"/>
                    <a:pt x="31" y="61"/>
                    <a:pt x="32" y="61"/>
                  </a:cubicBezTo>
                  <a:cubicBezTo>
                    <a:pt x="32" y="61"/>
                    <a:pt x="32" y="61"/>
                    <a:pt x="32" y="61"/>
                  </a:cubicBezTo>
                  <a:cubicBezTo>
                    <a:pt x="33" y="61"/>
                    <a:pt x="33" y="61"/>
                    <a:pt x="33" y="62"/>
                  </a:cubicBezTo>
                  <a:cubicBezTo>
                    <a:pt x="34" y="64"/>
                    <a:pt x="35" y="64"/>
                    <a:pt x="36" y="64"/>
                  </a:cubicBezTo>
                  <a:cubicBezTo>
                    <a:pt x="38" y="64"/>
                    <a:pt x="39" y="64"/>
                    <a:pt x="41" y="64"/>
                  </a:cubicBezTo>
                  <a:cubicBezTo>
                    <a:pt x="43" y="64"/>
                    <a:pt x="44" y="64"/>
                    <a:pt x="46" y="64"/>
                  </a:cubicBezTo>
                  <a:cubicBezTo>
                    <a:pt x="47" y="64"/>
                    <a:pt x="48" y="64"/>
                    <a:pt x="49" y="64"/>
                  </a:cubicBezTo>
                  <a:cubicBezTo>
                    <a:pt x="50" y="63"/>
                    <a:pt x="50" y="63"/>
                    <a:pt x="50" y="62"/>
                  </a:cubicBezTo>
                  <a:cubicBezTo>
                    <a:pt x="50" y="62"/>
                    <a:pt x="50" y="61"/>
                    <a:pt x="51" y="61"/>
                  </a:cubicBezTo>
                  <a:cubicBezTo>
                    <a:pt x="51" y="61"/>
                    <a:pt x="51" y="61"/>
                    <a:pt x="51" y="61"/>
                  </a:cubicBezTo>
                  <a:cubicBezTo>
                    <a:pt x="52" y="61"/>
                    <a:pt x="53" y="61"/>
                    <a:pt x="54" y="61"/>
                  </a:cubicBezTo>
                  <a:cubicBezTo>
                    <a:pt x="60" y="61"/>
                    <a:pt x="67" y="61"/>
                    <a:pt x="74" y="61"/>
                  </a:cubicBezTo>
                  <a:cubicBezTo>
                    <a:pt x="76" y="61"/>
                    <a:pt x="79" y="61"/>
                    <a:pt x="81" y="61"/>
                  </a:cubicBezTo>
                  <a:cubicBezTo>
                    <a:pt x="83" y="61"/>
                    <a:pt x="84" y="60"/>
                    <a:pt x="84" y="58"/>
                  </a:cubicBezTo>
                  <a:cubicBezTo>
                    <a:pt x="84" y="53"/>
                    <a:pt x="84" y="49"/>
                    <a:pt x="84" y="44"/>
                  </a:cubicBezTo>
                  <a:cubicBezTo>
                    <a:pt x="84" y="31"/>
                    <a:pt x="84" y="23"/>
                    <a:pt x="84" y="10"/>
                  </a:cubicBezTo>
                  <a:cubicBezTo>
                    <a:pt x="84" y="8"/>
                    <a:pt x="84" y="6"/>
                    <a:pt x="81" y="6"/>
                  </a:cubicBezTo>
                  <a:close/>
                  <a:moveTo>
                    <a:pt x="35" y="57"/>
                  </a:moveTo>
                  <a:cubicBezTo>
                    <a:pt x="25" y="57"/>
                    <a:pt x="15" y="57"/>
                    <a:pt x="5" y="57"/>
                  </a:cubicBezTo>
                  <a:cubicBezTo>
                    <a:pt x="5" y="57"/>
                    <a:pt x="6" y="54"/>
                    <a:pt x="6" y="54"/>
                  </a:cubicBezTo>
                  <a:cubicBezTo>
                    <a:pt x="7" y="54"/>
                    <a:pt x="8" y="54"/>
                    <a:pt x="8" y="54"/>
                  </a:cubicBezTo>
                  <a:cubicBezTo>
                    <a:pt x="12" y="53"/>
                    <a:pt x="16" y="52"/>
                    <a:pt x="20" y="51"/>
                  </a:cubicBezTo>
                  <a:cubicBezTo>
                    <a:pt x="25" y="51"/>
                    <a:pt x="30" y="50"/>
                    <a:pt x="34" y="51"/>
                  </a:cubicBezTo>
                  <a:cubicBezTo>
                    <a:pt x="36" y="52"/>
                    <a:pt x="38" y="53"/>
                    <a:pt x="39" y="56"/>
                  </a:cubicBezTo>
                  <a:cubicBezTo>
                    <a:pt x="38" y="56"/>
                    <a:pt x="36" y="56"/>
                    <a:pt x="35" y="57"/>
                  </a:cubicBezTo>
                  <a:close/>
                  <a:moveTo>
                    <a:pt x="40" y="8"/>
                  </a:moveTo>
                  <a:cubicBezTo>
                    <a:pt x="40" y="11"/>
                    <a:pt x="40" y="10"/>
                    <a:pt x="40" y="12"/>
                  </a:cubicBezTo>
                  <a:cubicBezTo>
                    <a:pt x="40" y="25"/>
                    <a:pt x="40" y="37"/>
                    <a:pt x="40" y="50"/>
                  </a:cubicBezTo>
                  <a:cubicBezTo>
                    <a:pt x="40" y="50"/>
                    <a:pt x="40" y="51"/>
                    <a:pt x="40" y="52"/>
                  </a:cubicBezTo>
                  <a:cubicBezTo>
                    <a:pt x="38" y="50"/>
                    <a:pt x="36" y="48"/>
                    <a:pt x="33" y="48"/>
                  </a:cubicBezTo>
                  <a:cubicBezTo>
                    <a:pt x="30" y="47"/>
                    <a:pt x="27" y="47"/>
                    <a:pt x="24" y="47"/>
                  </a:cubicBezTo>
                  <a:cubicBezTo>
                    <a:pt x="18" y="48"/>
                    <a:pt x="12" y="49"/>
                    <a:pt x="6" y="51"/>
                  </a:cubicBezTo>
                  <a:cubicBezTo>
                    <a:pt x="6" y="40"/>
                    <a:pt x="6" y="29"/>
                    <a:pt x="6" y="18"/>
                  </a:cubicBezTo>
                  <a:cubicBezTo>
                    <a:pt x="6" y="12"/>
                    <a:pt x="6" y="11"/>
                    <a:pt x="6" y="6"/>
                  </a:cubicBezTo>
                  <a:cubicBezTo>
                    <a:pt x="6" y="5"/>
                    <a:pt x="6" y="5"/>
                    <a:pt x="6" y="5"/>
                  </a:cubicBezTo>
                  <a:cubicBezTo>
                    <a:pt x="7" y="5"/>
                    <a:pt x="7" y="5"/>
                    <a:pt x="7" y="5"/>
                  </a:cubicBezTo>
                  <a:cubicBezTo>
                    <a:pt x="9" y="5"/>
                    <a:pt x="10" y="5"/>
                    <a:pt x="11" y="4"/>
                  </a:cubicBezTo>
                  <a:cubicBezTo>
                    <a:pt x="15" y="4"/>
                    <a:pt x="18" y="3"/>
                    <a:pt x="22" y="3"/>
                  </a:cubicBezTo>
                  <a:cubicBezTo>
                    <a:pt x="25" y="2"/>
                    <a:pt x="28" y="2"/>
                    <a:pt x="31" y="2"/>
                  </a:cubicBezTo>
                  <a:cubicBezTo>
                    <a:pt x="34" y="2"/>
                    <a:pt x="37" y="3"/>
                    <a:pt x="39" y="5"/>
                  </a:cubicBezTo>
                  <a:cubicBezTo>
                    <a:pt x="40" y="5"/>
                    <a:pt x="40" y="6"/>
                    <a:pt x="40" y="6"/>
                  </a:cubicBezTo>
                  <a:cubicBezTo>
                    <a:pt x="40" y="7"/>
                    <a:pt x="40" y="8"/>
                    <a:pt x="40" y="8"/>
                  </a:cubicBezTo>
                  <a:close/>
                  <a:moveTo>
                    <a:pt x="43" y="52"/>
                  </a:moveTo>
                  <a:cubicBezTo>
                    <a:pt x="43" y="41"/>
                    <a:pt x="43" y="31"/>
                    <a:pt x="43" y="20"/>
                  </a:cubicBezTo>
                  <a:cubicBezTo>
                    <a:pt x="43" y="15"/>
                    <a:pt x="43" y="15"/>
                    <a:pt x="43" y="11"/>
                  </a:cubicBezTo>
                  <a:cubicBezTo>
                    <a:pt x="43" y="9"/>
                    <a:pt x="43" y="8"/>
                    <a:pt x="43" y="7"/>
                  </a:cubicBezTo>
                  <a:cubicBezTo>
                    <a:pt x="43" y="6"/>
                    <a:pt x="43" y="6"/>
                    <a:pt x="43" y="6"/>
                  </a:cubicBezTo>
                  <a:cubicBezTo>
                    <a:pt x="43" y="5"/>
                    <a:pt x="45" y="4"/>
                    <a:pt x="46" y="4"/>
                  </a:cubicBezTo>
                  <a:cubicBezTo>
                    <a:pt x="46" y="11"/>
                    <a:pt x="46" y="15"/>
                    <a:pt x="46" y="23"/>
                  </a:cubicBezTo>
                  <a:cubicBezTo>
                    <a:pt x="46" y="22"/>
                    <a:pt x="47" y="22"/>
                    <a:pt x="48" y="21"/>
                  </a:cubicBezTo>
                  <a:cubicBezTo>
                    <a:pt x="48" y="21"/>
                    <a:pt x="50" y="20"/>
                    <a:pt x="50" y="20"/>
                  </a:cubicBezTo>
                  <a:cubicBezTo>
                    <a:pt x="51" y="20"/>
                    <a:pt x="52" y="21"/>
                    <a:pt x="52" y="21"/>
                  </a:cubicBezTo>
                  <a:cubicBezTo>
                    <a:pt x="53" y="22"/>
                    <a:pt x="54" y="22"/>
                    <a:pt x="54" y="23"/>
                  </a:cubicBezTo>
                  <a:cubicBezTo>
                    <a:pt x="54" y="14"/>
                    <a:pt x="54" y="10"/>
                    <a:pt x="54" y="2"/>
                  </a:cubicBezTo>
                  <a:cubicBezTo>
                    <a:pt x="61" y="2"/>
                    <a:pt x="68" y="4"/>
                    <a:pt x="74" y="5"/>
                  </a:cubicBezTo>
                  <a:cubicBezTo>
                    <a:pt x="75" y="5"/>
                    <a:pt x="76" y="5"/>
                    <a:pt x="78" y="5"/>
                  </a:cubicBezTo>
                  <a:cubicBezTo>
                    <a:pt x="78" y="6"/>
                    <a:pt x="78" y="6"/>
                    <a:pt x="78" y="6"/>
                  </a:cubicBezTo>
                  <a:cubicBezTo>
                    <a:pt x="78" y="7"/>
                    <a:pt x="78" y="7"/>
                    <a:pt x="78" y="7"/>
                  </a:cubicBezTo>
                  <a:cubicBezTo>
                    <a:pt x="78" y="13"/>
                    <a:pt x="78" y="14"/>
                    <a:pt x="78" y="19"/>
                  </a:cubicBezTo>
                  <a:cubicBezTo>
                    <a:pt x="78" y="30"/>
                    <a:pt x="78" y="40"/>
                    <a:pt x="78" y="51"/>
                  </a:cubicBezTo>
                  <a:cubicBezTo>
                    <a:pt x="72" y="49"/>
                    <a:pt x="66" y="48"/>
                    <a:pt x="60" y="48"/>
                  </a:cubicBezTo>
                  <a:cubicBezTo>
                    <a:pt x="57" y="47"/>
                    <a:pt x="54" y="47"/>
                    <a:pt x="51" y="48"/>
                  </a:cubicBezTo>
                  <a:cubicBezTo>
                    <a:pt x="48" y="48"/>
                    <a:pt x="45" y="50"/>
                    <a:pt x="43" y="52"/>
                  </a:cubicBezTo>
                  <a:close/>
                  <a:moveTo>
                    <a:pt x="49" y="57"/>
                  </a:moveTo>
                  <a:cubicBezTo>
                    <a:pt x="48" y="56"/>
                    <a:pt x="46" y="56"/>
                    <a:pt x="44" y="56"/>
                  </a:cubicBezTo>
                  <a:cubicBezTo>
                    <a:pt x="45" y="53"/>
                    <a:pt x="47" y="52"/>
                    <a:pt x="49" y="51"/>
                  </a:cubicBezTo>
                  <a:cubicBezTo>
                    <a:pt x="54" y="50"/>
                    <a:pt x="59" y="51"/>
                    <a:pt x="63" y="51"/>
                  </a:cubicBezTo>
                  <a:cubicBezTo>
                    <a:pt x="67" y="52"/>
                    <a:pt x="71" y="53"/>
                    <a:pt x="75" y="54"/>
                  </a:cubicBezTo>
                  <a:cubicBezTo>
                    <a:pt x="76" y="54"/>
                    <a:pt x="77" y="54"/>
                    <a:pt x="78" y="54"/>
                  </a:cubicBezTo>
                  <a:cubicBezTo>
                    <a:pt x="78" y="54"/>
                    <a:pt x="78" y="57"/>
                    <a:pt x="78" y="57"/>
                  </a:cubicBezTo>
                  <a:cubicBezTo>
                    <a:pt x="69" y="57"/>
                    <a:pt x="59" y="57"/>
                    <a:pt x="49" y="5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a:ea typeface="+mn-ea"/>
                <a:cs typeface="+mn-cs"/>
              </a:endParaRPr>
            </a:p>
          </p:txBody>
        </p:sp>
        <p:sp>
          <p:nvSpPr>
            <p:cNvPr id="121" name="Freeform 57">
              <a:extLst>
                <a:ext uri="{FF2B5EF4-FFF2-40B4-BE49-F238E27FC236}">
                  <a16:creationId xmlns="" xmlns:a16="http://schemas.microsoft.com/office/drawing/2014/main" id="{77F5677D-3CFF-4869-83A1-1D4483C55ACC}"/>
                </a:ext>
              </a:extLst>
            </p:cNvPr>
            <p:cNvSpPr>
              <a:spLocks/>
            </p:cNvSpPr>
            <p:nvPr/>
          </p:nvSpPr>
          <p:spPr bwMode="auto">
            <a:xfrm>
              <a:off x="4044950" y="1600200"/>
              <a:ext cx="1588" cy="1588"/>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a:ea typeface="+mn-ea"/>
                <a:cs typeface="+mn-cs"/>
              </a:endParaRPr>
            </a:p>
          </p:txBody>
        </p:sp>
        <p:sp>
          <p:nvSpPr>
            <p:cNvPr id="122" name="Freeform 58">
              <a:extLst>
                <a:ext uri="{FF2B5EF4-FFF2-40B4-BE49-F238E27FC236}">
                  <a16:creationId xmlns="" xmlns:a16="http://schemas.microsoft.com/office/drawing/2014/main" id="{8F9DE063-FC25-4C2A-AA1F-5A77486B880F}"/>
                </a:ext>
              </a:extLst>
            </p:cNvPr>
            <p:cNvSpPr>
              <a:spLocks/>
            </p:cNvSpPr>
            <p:nvPr/>
          </p:nvSpPr>
          <p:spPr bwMode="auto">
            <a:xfrm>
              <a:off x="4041775" y="1600200"/>
              <a:ext cx="3175" cy="1588"/>
            </a:xfrm>
            <a:custGeom>
              <a:avLst/>
              <a:gdLst/>
              <a:ahLst/>
              <a:cxnLst>
                <a:cxn ang="0">
                  <a:pos x="0" y="0"/>
                </a:cxn>
                <a:cxn ang="0">
                  <a:pos x="2" y="0"/>
                </a:cxn>
                <a:cxn ang="0">
                  <a:pos x="0" y="0"/>
                </a:cxn>
              </a:cxnLst>
              <a:rect l="0" t="0" r="r" b="b"/>
              <a:pathLst>
                <a:path w="2">
                  <a:moveTo>
                    <a:pt x="0" y="0"/>
                  </a:moveTo>
                  <a:lnTo>
                    <a:pt x="2" y="0"/>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a:ea typeface="+mn-ea"/>
                <a:cs typeface="+mn-cs"/>
              </a:endParaRPr>
            </a:p>
          </p:txBody>
        </p:sp>
        <p:sp>
          <p:nvSpPr>
            <p:cNvPr id="123" name="Freeform 59">
              <a:extLst>
                <a:ext uri="{FF2B5EF4-FFF2-40B4-BE49-F238E27FC236}">
                  <a16:creationId xmlns="" xmlns:a16="http://schemas.microsoft.com/office/drawing/2014/main" id="{1A3BC46B-0F3B-4ACE-A209-634E270B82AA}"/>
                </a:ext>
              </a:extLst>
            </p:cNvPr>
            <p:cNvSpPr>
              <a:spLocks/>
            </p:cNvSpPr>
            <p:nvPr/>
          </p:nvSpPr>
          <p:spPr bwMode="auto">
            <a:xfrm>
              <a:off x="4041775" y="1600200"/>
              <a:ext cx="1588" cy="1588"/>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a:ea typeface="+mn-ea"/>
                <a:cs typeface="+mn-cs"/>
              </a:endParaRPr>
            </a:p>
          </p:txBody>
        </p:sp>
      </p:grpSp>
      <p:grpSp>
        <p:nvGrpSpPr>
          <p:cNvPr id="124" name="Group 85">
            <a:extLst>
              <a:ext uri="{FF2B5EF4-FFF2-40B4-BE49-F238E27FC236}">
                <a16:creationId xmlns="" xmlns:a16="http://schemas.microsoft.com/office/drawing/2014/main" id="{2E4F8D7C-BE14-46CF-B3B4-C22D5DF73468}"/>
              </a:ext>
            </a:extLst>
          </p:cNvPr>
          <p:cNvGrpSpPr/>
          <p:nvPr/>
        </p:nvGrpSpPr>
        <p:grpSpPr>
          <a:xfrm>
            <a:off x="6496654" y="2783595"/>
            <a:ext cx="676538" cy="723938"/>
            <a:chOff x="3911601" y="3687763"/>
            <a:chExt cx="249238" cy="266700"/>
          </a:xfrm>
          <a:solidFill>
            <a:schemeClr val="bg1"/>
          </a:solidFill>
          <a:effectLst>
            <a:outerShdw blurRad="50800" dist="38100" dir="2700000" algn="tl" rotWithShape="0">
              <a:prstClr val="black">
                <a:alpha val="40000"/>
              </a:prstClr>
            </a:outerShdw>
          </a:effectLst>
        </p:grpSpPr>
        <p:sp>
          <p:nvSpPr>
            <p:cNvPr id="125" name="Freeform 33">
              <a:extLst>
                <a:ext uri="{FF2B5EF4-FFF2-40B4-BE49-F238E27FC236}">
                  <a16:creationId xmlns="" xmlns:a16="http://schemas.microsoft.com/office/drawing/2014/main" id="{2122C21B-8930-4DB2-B650-198948E49DB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a:ea typeface="+mn-ea"/>
                <a:cs typeface="+mn-cs"/>
              </a:endParaRPr>
            </a:p>
          </p:txBody>
        </p:sp>
        <p:sp>
          <p:nvSpPr>
            <p:cNvPr id="126" name="Freeform 34">
              <a:extLst>
                <a:ext uri="{FF2B5EF4-FFF2-40B4-BE49-F238E27FC236}">
                  <a16:creationId xmlns="" xmlns:a16="http://schemas.microsoft.com/office/drawing/2014/main" id="{5B3381C7-1D53-4DFD-A321-BB462E9B96EF}"/>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a:ea typeface="+mn-ea"/>
                <a:cs typeface="+mn-cs"/>
              </a:endParaRPr>
            </a:p>
          </p:txBody>
        </p:sp>
        <p:sp>
          <p:nvSpPr>
            <p:cNvPr id="127" name="Freeform 35">
              <a:extLst>
                <a:ext uri="{FF2B5EF4-FFF2-40B4-BE49-F238E27FC236}">
                  <a16:creationId xmlns="" xmlns:a16="http://schemas.microsoft.com/office/drawing/2014/main" id="{9B703D11-9843-4D4F-A1E0-BC186E700C54}"/>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a:ea typeface="+mn-ea"/>
                <a:cs typeface="+mn-cs"/>
              </a:endParaRPr>
            </a:p>
          </p:txBody>
        </p:sp>
        <p:sp>
          <p:nvSpPr>
            <p:cNvPr id="128" name="Freeform 36">
              <a:extLst>
                <a:ext uri="{FF2B5EF4-FFF2-40B4-BE49-F238E27FC236}">
                  <a16:creationId xmlns="" xmlns:a16="http://schemas.microsoft.com/office/drawing/2014/main" id="{77262244-A2A1-40D1-BD30-7F8C7DF75543}"/>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a:ea typeface="+mn-ea"/>
                <a:cs typeface="+mn-cs"/>
              </a:endParaRPr>
            </a:p>
          </p:txBody>
        </p:sp>
      </p:grpSp>
      <p:grpSp>
        <p:nvGrpSpPr>
          <p:cNvPr id="137" name="Group 83">
            <a:extLst>
              <a:ext uri="{FF2B5EF4-FFF2-40B4-BE49-F238E27FC236}">
                <a16:creationId xmlns="" xmlns:a16="http://schemas.microsoft.com/office/drawing/2014/main" id="{1CD9B9F6-975E-4D88-AF11-678033DF1763}"/>
              </a:ext>
            </a:extLst>
          </p:cNvPr>
          <p:cNvGrpSpPr/>
          <p:nvPr/>
        </p:nvGrpSpPr>
        <p:grpSpPr>
          <a:xfrm>
            <a:off x="6441484" y="5533255"/>
            <a:ext cx="785006" cy="785006"/>
            <a:chOff x="4424363" y="754063"/>
            <a:chExt cx="280987" cy="280987"/>
          </a:xfrm>
          <a:solidFill>
            <a:schemeClr val="bg1"/>
          </a:solidFill>
          <a:effectLst>
            <a:outerShdw blurRad="50800" dist="38100" dir="2700000" algn="tl" rotWithShape="0">
              <a:prstClr val="black">
                <a:alpha val="40000"/>
              </a:prstClr>
            </a:outerShdw>
          </a:effectLst>
        </p:grpSpPr>
        <p:sp>
          <p:nvSpPr>
            <p:cNvPr id="138" name="Freeform 14">
              <a:extLst>
                <a:ext uri="{FF2B5EF4-FFF2-40B4-BE49-F238E27FC236}">
                  <a16:creationId xmlns="" xmlns:a16="http://schemas.microsoft.com/office/drawing/2014/main" id="{D8D26355-3875-490F-8233-A5F07DAE2E11}"/>
                </a:ext>
              </a:extLst>
            </p:cNvPr>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a:ea typeface="+mn-ea"/>
                <a:cs typeface="+mn-cs"/>
              </a:endParaRPr>
            </a:p>
          </p:txBody>
        </p:sp>
        <p:sp>
          <p:nvSpPr>
            <p:cNvPr id="139" name="Freeform 15">
              <a:extLst>
                <a:ext uri="{FF2B5EF4-FFF2-40B4-BE49-F238E27FC236}">
                  <a16:creationId xmlns="" xmlns:a16="http://schemas.microsoft.com/office/drawing/2014/main" id="{1A5FFA70-26B2-4F75-B9D4-E24C27B81BCF}"/>
                </a:ext>
              </a:extLst>
            </p:cNvPr>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a:ea typeface="+mn-ea"/>
                <a:cs typeface="+mn-cs"/>
              </a:endParaRPr>
            </a:p>
          </p:txBody>
        </p:sp>
        <p:sp>
          <p:nvSpPr>
            <p:cNvPr id="140" name="Freeform 16">
              <a:extLst>
                <a:ext uri="{FF2B5EF4-FFF2-40B4-BE49-F238E27FC236}">
                  <a16:creationId xmlns="" xmlns:a16="http://schemas.microsoft.com/office/drawing/2014/main" id="{E8DB8C71-E6EE-4363-8BF7-0FB8DC40FBA8}"/>
                </a:ext>
              </a:extLst>
            </p:cNvPr>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a:ea typeface="+mn-ea"/>
                <a:cs typeface="+mn-cs"/>
              </a:endParaRPr>
            </a:p>
          </p:txBody>
        </p:sp>
      </p:grpSp>
    </p:spTree>
    <p:extLst>
      <p:ext uri="{BB962C8B-B14F-4D97-AF65-F5344CB8AC3E}">
        <p14:creationId xmlns:p14="http://schemas.microsoft.com/office/powerpoint/2010/main" val="11776956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B127E0-3BA2-3C47-83C3-E1F77B105045}"/>
              </a:ext>
            </a:extLst>
          </p:cNvPr>
          <p:cNvSpPr>
            <a:spLocks noGrp="1"/>
          </p:cNvSpPr>
          <p:nvPr>
            <p:ph type="title"/>
          </p:nvPr>
        </p:nvSpPr>
        <p:spPr/>
        <p:txBody>
          <a:bodyPr/>
          <a:lstStyle/>
          <a:p>
            <a:pPr algn="ctr"/>
            <a:r>
              <a:rPr lang="en-US" dirty="0" smtClean="0">
                <a:solidFill>
                  <a:srgbClr val="3B5A6F"/>
                </a:solidFill>
              </a:rPr>
              <a:t>45 Day Budget Update</a:t>
            </a:r>
            <a:endParaRPr lang="en-US" dirty="0">
              <a:solidFill>
                <a:srgbClr val="3B5A6F"/>
              </a:solidFill>
            </a:endParaRPr>
          </a:p>
        </p:txBody>
      </p:sp>
      <p:sp>
        <p:nvSpPr>
          <p:cNvPr id="3" name="Content Placeholder 2"/>
          <p:cNvSpPr>
            <a:spLocks noGrp="1"/>
          </p:cNvSpPr>
          <p:nvPr>
            <p:ph idx="1"/>
          </p:nvPr>
        </p:nvSpPr>
        <p:spPr>
          <a:xfrm>
            <a:off x="2510972" y="2605314"/>
            <a:ext cx="8287658" cy="1095829"/>
          </a:xfrm>
        </p:spPr>
        <p:txBody>
          <a:bodyPr/>
          <a:lstStyle/>
          <a:p>
            <a:pPr marL="0" indent="0" algn="ctr">
              <a:buNone/>
            </a:pPr>
            <a:r>
              <a:rPr lang="en-US" sz="4000" dirty="0" smtClean="0">
                <a:solidFill>
                  <a:srgbClr val="3B5A6F"/>
                </a:solidFill>
              </a:rPr>
              <a:t>QUESTIONS or COMMENTS???</a:t>
            </a:r>
            <a:endParaRPr lang="en-US" sz="4000" dirty="0">
              <a:solidFill>
                <a:srgbClr val="3B5A6F"/>
              </a:solidFill>
            </a:endParaRPr>
          </a:p>
        </p:txBody>
      </p:sp>
      <p:sp>
        <p:nvSpPr>
          <p:cNvPr id="4" name="Footer Placeholder 3">
            <a:extLst>
              <a:ext uri="{FF2B5EF4-FFF2-40B4-BE49-F238E27FC236}">
                <a16:creationId xmlns="" xmlns:a16="http://schemas.microsoft.com/office/drawing/2014/main" id="{6DF81893-DC4E-764F-8456-2058F15D9418}"/>
              </a:ext>
            </a:extLst>
          </p:cNvPr>
          <p:cNvSpPr>
            <a:spLocks noGrp="1"/>
          </p:cNvSpPr>
          <p:nvPr>
            <p:ph type="ftr" sz="quarter" idx="11"/>
          </p:nvPr>
        </p:nvSpPr>
        <p:spPr/>
        <p:txBody>
          <a:bodyPr/>
          <a:lstStyle/>
          <a:p>
            <a:r>
              <a:rPr lang="en-US"/>
              <a:t>© 2021 School Services of California Inc.</a:t>
            </a:r>
            <a:endParaRPr lang="en-US" dirty="0"/>
          </a:p>
        </p:txBody>
      </p:sp>
      <p:sp>
        <p:nvSpPr>
          <p:cNvPr id="5" name="Slide Number Placeholder 4">
            <a:extLst>
              <a:ext uri="{FF2B5EF4-FFF2-40B4-BE49-F238E27FC236}">
                <a16:creationId xmlns="" xmlns:a16="http://schemas.microsoft.com/office/drawing/2014/main" id="{D39BA07E-E4E0-9548-90FA-7DEB73D3A464}"/>
              </a:ext>
            </a:extLst>
          </p:cNvPr>
          <p:cNvSpPr>
            <a:spLocks noGrp="1"/>
          </p:cNvSpPr>
          <p:nvPr>
            <p:ph type="sldNum" sz="quarter" idx="12"/>
          </p:nvPr>
        </p:nvSpPr>
        <p:spPr/>
        <p:txBody>
          <a:bodyPr/>
          <a:lstStyle/>
          <a:p>
            <a:fld id="{42503F20-67DD-4948-B6DE-4DDC1702207D}" type="slidenum">
              <a:rPr lang="en-US" smtClean="0"/>
              <a:pPr/>
              <a:t>23</a:t>
            </a:fld>
            <a:endParaRPr lang="en-US" dirty="0"/>
          </a:p>
        </p:txBody>
      </p:sp>
    </p:spTree>
    <p:extLst>
      <p:ext uri="{BB962C8B-B14F-4D97-AF65-F5344CB8AC3E}">
        <p14:creationId xmlns:p14="http://schemas.microsoft.com/office/powerpoint/2010/main" val="3476874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8D7302-19D1-4F44-93A2-40D450F7E875}"/>
              </a:ext>
            </a:extLst>
          </p:cNvPr>
          <p:cNvSpPr>
            <a:spLocks noGrp="1"/>
          </p:cNvSpPr>
          <p:nvPr>
            <p:ph type="title"/>
          </p:nvPr>
        </p:nvSpPr>
        <p:spPr/>
        <p:txBody>
          <a:bodyPr/>
          <a:lstStyle/>
          <a:p>
            <a:pPr algn="ctr"/>
            <a:r>
              <a:rPr lang="en-US" dirty="0" smtClean="0"/>
              <a:t>Areas to Discuss – District Impact 21/22 Budget</a:t>
            </a:r>
            <a:endParaRPr lang="en-US" dirty="0"/>
          </a:p>
        </p:txBody>
      </p:sp>
      <p:sp>
        <p:nvSpPr>
          <p:cNvPr id="3" name="Content Placeholder 2">
            <a:extLst>
              <a:ext uri="{FF2B5EF4-FFF2-40B4-BE49-F238E27FC236}">
                <a16:creationId xmlns="" xmlns:a16="http://schemas.microsoft.com/office/drawing/2014/main" id="{33CB1D98-FA84-4E78-8152-796B8D4DAC12}"/>
              </a:ext>
            </a:extLst>
          </p:cNvPr>
          <p:cNvSpPr>
            <a:spLocks noGrp="1"/>
          </p:cNvSpPr>
          <p:nvPr>
            <p:ph idx="1"/>
          </p:nvPr>
        </p:nvSpPr>
        <p:spPr>
          <a:xfrm>
            <a:off x="464457" y="1237683"/>
            <a:ext cx="11139714" cy="4575288"/>
          </a:xfrm>
        </p:spPr>
        <p:txBody>
          <a:bodyPr/>
          <a:lstStyle/>
          <a:p>
            <a:pPr>
              <a:spcAft>
                <a:spcPts val="300"/>
              </a:spcAft>
            </a:pPr>
            <a:r>
              <a:rPr lang="en-US" dirty="0" smtClean="0"/>
              <a:t>LCFF COLA – no change from Adopted Budget</a:t>
            </a:r>
          </a:p>
          <a:p>
            <a:pPr>
              <a:spcAft>
                <a:spcPts val="300"/>
              </a:spcAft>
            </a:pPr>
            <a:r>
              <a:rPr lang="en-US" dirty="0" smtClean="0"/>
              <a:t>Supplemental and Concentration Grants – no change from Adopted Budget</a:t>
            </a:r>
          </a:p>
          <a:p>
            <a:pPr>
              <a:spcAft>
                <a:spcPts val="300"/>
              </a:spcAft>
            </a:pPr>
            <a:r>
              <a:rPr lang="en-US" dirty="0" smtClean="0"/>
              <a:t>State Apportionment Deferrals – eliminated as of August 2021 (improves </a:t>
            </a:r>
            <a:r>
              <a:rPr lang="en-US" dirty="0" err="1" smtClean="0"/>
              <a:t>cashflow</a:t>
            </a:r>
            <a:r>
              <a:rPr lang="en-US" dirty="0" smtClean="0"/>
              <a:t>) </a:t>
            </a:r>
            <a:r>
              <a:rPr lang="en-US" dirty="0" smtClean="0">
                <a:sym typeface="Wingdings" panose="05000000000000000000" pitchFamily="2" charset="2"/>
              </a:rPr>
              <a:t></a:t>
            </a:r>
          </a:p>
          <a:p>
            <a:pPr>
              <a:spcAft>
                <a:spcPts val="300"/>
              </a:spcAft>
            </a:pPr>
            <a:r>
              <a:rPr lang="en-US" dirty="0" smtClean="0">
                <a:sym typeface="Wingdings" panose="05000000000000000000" pitchFamily="2" charset="2"/>
              </a:rPr>
              <a:t>Universal Transitional Kindergarten Program – eligibility expansion</a:t>
            </a:r>
          </a:p>
          <a:p>
            <a:pPr>
              <a:spcAft>
                <a:spcPts val="300"/>
              </a:spcAft>
            </a:pPr>
            <a:r>
              <a:rPr lang="en-US" dirty="0" smtClean="0">
                <a:sym typeface="Wingdings" panose="05000000000000000000" pitchFamily="2" charset="2"/>
              </a:rPr>
              <a:t>Special Education – one-time and ongoing increases</a:t>
            </a:r>
          </a:p>
          <a:p>
            <a:pPr>
              <a:spcAft>
                <a:spcPts val="300"/>
              </a:spcAft>
            </a:pPr>
            <a:r>
              <a:rPr lang="en-US" dirty="0" smtClean="0">
                <a:sym typeface="Wingdings" panose="05000000000000000000" pitchFamily="2" charset="2"/>
              </a:rPr>
              <a:t>Child Nutrition – 2 free meals daily for all students beginning 22/23</a:t>
            </a:r>
          </a:p>
          <a:p>
            <a:pPr>
              <a:spcAft>
                <a:spcPts val="300"/>
              </a:spcAft>
            </a:pPr>
            <a:r>
              <a:rPr lang="en-US" dirty="0" smtClean="0">
                <a:sym typeface="Wingdings" panose="05000000000000000000" pitchFamily="2" charset="2"/>
              </a:rPr>
              <a:t>Summer and Afterschool Programs – one-time funds</a:t>
            </a:r>
          </a:p>
          <a:p>
            <a:pPr>
              <a:spcAft>
                <a:spcPts val="300"/>
              </a:spcAft>
            </a:pPr>
            <a:r>
              <a:rPr lang="en-US" dirty="0" smtClean="0">
                <a:sym typeface="Wingdings" panose="05000000000000000000" pitchFamily="2" charset="2"/>
              </a:rPr>
              <a:t>Expanded Learning Opportunities Program (new program) – wrap around services – one-time funds</a:t>
            </a:r>
          </a:p>
          <a:p>
            <a:pPr>
              <a:spcAft>
                <a:spcPts val="300"/>
              </a:spcAft>
            </a:pPr>
            <a:r>
              <a:rPr lang="en-US" dirty="0" smtClean="0">
                <a:sym typeface="Wingdings" panose="05000000000000000000" pitchFamily="2" charset="2"/>
              </a:rPr>
              <a:t>Unemployment Insurance – rate reduction for two years</a:t>
            </a:r>
          </a:p>
          <a:p>
            <a:pPr>
              <a:spcAft>
                <a:spcPts val="300"/>
              </a:spcAft>
            </a:pPr>
            <a:r>
              <a:rPr lang="en-US" dirty="0" smtClean="0">
                <a:sym typeface="Wingdings" panose="05000000000000000000" pitchFamily="2" charset="2"/>
              </a:rPr>
              <a:t>Independent Study / Virtual Learning Program – heightened requirements</a:t>
            </a:r>
            <a:endParaRPr lang="en-US" dirty="0" smtClean="0"/>
          </a:p>
          <a:p>
            <a:pPr>
              <a:spcAft>
                <a:spcPts val="300"/>
              </a:spcAft>
            </a:pPr>
            <a:endParaRPr lang="en-US" dirty="0"/>
          </a:p>
        </p:txBody>
      </p:sp>
      <p:sp>
        <p:nvSpPr>
          <p:cNvPr id="4" name="Footer Placeholder 3">
            <a:extLst>
              <a:ext uri="{FF2B5EF4-FFF2-40B4-BE49-F238E27FC236}">
                <a16:creationId xmlns="" xmlns:a16="http://schemas.microsoft.com/office/drawing/2014/main" id="{1A3CB8B8-6048-4524-8B03-AAC7120CF166}"/>
              </a:ext>
            </a:extLst>
          </p:cNvPr>
          <p:cNvSpPr>
            <a:spLocks noGrp="1"/>
          </p:cNvSpPr>
          <p:nvPr>
            <p:ph type="ftr" sz="quarter" idx="11"/>
          </p:nvPr>
        </p:nvSpPr>
        <p:spPr/>
        <p:txBody>
          <a:bodyPr/>
          <a:lstStyle/>
          <a:p>
            <a:r>
              <a:rPr lang="en-US"/>
              <a:t>© 2021 School Services of California Inc.</a:t>
            </a:r>
            <a:endParaRPr lang="en-US" dirty="0"/>
          </a:p>
        </p:txBody>
      </p:sp>
      <p:sp>
        <p:nvSpPr>
          <p:cNvPr id="5" name="Slide Number Placeholder 4">
            <a:extLst>
              <a:ext uri="{FF2B5EF4-FFF2-40B4-BE49-F238E27FC236}">
                <a16:creationId xmlns="" xmlns:a16="http://schemas.microsoft.com/office/drawing/2014/main" id="{7317FBA4-EAD0-4930-9ACC-F51E037C727B}"/>
              </a:ext>
            </a:extLst>
          </p:cNvPr>
          <p:cNvSpPr>
            <a:spLocks noGrp="1"/>
          </p:cNvSpPr>
          <p:nvPr>
            <p:ph type="sldNum" sz="quarter" idx="12"/>
          </p:nvPr>
        </p:nvSpPr>
        <p:spPr/>
        <p:txBody>
          <a:bodyPr/>
          <a:lstStyle/>
          <a:p>
            <a:fld id="{42503F20-67DD-4948-B6DE-4DDC1702207D}" type="slidenum">
              <a:rPr lang="en-US" smtClean="0"/>
              <a:pPr/>
              <a:t>2</a:t>
            </a:fld>
            <a:endParaRPr lang="en-US" dirty="0"/>
          </a:p>
        </p:txBody>
      </p:sp>
    </p:spTree>
    <p:extLst>
      <p:ext uri="{BB962C8B-B14F-4D97-AF65-F5344CB8AC3E}">
        <p14:creationId xmlns:p14="http://schemas.microsoft.com/office/powerpoint/2010/main" val="4032429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8D7302-19D1-4F44-93A2-40D450F7E875}"/>
              </a:ext>
            </a:extLst>
          </p:cNvPr>
          <p:cNvSpPr>
            <a:spLocks noGrp="1"/>
          </p:cNvSpPr>
          <p:nvPr>
            <p:ph type="title"/>
          </p:nvPr>
        </p:nvSpPr>
        <p:spPr/>
        <p:txBody>
          <a:bodyPr/>
          <a:lstStyle/>
          <a:p>
            <a:r>
              <a:rPr lang="en-US" dirty="0"/>
              <a:t>Risks to the Budget</a:t>
            </a:r>
          </a:p>
        </p:txBody>
      </p:sp>
      <p:sp>
        <p:nvSpPr>
          <p:cNvPr id="3" name="Content Placeholder 2">
            <a:extLst>
              <a:ext uri="{FF2B5EF4-FFF2-40B4-BE49-F238E27FC236}">
                <a16:creationId xmlns="" xmlns:a16="http://schemas.microsoft.com/office/drawing/2014/main" id="{33CB1D98-FA84-4E78-8152-796B8D4DAC12}"/>
              </a:ext>
            </a:extLst>
          </p:cNvPr>
          <p:cNvSpPr>
            <a:spLocks noGrp="1"/>
          </p:cNvSpPr>
          <p:nvPr>
            <p:ph idx="1"/>
          </p:nvPr>
        </p:nvSpPr>
        <p:spPr>
          <a:xfrm>
            <a:off x="64441" y="990600"/>
            <a:ext cx="8067646" cy="5374836"/>
          </a:xfrm>
        </p:spPr>
        <p:txBody>
          <a:bodyPr/>
          <a:lstStyle/>
          <a:p>
            <a:pPr>
              <a:spcAft>
                <a:spcPts val="300"/>
              </a:spcAft>
            </a:pPr>
            <a:r>
              <a:rPr lang="en-US" dirty="0"/>
              <a:t>There are three major risks to the state and, by extension, the education budget</a:t>
            </a:r>
          </a:p>
          <a:p>
            <a:pPr lvl="1">
              <a:spcAft>
                <a:spcPts val="300"/>
              </a:spcAft>
            </a:pPr>
            <a:r>
              <a:rPr lang="en-US" dirty="0"/>
              <a:t>The potential for an overheated economy largely due to run away inflation caused by: </a:t>
            </a:r>
          </a:p>
          <a:p>
            <a:pPr lvl="2">
              <a:spcAft>
                <a:spcPts val="300"/>
              </a:spcAft>
            </a:pPr>
            <a:r>
              <a:rPr lang="en-US" dirty="0"/>
              <a:t>Unrelenting supply chain blockages</a:t>
            </a:r>
          </a:p>
          <a:p>
            <a:pPr lvl="2">
              <a:spcAft>
                <a:spcPts val="300"/>
              </a:spcAft>
            </a:pPr>
            <a:r>
              <a:rPr lang="en-US" dirty="0"/>
              <a:t>Worker shortages</a:t>
            </a:r>
          </a:p>
          <a:p>
            <a:pPr lvl="2">
              <a:spcAft>
                <a:spcPts val="300"/>
              </a:spcAft>
            </a:pPr>
            <a:r>
              <a:rPr lang="en-US" dirty="0"/>
              <a:t>Nearly unparalleled levels of federal spending</a:t>
            </a:r>
          </a:p>
          <a:p>
            <a:pPr lvl="1">
              <a:spcAft>
                <a:spcPts val="300"/>
              </a:spcAft>
            </a:pPr>
            <a:r>
              <a:rPr lang="en-US" dirty="0"/>
              <a:t>Wall Street reaction to inflationary pressures and future Federal Reserve actions on interest rates</a:t>
            </a:r>
          </a:p>
          <a:p>
            <a:pPr lvl="2">
              <a:spcAft>
                <a:spcPts val="300"/>
              </a:spcAft>
            </a:pPr>
            <a:r>
              <a:rPr lang="en-US" dirty="0"/>
              <a:t>This is particularly important for the California State Budget as the General Fund relies heavily on the wealth of high earners</a:t>
            </a:r>
          </a:p>
          <a:p>
            <a:pPr lvl="1">
              <a:spcAft>
                <a:spcPts val="300"/>
              </a:spcAft>
            </a:pPr>
            <a:r>
              <a:rPr lang="en-US" dirty="0"/>
              <a:t>Potential resurgence of COVID-19 due to vaccine resistant variants or under-vaccinated populations</a:t>
            </a:r>
          </a:p>
        </p:txBody>
      </p:sp>
      <p:sp>
        <p:nvSpPr>
          <p:cNvPr id="4" name="Footer Placeholder 3">
            <a:extLst>
              <a:ext uri="{FF2B5EF4-FFF2-40B4-BE49-F238E27FC236}">
                <a16:creationId xmlns="" xmlns:a16="http://schemas.microsoft.com/office/drawing/2014/main" id="{1A3CB8B8-6048-4524-8B03-AAC7120CF166}"/>
              </a:ext>
            </a:extLst>
          </p:cNvPr>
          <p:cNvSpPr>
            <a:spLocks noGrp="1"/>
          </p:cNvSpPr>
          <p:nvPr>
            <p:ph type="ftr" sz="quarter" idx="11"/>
          </p:nvPr>
        </p:nvSpPr>
        <p:spPr/>
        <p:txBody>
          <a:bodyPr/>
          <a:lstStyle/>
          <a:p>
            <a:r>
              <a:rPr lang="en-US"/>
              <a:t>© 2021 School Services of California Inc.</a:t>
            </a:r>
            <a:endParaRPr lang="en-US" dirty="0"/>
          </a:p>
        </p:txBody>
      </p:sp>
      <p:sp>
        <p:nvSpPr>
          <p:cNvPr id="5" name="Slide Number Placeholder 4">
            <a:extLst>
              <a:ext uri="{FF2B5EF4-FFF2-40B4-BE49-F238E27FC236}">
                <a16:creationId xmlns="" xmlns:a16="http://schemas.microsoft.com/office/drawing/2014/main" id="{7317FBA4-EAD0-4930-9ACC-F51E037C727B}"/>
              </a:ext>
            </a:extLst>
          </p:cNvPr>
          <p:cNvSpPr>
            <a:spLocks noGrp="1"/>
          </p:cNvSpPr>
          <p:nvPr>
            <p:ph type="sldNum" sz="quarter" idx="12"/>
          </p:nvPr>
        </p:nvSpPr>
        <p:spPr/>
        <p:txBody>
          <a:bodyPr/>
          <a:lstStyle/>
          <a:p>
            <a:fld id="{42503F20-67DD-4948-B6DE-4DDC1702207D}" type="slidenum">
              <a:rPr lang="en-US" smtClean="0"/>
              <a:pPr/>
              <a:t>3</a:t>
            </a:fld>
            <a:endParaRPr lang="en-US" dirty="0"/>
          </a:p>
        </p:txBody>
      </p:sp>
      <p:grpSp>
        <p:nvGrpSpPr>
          <p:cNvPr id="55" name="Group 54">
            <a:extLst>
              <a:ext uri="{FF2B5EF4-FFF2-40B4-BE49-F238E27FC236}">
                <a16:creationId xmlns="" xmlns:a16="http://schemas.microsoft.com/office/drawing/2014/main" id="{B998B107-5DDF-4B7B-9FDD-607BFF2FC0F8}"/>
              </a:ext>
            </a:extLst>
          </p:cNvPr>
          <p:cNvGrpSpPr/>
          <p:nvPr/>
        </p:nvGrpSpPr>
        <p:grpSpPr>
          <a:xfrm>
            <a:off x="7895058" y="945887"/>
            <a:ext cx="4355574" cy="5740284"/>
            <a:chOff x="7632170" y="945887"/>
            <a:chExt cx="4626104" cy="5740284"/>
          </a:xfrm>
        </p:grpSpPr>
        <p:grpSp>
          <p:nvGrpSpPr>
            <p:cNvPr id="54" name="Group 53">
              <a:extLst>
                <a:ext uri="{FF2B5EF4-FFF2-40B4-BE49-F238E27FC236}">
                  <a16:creationId xmlns="" xmlns:a16="http://schemas.microsoft.com/office/drawing/2014/main" id="{086C788E-FB52-47F7-943B-CC9D8495CAC2}"/>
                </a:ext>
              </a:extLst>
            </p:cNvPr>
            <p:cNvGrpSpPr/>
            <p:nvPr/>
          </p:nvGrpSpPr>
          <p:grpSpPr>
            <a:xfrm>
              <a:off x="7979471" y="945887"/>
              <a:ext cx="4278803" cy="5571707"/>
              <a:chOff x="7979471" y="945887"/>
              <a:chExt cx="4278803" cy="5571707"/>
            </a:xfrm>
          </p:grpSpPr>
          <p:sp>
            <p:nvSpPr>
              <p:cNvPr id="51" name="Rectangle 50">
                <a:extLst>
                  <a:ext uri="{FF2B5EF4-FFF2-40B4-BE49-F238E27FC236}">
                    <a16:creationId xmlns="" xmlns:a16="http://schemas.microsoft.com/office/drawing/2014/main" id="{B66EDB7D-37A3-4CFA-9CDF-F28820BB0F27}"/>
                  </a:ext>
                </a:extLst>
              </p:cNvPr>
              <p:cNvSpPr/>
              <p:nvPr/>
            </p:nvSpPr>
            <p:spPr>
              <a:xfrm>
                <a:off x="7979471" y="945887"/>
                <a:ext cx="4190268" cy="5571707"/>
              </a:xfrm>
              <a:prstGeom prst="rect">
                <a:avLst/>
              </a:prstGeom>
              <a:solidFill>
                <a:schemeClr val="bg2">
                  <a:lumMod val="50000"/>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 xmlns:a16="http://schemas.microsoft.com/office/drawing/2014/main" id="{6DF6A289-E19A-4621-BD3E-50A6DFC95965}"/>
                  </a:ext>
                </a:extLst>
              </p:cNvPr>
              <p:cNvSpPr txBox="1"/>
              <p:nvPr/>
            </p:nvSpPr>
            <p:spPr>
              <a:xfrm>
                <a:off x="8627862" y="5993468"/>
                <a:ext cx="3630412" cy="523220"/>
              </a:xfrm>
              <a:prstGeom prst="rect">
                <a:avLst/>
              </a:prstGeom>
              <a:noFill/>
              <a:scene3d>
                <a:camera prst="orthographicFront">
                  <a:rot lat="0" lon="0" rev="0"/>
                </a:camera>
                <a:lightRig rig="threePt" dir="t"/>
              </a:scene3d>
            </p:spPr>
            <p:txBody>
              <a:bodyPr wrap="square" rtlCol="0">
                <a:spAutoFit/>
              </a:bodyPr>
              <a:lstStyle/>
              <a:p>
                <a:pPr algn="ctr"/>
                <a:r>
                  <a:rPr lang="en-US" sz="2800" dirty="0">
                    <a:latin typeface="Cavolini" panose="020B0502040204020203" pitchFamily="66" charset="0"/>
                    <a:cs typeface="Cavolini" panose="020B0502040204020203" pitchFamily="66" charset="0"/>
                  </a:rPr>
                  <a:t>DELTA VARIANT</a:t>
                </a:r>
              </a:p>
            </p:txBody>
          </p:sp>
        </p:grpSp>
        <p:grpSp>
          <p:nvGrpSpPr>
            <p:cNvPr id="49" name="Group 48">
              <a:extLst>
                <a:ext uri="{FF2B5EF4-FFF2-40B4-BE49-F238E27FC236}">
                  <a16:creationId xmlns="" xmlns:a16="http://schemas.microsoft.com/office/drawing/2014/main" id="{F244F737-B7B0-49DB-96B2-CFFF46514FD1}"/>
                </a:ext>
              </a:extLst>
            </p:cNvPr>
            <p:cNvGrpSpPr/>
            <p:nvPr/>
          </p:nvGrpSpPr>
          <p:grpSpPr>
            <a:xfrm>
              <a:off x="7632170" y="1012276"/>
              <a:ext cx="4495389" cy="5673895"/>
              <a:chOff x="7632170" y="1012276"/>
              <a:chExt cx="4495389" cy="5673895"/>
            </a:xfrm>
          </p:grpSpPr>
          <p:grpSp>
            <p:nvGrpSpPr>
              <p:cNvPr id="46" name="Group 45">
                <a:extLst>
                  <a:ext uri="{FF2B5EF4-FFF2-40B4-BE49-F238E27FC236}">
                    <a16:creationId xmlns="" xmlns:a16="http://schemas.microsoft.com/office/drawing/2014/main" id="{DEABE49C-51BC-4B2D-9C41-026A0D28837C}"/>
                  </a:ext>
                </a:extLst>
              </p:cNvPr>
              <p:cNvGrpSpPr/>
              <p:nvPr/>
            </p:nvGrpSpPr>
            <p:grpSpPr>
              <a:xfrm>
                <a:off x="7632170" y="1766362"/>
                <a:ext cx="4495389" cy="4919809"/>
                <a:chOff x="7431101" y="1313812"/>
                <a:chExt cx="4495389" cy="4919809"/>
              </a:xfrm>
            </p:grpSpPr>
            <p:grpSp>
              <p:nvGrpSpPr>
                <p:cNvPr id="45" name="Group 44">
                  <a:extLst>
                    <a:ext uri="{FF2B5EF4-FFF2-40B4-BE49-F238E27FC236}">
                      <a16:creationId xmlns="" xmlns:a16="http://schemas.microsoft.com/office/drawing/2014/main" id="{5F710605-B029-46FC-AE69-1116020E9DC7}"/>
                    </a:ext>
                  </a:extLst>
                </p:cNvPr>
                <p:cNvGrpSpPr/>
                <p:nvPr/>
              </p:nvGrpSpPr>
              <p:grpSpPr>
                <a:xfrm>
                  <a:off x="7431101" y="2200927"/>
                  <a:ext cx="3771246" cy="4032694"/>
                  <a:chOff x="7431101" y="2200927"/>
                  <a:chExt cx="3771246" cy="4032694"/>
                </a:xfrm>
              </p:grpSpPr>
              <p:grpSp>
                <p:nvGrpSpPr>
                  <p:cNvPr id="11" name="Group 10">
                    <a:extLst>
                      <a:ext uri="{FF2B5EF4-FFF2-40B4-BE49-F238E27FC236}">
                        <a16:creationId xmlns="" xmlns:a16="http://schemas.microsoft.com/office/drawing/2014/main" id="{F4052E23-2924-4601-BBEE-3E7EFDB579CE}"/>
                      </a:ext>
                    </a:extLst>
                  </p:cNvPr>
                  <p:cNvGrpSpPr/>
                  <p:nvPr/>
                </p:nvGrpSpPr>
                <p:grpSpPr>
                  <a:xfrm>
                    <a:off x="8943944" y="2564274"/>
                    <a:ext cx="1864328" cy="1268754"/>
                    <a:chOff x="8167892" y="2271975"/>
                    <a:chExt cx="1864328" cy="1268754"/>
                  </a:xfrm>
                </p:grpSpPr>
                <p:sp>
                  <p:nvSpPr>
                    <p:cNvPr id="7" name="Oval 6">
                      <a:extLst>
                        <a:ext uri="{FF2B5EF4-FFF2-40B4-BE49-F238E27FC236}">
                          <a16:creationId xmlns="" xmlns:a16="http://schemas.microsoft.com/office/drawing/2014/main" id="{85ADFA84-6CB9-40FA-B739-86DCD383CB14}"/>
                        </a:ext>
                      </a:extLst>
                    </p:cNvPr>
                    <p:cNvSpPr/>
                    <p:nvPr/>
                  </p:nvSpPr>
                  <p:spPr>
                    <a:xfrm>
                      <a:off x="8167892" y="2271975"/>
                      <a:ext cx="779764" cy="126220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 xmlns:a16="http://schemas.microsoft.com/office/drawing/2014/main" id="{DD8FB29D-717E-4152-96C8-B91004F08433}"/>
                        </a:ext>
                      </a:extLst>
                    </p:cNvPr>
                    <p:cNvSpPr/>
                    <p:nvPr/>
                  </p:nvSpPr>
                  <p:spPr>
                    <a:xfrm>
                      <a:off x="9252456" y="2278520"/>
                      <a:ext cx="779764" cy="126220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 xmlns:a16="http://schemas.microsoft.com/office/drawing/2014/main" id="{62185766-66A0-4554-AB31-2301BD32F422}"/>
                        </a:ext>
                      </a:extLst>
                    </p:cNvPr>
                    <p:cNvSpPr/>
                    <p:nvPr/>
                  </p:nvSpPr>
                  <p:spPr>
                    <a:xfrm>
                      <a:off x="8358626" y="2973202"/>
                      <a:ext cx="403907" cy="560982"/>
                    </a:xfrm>
                    <a:prstGeom prst="ellipse">
                      <a:avLst/>
                    </a:prstGeo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 xmlns:a16="http://schemas.microsoft.com/office/drawing/2014/main" id="{D5891393-E2A4-43DF-ACD5-E83763E10520}"/>
                        </a:ext>
                      </a:extLst>
                    </p:cNvPr>
                    <p:cNvSpPr/>
                    <p:nvPr/>
                  </p:nvSpPr>
                  <p:spPr>
                    <a:xfrm>
                      <a:off x="9449800" y="2973202"/>
                      <a:ext cx="403907" cy="560982"/>
                    </a:xfrm>
                    <a:prstGeom prst="ellipse">
                      <a:avLst/>
                    </a:prstGeo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Block Arc 11">
                    <a:extLst>
                      <a:ext uri="{FF2B5EF4-FFF2-40B4-BE49-F238E27FC236}">
                        <a16:creationId xmlns="" xmlns:a16="http://schemas.microsoft.com/office/drawing/2014/main" id="{14E69FBA-00AD-4C4A-9136-37FE5CEBF33E}"/>
                      </a:ext>
                    </a:extLst>
                  </p:cNvPr>
                  <p:cNvSpPr/>
                  <p:nvPr/>
                </p:nvSpPr>
                <p:spPr>
                  <a:xfrm rot="10372912">
                    <a:off x="8890165" y="2200927"/>
                    <a:ext cx="863911" cy="129025"/>
                  </a:xfrm>
                  <a:prstGeom prst="blockArc">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Block Arc 12">
                    <a:extLst>
                      <a:ext uri="{FF2B5EF4-FFF2-40B4-BE49-F238E27FC236}">
                        <a16:creationId xmlns="" xmlns:a16="http://schemas.microsoft.com/office/drawing/2014/main" id="{B1BD1F0B-9880-47DE-A520-5F4BB5B49F54}"/>
                      </a:ext>
                    </a:extLst>
                  </p:cNvPr>
                  <p:cNvSpPr/>
                  <p:nvPr/>
                </p:nvSpPr>
                <p:spPr>
                  <a:xfrm rot="11200576">
                    <a:off x="10058876" y="2200927"/>
                    <a:ext cx="863911" cy="129025"/>
                  </a:xfrm>
                  <a:prstGeom prst="blockArc">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Block Arc 13">
                    <a:extLst>
                      <a:ext uri="{FF2B5EF4-FFF2-40B4-BE49-F238E27FC236}">
                        <a16:creationId xmlns="" xmlns:a16="http://schemas.microsoft.com/office/drawing/2014/main" id="{E4B73739-CD34-41B3-95CA-CA04146573C2}"/>
                      </a:ext>
                    </a:extLst>
                  </p:cNvPr>
                  <p:cNvSpPr/>
                  <p:nvPr/>
                </p:nvSpPr>
                <p:spPr>
                  <a:xfrm rot="458097">
                    <a:off x="8398158" y="4236754"/>
                    <a:ext cx="2804189" cy="366078"/>
                  </a:xfrm>
                  <a:prstGeom prst="blockArc">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Oval 16">
                    <a:extLst>
                      <a:ext uri="{FF2B5EF4-FFF2-40B4-BE49-F238E27FC236}">
                        <a16:creationId xmlns="" xmlns:a16="http://schemas.microsoft.com/office/drawing/2014/main" id="{4BC74EC2-D376-4B6F-8E17-D4353D5ED027}"/>
                      </a:ext>
                    </a:extLst>
                  </p:cNvPr>
                  <p:cNvSpPr/>
                  <p:nvPr/>
                </p:nvSpPr>
                <p:spPr>
                  <a:xfrm rot="2950078">
                    <a:off x="8716324" y="3790909"/>
                    <a:ext cx="306985" cy="287743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 xmlns:a16="http://schemas.microsoft.com/office/drawing/2014/main" id="{209DFE28-FD5E-478A-BC18-8430BBCF32F5}"/>
                      </a:ext>
                    </a:extLst>
                  </p:cNvPr>
                  <p:cNvSpPr/>
                  <p:nvPr/>
                </p:nvSpPr>
                <p:spPr>
                  <a:xfrm rot="418854">
                    <a:off x="8833101" y="4255522"/>
                    <a:ext cx="1971920" cy="1737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 xmlns:a16="http://schemas.microsoft.com/office/drawing/2014/main" id="{671EAF32-90AC-47EB-ABF7-0117C73E3EB9}"/>
                      </a:ext>
                    </a:extLst>
                  </p:cNvPr>
                  <p:cNvSpPr/>
                  <p:nvPr/>
                </p:nvSpPr>
                <p:spPr>
                  <a:xfrm rot="2950078" flipH="1">
                    <a:off x="7740379" y="6024341"/>
                    <a:ext cx="203044" cy="2155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 xmlns:a16="http://schemas.microsoft.com/office/drawing/2014/main" id="{8868AF82-00D4-4A29-B3F3-9DED48CED569}"/>
                      </a:ext>
                    </a:extLst>
                  </p:cNvPr>
                  <p:cNvGrpSpPr/>
                  <p:nvPr/>
                </p:nvGrpSpPr>
                <p:grpSpPr>
                  <a:xfrm>
                    <a:off x="8033890" y="4490301"/>
                    <a:ext cx="1687286" cy="1475014"/>
                    <a:chOff x="5165271" y="3537857"/>
                    <a:chExt cx="1687286" cy="1475014"/>
                  </a:xfrm>
                </p:grpSpPr>
                <p:cxnSp>
                  <p:nvCxnSpPr>
                    <p:cNvPr id="24" name="Straight Connector 23">
                      <a:extLst>
                        <a:ext uri="{FF2B5EF4-FFF2-40B4-BE49-F238E27FC236}">
                          <a16:creationId xmlns="" xmlns:a16="http://schemas.microsoft.com/office/drawing/2014/main" id="{A0A4D7A1-632D-4C1C-A8C1-06224315FAD5}"/>
                        </a:ext>
                      </a:extLst>
                    </p:cNvPr>
                    <p:cNvCxnSpPr/>
                    <p:nvPr/>
                  </p:nvCxnSpPr>
                  <p:spPr>
                    <a:xfrm flipV="1">
                      <a:off x="5165271" y="3537857"/>
                      <a:ext cx="1687286" cy="14750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 xmlns:a16="http://schemas.microsoft.com/office/drawing/2014/main" id="{253D3873-F5A9-424B-87BD-82F1EE868D85}"/>
                        </a:ext>
                      </a:extLst>
                    </p:cNvPr>
                    <p:cNvCxnSpPr/>
                    <p:nvPr/>
                  </p:nvCxnSpPr>
                  <p:spPr>
                    <a:xfrm>
                      <a:off x="5285014" y="4787493"/>
                      <a:ext cx="114300" cy="1274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 xmlns:a16="http://schemas.microsoft.com/office/drawing/2014/main" id="{4DCF6322-0A27-4922-9925-C066E7F99788}"/>
                        </a:ext>
                      </a:extLst>
                    </p:cNvPr>
                    <p:cNvCxnSpPr/>
                    <p:nvPr/>
                  </p:nvCxnSpPr>
                  <p:spPr>
                    <a:xfrm>
                      <a:off x="5404757" y="4670971"/>
                      <a:ext cx="114300" cy="1274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 xmlns:a16="http://schemas.microsoft.com/office/drawing/2014/main" id="{C75FC090-BD0B-42E7-85A6-44544AC772CA}"/>
                        </a:ext>
                      </a:extLst>
                    </p:cNvPr>
                    <p:cNvCxnSpPr/>
                    <p:nvPr/>
                  </p:nvCxnSpPr>
                  <p:spPr>
                    <a:xfrm>
                      <a:off x="5529942" y="4588717"/>
                      <a:ext cx="114300" cy="1274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 xmlns:a16="http://schemas.microsoft.com/office/drawing/2014/main" id="{6A0D367E-649F-40F6-9117-DE912486DB77}"/>
                        </a:ext>
                      </a:extLst>
                    </p:cNvPr>
                    <p:cNvCxnSpPr/>
                    <p:nvPr/>
                  </p:nvCxnSpPr>
                  <p:spPr>
                    <a:xfrm>
                      <a:off x="5657849" y="4461310"/>
                      <a:ext cx="114300" cy="1274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 xmlns:a16="http://schemas.microsoft.com/office/drawing/2014/main" id="{00EE643F-0CB5-45DB-8FD4-D921E6CBB2BC}"/>
                        </a:ext>
                      </a:extLst>
                    </p:cNvPr>
                    <p:cNvCxnSpPr/>
                    <p:nvPr/>
                  </p:nvCxnSpPr>
                  <p:spPr>
                    <a:xfrm>
                      <a:off x="5777536" y="4362894"/>
                      <a:ext cx="114300" cy="1274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 xmlns:a16="http://schemas.microsoft.com/office/drawing/2014/main" id="{BF6C24F9-293D-497E-8197-A1CEFECE9366}"/>
                        </a:ext>
                      </a:extLst>
                    </p:cNvPr>
                    <p:cNvCxnSpPr/>
                    <p:nvPr/>
                  </p:nvCxnSpPr>
                  <p:spPr>
                    <a:xfrm>
                      <a:off x="5897279" y="4246372"/>
                      <a:ext cx="114300" cy="1274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 xmlns:a16="http://schemas.microsoft.com/office/drawing/2014/main" id="{6F221DF3-D930-4095-A59F-EFCD00EC1D82}"/>
                        </a:ext>
                      </a:extLst>
                    </p:cNvPr>
                    <p:cNvCxnSpPr/>
                    <p:nvPr/>
                  </p:nvCxnSpPr>
                  <p:spPr>
                    <a:xfrm>
                      <a:off x="6022464" y="4164118"/>
                      <a:ext cx="114300" cy="1274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 xmlns:a16="http://schemas.microsoft.com/office/drawing/2014/main" id="{1622B040-F4E2-4D3C-B0B4-80C26E0FB4A2}"/>
                        </a:ext>
                      </a:extLst>
                    </p:cNvPr>
                    <p:cNvCxnSpPr/>
                    <p:nvPr/>
                  </p:nvCxnSpPr>
                  <p:spPr>
                    <a:xfrm>
                      <a:off x="6150371" y="4036711"/>
                      <a:ext cx="114300" cy="1274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 xmlns:a16="http://schemas.microsoft.com/office/drawing/2014/main" id="{159EBA76-CC04-4B10-AFAE-C45AB6CBAA02}"/>
                        </a:ext>
                      </a:extLst>
                    </p:cNvPr>
                    <p:cNvCxnSpPr/>
                    <p:nvPr/>
                  </p:nvCxnSpPr>
                  <p:spPr>
                    <a:xfrm>
                      <a:off x="6263908" y="3936983"/>
                      <a:ext cx="114300" cy="1274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 xmlns:a16="http://schemas.microsoft.com/office/drawing/2014/main" id="{1EE5DADD-1967-490A-A6CB-5F082995C4F7}"/>
                        </a:ext>
                      </a:extLst>
                    </p:cNvPr>
                    <p:cNvCxnSpPr/>
                    <p:nvPr/>
                  </p:nvCxnSpPr>
                  <p:spPr>
                    <a:xfrm>
                      <a:off x="6383651" y="3820461"/>
                      <a:ext cx="114300" cy="1274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 xmlns:a16="http://schemas.microsoft.com/office/drawing/2014/main" id="{59B72199-0084-45ED-9FF5-1EDA453A889A}"/>
                        </a:ext>
                      </a:extLst>
                    </p:cNvPr>
                    <p:cNvCxnSpPr/>
                    <p:nvPr/>
                  </p:nvCxnSpPr>
                  <p:spPr>
                    <a:xfrm>
                      <a:off x="6508836" y="3738207"/>
                      <a:ext cx="114300" cy="1274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 xmlns:a16="http://schemas.microsoft.com/office/drawing/2014/main" id="{4E886005-BD2A-4A74-8D47-8F4551D93994}"/>
                        </a:ext>
                      </a:extLst>
                    </p:cNvPr>
                    <p:cNvCxnSpPr/>
                    <p:nvPr/>
                  </p:nvCxnSpPr>
                  <p:spPr>
                    <a:xfrm>
                      <a:off x="6636743" y="3610800"/>
                      <a:ext cx="114300" cy="1274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0" name="Straight Connector 39">
                    <a:extLst>
                      <a:ext uri="{FF2B5EF4-FFF2-40B4-BE49-F238E27FC236}">
                        <a16:creationId xmlns="" xmlns:a16="http://schemas.microsoft.com/office/drawing/2014/main" id="{4FA59DAD-433F-4886-B4B3-BB8B10E010F4}"/>
                      </a:ext>
                    </a:extLst>
                  </p:cNvPr>
                  <p:cNvCxnSpPr>
                    <a:cxnSpLocks/>
                  </p:cNvCxnSpPr>
                  <p:nvPr/>
                </p:nvCxnSpPr>
                <p:spPr>
                  <a:xfrm flipV="1">
                    <a:off x="7900227" y="4865980"/>
                    <a:ext cx="1390730" cy="119906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44" name="Oval 43">
                  <a:extLst>
                    <a:ext uri="{FF2B5EF4-FFF2-40B4-BE49-F238E27FC236}">
                      <a16:creationId xmlns="" xmlns:a16="http://schemas.microsoft.com/office/drawing/2014/main" id="{88A1DC0F-AE3D-4DE1-8C8C-2145AA41094D}"/>
                    </a:ext>
                  </a:extLst>
                </p:cNvPr>
                <p:cNvSpPr/>
                <p:nvPr/>
              </p:nvSpPr>
              <p:spPr>
                <a:xfrm rot="273048">
                  <a:off x="8058830" y="1313812"/>
                  <a:ext cx="3867660" cy="804556"/>
                </a:xfrm>
                <a:prstGeom prst="ellipse">
                  <a:avLst/>
                </a:prstGeom>
                <a:solidFill>
                  <a:srgbClr val="C00000"/>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 xmlns:a16="http://schemas.microsoft.com/office/drawing/2014/main" id="{E641A926-51D5-47BB-8B3D-A3FD3C4436E1}"/>
                  </a:ext>
                </a:extLst>
              </p:cNvPr>
              <p:cNvSpPr txBox="1"/>
              <p:nvPr/>
            </p:nvSpPr>
            <p:spPr>
              <a:xfrm>
                <a:off x="8848502" y="1012276"/>
                <a:ext cx="2343255" cy="523220"/>
              </a:xfrm>
              <a:prstGeom prst="rect">
                <a:avLst/>
              </a:prstGeom>
              <a:noFill/>
              <a:scene3d>
                <a:camera prst="orthographicFront">
                  <a:rot lat="0" lon="0" rev="0"/>
                </a:camera>
                <a:lightRig rig="threePt" dir="t"/>
              </a:scene3d>
            </p:spPr>
            <p:txBody>
              <a:bodyPr wrap="square" rtlCol="0">
                <a:spAutoFit/>
              </a:bodyPr>
              <a:lstStyle/>
              <a:p>
                <a:pPr algn="ctr"/>
                <a:r>
                  <a:rPr lang="en-US" sz="2800" dirty="0">
                    <a:latin typeface="Cavolini" panose="020B0502040204020203" pitchFamily="66" charset="0"/>
                    <a:cs typeface="Cavolini" panose="020B0502040204020203" pitchFamily="66" charset="0"/>
                  </a:rPr>
                  <a:t>ECONOMY</a:t>
                </a:r>
              </a:p>
            </p:txBody>
          </p:sp>
        </p:grpSp>
      </p:grpSp>
    </p:spTree>
    <p:extLst>
      <p:ext uri="{BB962C8B-B14F-4D97-AF65-F5344CB8AC3E}">
        <p14:creationId xmlns:p14="http://schemas.microsoft.com/office/powerpoint/2010/main" val="3098640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B127E0-3BA2-3C47-83C3-E1F77B105045}"/>
              </a:ext>
            </a:extLst>
          </p:cNvPr>
          <p:cNvSpPr>
            <a:spLocks noGrp="1"/>
          </p:cNvSpPr>
          <p:nvPr>
            <p:ph type="title"/>
          </p:nvPr>
        </p:nvSpPr>
        <p:spPr/>
        <p:txBody>
          <a:bodyPr/>
          <a:lstStyle/>
          <a:p>
            <a:r>
              <a:rPr lang="en-US" dirty="0"/>
              <a:t>Proposition 98: One-Time vs. Ongoing Spending</a:t>
            </a:r>
          </a:p>
        </p:txBody>
      </p:sp>
      <p:sp>
        <p:nvSpPr>
          <p:cNvPr id="4" name="Footer Placeholder 3">
            <a:extLst>
              <a:ext uri="{FF2B5EF4-FFF2-40B4-BE49-F238E27FC236}">
                <a16:creationId xmlns="" xmlns:a16="http://schemas.microsoft.com/office/drawing/2014/main" id="{6DF81893-DC4E-764F-8456-2058F15D9418}"/>
              </a:ext>
            </a:extLst>
          </p:cNvPr>
          <p:cNvSpPr>
            <a:spLocks noGrp="1"/>
          </p:cNvSpPr>
          <p:nvPr>
            <p:ph type="ftr" sz="quarter" idx="11"/>
          </p:nvPr>
        </p:nvSpPr>
        <p:spPr/>
        <p:txBody>
          <a:bodyPr/>
          <a:lstStyle/>
          <a:p>
            <a:r>
              <a:rPr lang="en-US"/>
              <a:t>© 2021 School Services of California Inc.</a:t>
            </a:r>
            <a:endParaRPr lang="en-US" dirty="0"/>
          </a:p>
        </p:txBody>
      </p:sp>
      <p:sp>
        <p:nvSpPr>
          <p:cNvPr id="5" name="Slide Number Placeholder 4">
            <a:extLst>
              <a:ext uri="{FF2B5EF4-FFF2-40B4-BE49-F238E27FC236}">
                <a16:creationId xmlns="" xmlns:a16="http://schemas.microsoft.com/office/drawing/2014/main" id="{D39BA07E-E4E0-9548-90FA-7DEB73D3A464}"/>
              </a:ext>
            </a:extLst>
          </p:cNvPr>
          <p:cNvSpPr>
            <a:spLocks noGrp="1"/>
          </p:cNvSpPr>
          <p:nvPr>
            <p:ph type="sldNum" sz="quarter" idx="12"/>
          </p:nvPr>
        </p:nvSpPr>
        <p:spPr/>
        <p:txBody>
          <a:bodyPr/>
          <a:lstStyle/>
          <a:p>
            <a:fld id="{42503F20-67DD-4948-B6DE-4DDC1702207D}" type="slidenum">
              <a:rPr lang="en-US" smtClean="0"/>
              <a:pPr/>
              <a:t>4</a:t>
            </a:fld>
            <a:endParaRPr lang="en-US" dirty="0"/>
          </a:p>
        </p:txBody>
      </p:sp>
      <p:sp>
        <p:nvSpPr>
          <p:cNvPr id="9" name="Content Placeholder 8">
            <a:extLst>
              <a:ext uri="{FF2B5EF4-FFF2-40B4-BE49-F238E27FC236}">
                <a16:creationId xmlns="" xmlns:a16="http://schemas.microsoft.com/office/drawing/2014/main" id="{22069FA6-2271-6E41-A15A-94AEA31385DF}"/>
              </a:ext>
            </a:extLst>
          </p:cNvPr>
          <p:cNvSpPr>
            <a:spLocks noGrp="1"/>
          </p:cNvSpPr>
          <p:nvPr>
            <p:ph idx="1"/>
          </p:nvPr>
        </p:nvSpPr>
        <p:spPr>
          <a:xfrm>
            <a:off x="64441" y="990600"/>
            <a:ext cx="5141468" cy="5374836"/>
          </a:xfrm>
        </p:spPr>
        <p:txBody>
          <a:bodyPr anchor="t" anchorCtr="0"/>
          <a:lstStyle/>
          <a:p>
            <a:pPr>
              <a:spcAft>
                <a:spcPts val="1200"/>
              </a:spcAft>
            </a:pPr>
            <a:r>
              <a:rPr lang="en-US" sz="2200" dirty="0"/>
              <a:t>Unsurprisingly, the Enacted Budget utilizes significant one-time spending across the </a:t>
            </a:r>
            <a:r>
              <a:rPr lang="en-US" sz="2200" dirty="0" smtClean="0"/>
              <a:t>TK–12 </a:t>
            </a:r>
            <a:r>
              <a:rPr lang="en-US" sz="2200" dirty="0"/>
              <a:t>and community college budgets</a:t>
            </a:r>
          </a:p>
          <a:p>
            <a:pPr>
              <a:spcAft>
                <a:spcPts val="1200"/>
              </a:spcAft>
            </a:pPr>
            <a:r>
              <a:rPr lang="en-US" sz="2200" dirty="0"/>
              <a:t>The state is spending 65% and 69%, of </a:t>
            </a:r>
            <a:br>
              <a:rPr lang="en-US" sz="2200" dirty="0"/>
            </a:br>
            <a:r>
              <a:rPr lang="en-US" sz="2200" dirty="0" smtClean="0"/>
              <a:t>TK–12 </a:t>
            </a:r>
            <a:r>
              <a:rPr lang="en-US" sz="2200" dirty="0"/>
              <a:t>and community college resources, respectively, on one-time programs</a:t>
            </a:r>
          </a:p>
          <a:p>
            <a:pPr lvl="1">
              <a:spcAft>
                <a:spcPts val="1200"/>
              </a:spcAft>
            </a:pPr>
            <a:r>
              <a:rPr lang="en-US" sz="2200" dirty="0"/>
              <a:t>Excludes the sizable investment to pay off all deferrals</a:t>
            </a:r>
          </a:p>
          <a:p>
            <a:pPr>
              <a:spcAft>
                <a:spcPts val="1200"/>
              </a:spcAft>
            </a:pPr>
            <a:r>
              <a:rPr lang="en-US" sz="2200" dirty="0"/>
              <a:t>The major ongoing investments are for unrestricted formula apportionments––the </a:t>
            </a:r>
            <a:r>
              <a:rPr lang="en-US" sz="2200" dirty="0" smtClean="0"/>
              <a:t>Local Control Funding Formula (LCFF) </a:t>
            </a:r>
            <a:r>
              <a:rPr lang="en-US" sz="2200" dirty="0"/>
              <a:t>and the Student Centered Funding </a:t>
            </a:r>
            <a:r>
              <a:rPr lang="en-US" sz="2200" dirty="0" smtClean="0"/>
              <a:t>Formula––</a:t>
            </a:r>
            <a:r>
              <a:rPr lang="en-US" sz="2200" dirty="0"/>
              <a:t>and a few programs that focus on improving educational equity</a:t>
            </a:r>
          </a:p>
        </p:txBody>
      </p:sp>
      <p:graphicFrame>
        <p:nvGraphicFramePr>
          <p:cNvPr id="7" name="Chart 6">
            <a:extLst>
              <a:ext uri="{FF2B5EF4-FFF2-40B4-BE49-F238E27FC236}">
                <a16:creationId xmlns="" xmlns:a16="http://schemas.microsoft.com/office/drawing/2014/main" id="{8748B7C0-9155-490B-858C-72B03C033B40}"/>
              </a:ext>
            </a:extLst>
          </p:cNvPr>
          <p:cNvGraphicFramePr>
            <a:graphicFrameLocks/>
          </p:cNvGraphicFramePr>
          <p:nvPr/>
        </p:nvGraphicFramePr>
        <p:xfrm>
          <a:off x="3923498" y="1747456"/>
          <a:ext cx="5484018" cy="38742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 xmlns:a16="http://schemas.microsoft.com/office/drawing/2014/main" id="{2DB92912-A7A5-4F49-9B82-39489A6BEB59}"/>
              </a:ext>
            </a:extLst>
          </p:cNvPr>
          <p:cNvGraphicFramePr>
            <a:graphicFrameLocks/>
          </p:cNvGraphicFramePr>
          <p:nvPr/>
        </p:nvGraphicFramePr>
        <p:xfrm>
          <a:off x="7466664" y="1738684"/>
          <a:ext cx="5447115" cy="3916010"/>
        </p:xfrm>
        <a:graphic>
          <a:graphicData uri="http://schemas.openxmlformats.org/drawingml/2006/chart">
            <c:chart xmlns:c="http://schemas.openxmlformats.org/drawingml/2006/chart" xmlns:r="http://schemas.openxmlformats.org/officeDocument/2006/relationships" r:id="rId4"/>
          </a:graphicData>
        </a:graphic>
      </p:graphicFrame>
      <p:grpSp>
        <p:nvGrpSpPr>
          <p:cNvPr id="13" name="Group 12">
            <a:extLst>
              <a:ext uri="{FF2B5EF4-FFF2-40B4-BE49-F238E27FC236}">
                <a16:creationId xmlns="" xmlns:a16="http://schemas.microsoft.com/office/drawing/2014/main" id="{DF1BE17A-F1B8-4810-9F3B-20D60B212BAD}"/>
              </a:ext>
            </a:extLst>
          </p:cNvPr>
          <p:cNvGrpSpPr/>
          <p:nvPr/>
        </p:nvGrpSpPr>
        <p:grpSpPr>
          <a:xfrm>
            <a:off x="6835094" y="5422297"/>
            <a:ext cx="3733330" cy="378946"/>
            <a:chOff x="6546655" y="5996104"/>
            <a:chExt cx="3733330" cy="378946"/>
          </a:xfrm>
        </p:grpSpPr>
        <p:sp>
          <p:nvSpPr>
            <p:cNvPr id="3" name="Rectangle 2">
              <a:extLst>
                <a:ext uri="{FF2B5EF4-FFF2-40B4-BE49-F238E27FC236}">
                  <a16:creationId xmlns="" xmlns:a16="http://schemas.microsoft.com/office/drawing/2014/main" id="{13887625-0B64-45F1-A221-AC610A36F2A4}"/>
                </a:ext>
              </a:extLst>
            </p:cNvPr>
            <p:cNvSpPr/>
            <p:nvPr/>
          </p:nvSpPr>
          <p:spPr>
            <a:xfrm>
              <a:off x="6546655" y="6075431"/>
              <a:ext cx="213173" cy="229906"/>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6B85B030-17D0-496E-9727-CED9171AA204}"/>
                </a:ext>
              </a:extLst>
            </p:cNvPr>
            <p:cNvSpPr/>
            <p:nvPr/>
          </p:nvSpPr>
          <p:spPr>
            <a:xfrm>
              <a:off x="8763467" y="6081446"/>
              <a:ext cx="213173" cy="229906"/>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 xmlns:a16="http://schemas.microsoft.com/office/drawing/2014/main" id="{41673DD7-A9AD-4484-815A-99B9A97B2A9F}"/>
                </a:ext>
              </a:extLst>
            </p:cNvPr>
            <p:cNvSpPr txBox="1"/>
            <p:nvPr/>
          </p:nvSpPr>
          <p:spPr>
            <a:xfrm>
              <a:off x="6857067" y="5996104"/>
              <a:ext cx="1206110" cy="369332"/>
            </a:xfrm>
            <a:prstGeom prst="rect">
              <a:avLst/>
            </a:prstGeom>
            <a:noFill/>
          </p:spPr>
          <p:txBody>
            <a:bodyPr wrap="square" rtlCol="0">
              <a:spAutoFit/>
            </a:bodyPr>
            <a:lstStyle/>
            <a:p>
              <a:r>
                <a:rPr lang="en-US" b="1" dirty="0">
                  <a:latin typeface="Arial Narrow" panose="020B0606020202030204" pitchFamily="34" charset="0"/>
                </a:rPr>
                <a:t>Ongoing</a:t>
              </a:r>
            </a:p>
          </p:txBody>
        </p:sp>
        <p:sp>
          <p:nvSpPr>
            <p:cNvPr id="12" name="TextBox 11">
              <a:extLst>
                <a:ext uri="{FF2B5EF4-FFF2-40B4-BE49-F238E27FC236}">
                  <a16:creationId xmlns="" xmlns:a16="http://schemas.microsoft.com/office/drawing/2014/main" id="{FD1697E2-5263-4988-A9A9-AB5C20DE6F8B}"/>
                </a:ext>
              </a:extLst>
            </p:cNvPr>
            <p:cNvSpPr txBox="1"/>
            <p:nvPr/>
          </p:nvSpPr>
          <p:spPr>
            <a:xfrm>
              <a:off x="9073875" y="6005718"/>
              <a:ext cx="1206110" cy="369332"/>
            </a:xfrm>
            <a:prstGeom prst="rect">
              <a:avLst/>
            </a:prstGeom>
            <a:noFill/>
          </p:spPr>
          <p:txBody>
            <a:bodyPr wrap="square" rtlCol="0">
              <a:spAutoFit/>
            </a:bodyPr>
            <a:lstStyle/>
            <a:p>
              <a:r>
                <a:rPr lang="en-US" b="1" dirty="0">
                  <a:latin typeface="Arial Narrow" panose="020B0606020202030204" pitchFamily="34" charset="0"/>
                </a:rPr>
                <a:t>One-time</a:t>
              </a:r>
            </a:p>
          </p:txBody>
        </p:sp>
      </p:grpSp>
      <p:sp>
        <p:nvSpPr>
          <p:cNvPr id="14" name="TextBox 13">
            <a:extLst>
              <a:ext uri="{FF2B5EF4-FFF2-40B4-BE49-F238E27FC236}">
                <a16:creationId xmlns="" xmlns:a16="http://schemas.microsoft.com/office/drawing/2014/main" id="{D65A7D43-B526-42BC-92FE-09510E095656}"/>
              </a:ext>
            </a:extLst>
          </p:cNvPr>
          <p:cNvSpPr txBox="1"/>
          <p:nvPr/>
        </p:nvSpPr>
        <p:spPr>
          <a:xfrm>
            <a:off x="7889614" y="5862829"/>
            <a:ext cx="1632192" cy="338554"/>
          </a:xfrm>
          <a:prstGeom prst="rect">
            <a:avLst/>
          </a:prstGeom>
          <a:noFill/>
        </p:spPr>
        <p:txBody>
          <a:bodyPr wrap="square" rtlCol="0">
            <a:spAutoFit/>
          </a:bodyPr>
          <a:lstStyle/>
          <a:p>
            <a:r>
              <a:rPr lang="en-US" sz="1600" b="1" dirty="0">
                <a:latin typeface="Arial Narrow" panose="020B0606020202030204" pitchFamily="34" charset="0"/>
              </a:rPr>
              <a:t>(in millions)</a:t>
            </a:r>
          </a:p>
        </p:txBody>
      </p:sp>
    </p:spTree>
    <p:extLst>
      <p:ext uri="{BB962C8B-B14F-4D97-AF65-F5344CB8AC3E}">
        <p14:creationId xmlns:p14="http://schemas.microsoft.com/office/powerpoint/2010/main" val="1785709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144343133"/>
              </p:ext>
            </p:extLst>
          </p:nvPr>
        </p:nvGraphicFramePr>
        <p:xfrm>
          <a:off x="359229" y="1070517"/>
          <a:ext cx="11364684" cy="5470418"/>
        </p:xfrm>
        <a:graphic>
          <a:graphicData uri="http://schemas.openxmlformats.org/drawingml/2006/table">
            <a:tbl>
              <a:tblPr firstRow="1" bandRow="1">
                <a:tableStyleId>{5C22544A-7EE6-4342-B048-85BDC9FD1C3A}</a:tableStyleId>
              </a:tblPr>
              <a:tblGrid>
                <a:gridCol w="4681122">
                  <a:extLst>
                    <a:ext uri="{9D8B030D-6E8A-4147-A177-3AD203B41FA5}">
                      <a16:colId xmlns="" xmlns:a16="http://schemas.microsoft.com/office/drawing/2014/main" val="20000"/>
                    </a:ext>
                  </a:extLst>
                </a:gridCol>
                <a:gridCol w="2319454">
                  <a:extLst>
                    <a:ext uri="{9D8B030D-6E8A-4147-A177-3AD203B41FA5}">
                      <a16:colId xmlns="" xmlns:a16="http://schemas.microsoft.com/office/drawing/2014/main" val="20001"/>
                    </a:ext>
                  </a:extLst>
                </a:gridCol>
                <a:gridCol w="2196790">
                  <a:extLst>
                    <a:ext uri="{9D8B030D-6E8A-4147-A177-3AD203B41FA5}">
                      <a16:colId xmlns="" xmlns:a16="http://schemas.microsoft.com/office/drawing/2014/main" val="20002"/>
                    </a:ext>
                  </a:extLst>
                </a:gridCol>
                <a:gridCol w="2167318">
                  <a:extLst>
                    <a:ext uri="{9D8B030D-6E8A-4147-A177-3AD203B41FA5}">
                      <a16:colId xmlns="" xmlns:a16="http://schemas.microsoft.com/office/drawing/2014/main" val="20003"/>
                    </a:ext>
                  </a:extLst>
                </a:gridCol>
              </a:tblGrid>
              <a:tr h="427090">
                <a:tc>
                  <a:txBody>
                    <a:bodyPr/>
                    <a:lstStyle/>
                    <a:p>
                      <a:pPr algn="ctr"/>
                      <a:r>
                        <a:rPr lang="en-US" sz="2000" b="1" i="0" dirty="0">
                          <a:latin typeface="Arial Narrow" panose="020B0604020202020204" pitchFamily="34" charset="0"/>
                          <a:cs typeface="Arial Narrow" panose="020B0604020202020204" pitchFamily="34" charset="0"/>
                        </a:rPr>
                        <a:t>Item</a:t>
                      </a:r>
                      <a:endParaRPr lang="en-US" sz="2000" b="1" i="0" dirty="0">
                        <a:solidFill>
                          <a:schemeClr val="bg1"/>
                        </a:solidFill>
                        <a:latin typeface="Arial Narrow" panose="020B0604020202020204" pitchFamily="34" charset="0"/>
                        <a:cs typeface="Arial Narrow"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i="0" dirty="0" smtClean="0">
                          <a:latin typeface="Arial Narrow" panose="020B0604020202020204" pitchFamily="34" charset="0"/>
                          <a:cs typeface="Arial Narrow" panose="020B0604020202020204" pitchFamily="34" charset="0"/>
                        </a:rPr>
                        <a:t>Governor’s January </a:t>
                      </a:r>
                      <a:r>
                        <a:rPr lang="en-US" sz="2000" b="1" i="0" dirty="0">
                          <a:latin typeface="Arial Narrow" panose="020B0604020202020204" pitchFamily="34" charset="0"/>
                          <a:cs typeface="Arial Narrow" panose="020B0604020202020204" pitchFamily="34" charset="0"/>
                        </a:rPr>
                        <a:t>Budget</a:t>
                      </a:r>
                      <a:endParaRPr lang="en-US" sz="2000" b="1" i="0" dirty="0">
                        <a:solidFill>
                          <a:schemeClr val="bg1"/>
                        </a:solidFill>
                        <a:latin typeface="Arial Narrow" panose="020B0604020202020204" pitchFamily="34" charset="0"/>
                        <a:cs typeface="Arial Narrow"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i="0" dirty="0">
                          <a:latin typeface="Arial Narrow" panose="020B0604020202020204" pitchFamily="34" charset="0"/>
                          <a:cs typeface="Arial Narrow" panose="020B0604020202020204" pitchFamily="34" charset="0"/>
                        </a:rPr>
                        <a:t>May</a:t>
                      </a:r>
                      <a:r>
                        <a:rPr lang="en-US" sz="2000" b="1" i="0" baseline="0" dirty="0">
                          <a:latin typeface="Arial Narrow" panose="020B0604020202020204" pitchFamily="34" charset="0"/>
                          <a:cs typeface="Arial Narrow" panose="020B0604020202020204" pitchFamily="34" charset="0"/>
                        </a:rPr>
                        <a:t> Revision</a:t>
                      </a:r>
                      <a:endParaRPr lang="en-US" sz="2000" b="1" i="0" dirty="0">
                        <a:solidFill>
                          <a:schemeClr val="bg1"/>
                        </a:solidFill>
                        <a:latin typeface="Arial Narrow" panose="020B0604020202020204" pitchFamily="34" charset="0"/>
                        <a:cs typeface="Arial Narrow"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i="0" dirty="0">
                          <a:solidFill>
                            <a:schemeClr val="bg1"/>
                          </a:solidFill>
                          <a:latin typeface="Arial Narrow" panose="020B0604020202020204" pitchFamily="34" charset="0"/>
                          <a:cs typeface="Arial Narrow" panose="020B0604020202020204" pitchFamily="34" charset="0"/>
                        </a:rPr>
                        <a:t>Enacted Budget</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755621">
                <a:tc>
                  <a:txBody>
                    <a:bodyPr/>
                    <a:lstStyle/>
                    <a:p>
                      <a:pPr algn="ctr"/>
                      <a:r>
                        <a:rPr lang="en-US" sz="2000" b="1" i="0" dirty="0">
                          <a:latin typeface="Arial Narrow" panose="020B0604020202020204" pitchFamily="34" charset="0"/>
                          <a:cs typeface="Arial Narrow" panose="020B0604020202020204" pitchFamily="34" charset="0"/>
                        </a:rPr>
                        <a:t>LCFF</a:t>
                      </a:r>
                      <a:r>
                        <a:rPr lang="en-US" sz="2000" b="1" i="0" baseline="0" dirty="0">
                          <a:latin typeface="Arial Narrow" panose="020B0604020202020204" pitchFamily="34" charset="0"/>
                          <a:cs typeface="Arial Narrow" panose="020B0604020202020204" pitchFamily="34" charset="0"/>
                        </a:rPr>
                        <a:t> </a:t>
                      </a:r>
                      <a:r>
                        <a:rPr lang="en-US" sz="2000" b="1" i="0" baseline="0" dirty="0">
                          <a:solidFill>
                            <a:schemeClr val="tx1"/>
                          </a:solidFill>
                          <a:latin typeface="Arial Narrow" panose="020B0604020202020204" pitchFamily="34" charset="0"/>
                          <a:cs typeface="Arial Narrow" panose="020B0604020202020204" pitchFamily="34" charset="0"/>
                        </a:rPr>
                        <a:t>Funding Increase</a:t>
                      </a:r>
                      <a:endParaRPr lang="en-US" sz="2000" b="1" i="0" dirty="0">
                        <a:solidFill>
                          <a:schemeClr val="tx1"/>
                        </a:solidFill>
                        <a:latin typeface="Arial Narrow" panose="020B0604020202020204" pitchFamily="34" charset="0"/>
                        <a:cs typeface="Arial Narrow"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i="0" dirty="0">
                          <a:solidFill>
                            <a:schemeClr val="tx1"/>
                          </a:solidFill>
                          <a:latin typeface="Arial Narrow" panose="020B0604020202020204" pitchFamily="34" charset="0"/>
                          <a:cs typeface="Arial Narrow" panose="020B0604020202020204" pitchFamily="34" charset="0"/>
                        </a:rPr>
                        <a:t>$2 billion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i="0" dirty="0">
                          <a:solidFill>
                            <a:schemeClr val="tx1"/>
                          </a:solidFill>
                          <a:latin typeface="Arial Narrow" panose="020B0604020202020204" pitchFamily="34" charset="0"/>
                          <a:cs typeface="Arial Narrow" panose="020B0604020202020204" pitchFamily="34" charset="0"/>
                        </a:rPr>
                        <a:t>$3.2 billion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i="0" dirty="0">
                          <a:solidFill>
                            <a:schemeClr val="tx1"/>
                          </a:solidFill>
                          <a:latin typeface="Arial Narrow" panose="020B0604020202020204" pitchFamily="34" charset="0"/>
                          <a:cs typeface="Arial Narrow" panose="020B0604020202020204" pitchFamily="34" charset="0"/>
                        </a:rPr>
                        <a:t>$3.2 billion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1419005">
                <a:tc>
                  <a:txBody>
                    <a:bodyPr/>
                    <a:lstStyle/>
                    <a:p>
                      <a:pPr algn="ctr"/>
                      <a:r>
                        <a:rPr lang="en-US" sz="2000" b="1" i="0" dirty="0">
                          <a:latin typeface="Arial Narrow" panose="020B0604020202020204" pitchFamily="34" charset="0"/>
                          <a:cs typeface="Arial Narrow" panose="020B0604020202020204" pitchFamily="34" charset="0"/>
                        </a:rPr>
                        <a:t>Proposition 98 Minimum</a:t>
                      </a:r>
                      <a:r>
                        <a:rPr lang="en-US" sz="2000" b="1" i="0" baseline="0" dirty="0">
                          <a:latin typeface="Arial Narrow" panose="020B0604020202020204" pitchFamily="34" charset="0"/>
                          <a:cs typeface="Arial Narrow" panose="020B0604020202020204" pitchFamily="34" charset="0"/>
                        </a:rPr>
                        <a:t> Guarantee</a:t>
                      </a:r>
                    </a:p>
                    <a:p>
                      <a:pPr algn="ctr"/>
                      <a:r>
                        <a:rPr lang="en-US" sz="2000" b="1" i="0" baseline="0" dirty="0">
                          <a:latin typeface="Arial Narrow" panose="020B0604020202020204" pitchFamily="34" charset="0"/>
                          <a:cs typeface="Arial Narrow" panose="020B0604020202020204" pitchFamily="34" charset="0"/>
                        </a:rPr>
                        <a:t>2019–20</a:t>
                      </a:r>
                    </a:p>
                    <a:p>
                      <a:pPr algn="ctr"/>
                      <a:r>
                        <a:rPr lang="en-US" sz="2000" b="1" i="0" baseline="0" dirty="0">
                          <a:latin typeface="Arial Narrow" panose="020B0604020202020204" pitchFamily="34" charset="0"/>
                          <a:cs typeface="Arial Narrow" panose="020B0604020202020204" pitchFamily="34" charset="0"/>
                        </a:rPr>
                        <a:t>2020–21</a:t>
                      </a:r>
                    </a:p>
                    <a:p>
                      <a:pPr algn="ctr"/>
                      <a:r>
                        <a:rPr lang="en-US" sz="2000" b="1" i="0" dirty="0">
                          <a:latin typeface="Arial Narrow" panose="020B0604020202020204" pitchFamily="34" charset="0"/>
                          <a:cs typeface="Arial Narrow" panose="020B0604020202020204" pitchFamily="34" charset="0"/>
                        </a:rPr>
                        <a:t>2021</a:t>
                      </a:r>
                      <a:r>
                        <a:rPr lang="en-US" sz="2000" b="1" i="0" baseline="0" dirty="0">
                          <a:latin typeface="Arial Narrow" panose="020B0604020202020204" pitchFamily="34" charset="0"/>
                          <a:cs typeface="Arial Narrow" panose="020B0604020202020204" pitchFamily="34" charset="0"/>
                        </a:rPr>
                        <a:t>–</a:t>
                      </a:r>
                      <a:r>
                        <a:rPr lang="en-US" sz="2000" b="1" i="0" dirty="0">
                          <a:latin typeface="Arial Narrow" panose="020B0604020202020204" pitchFamily="34" charset="0"/>
                          <a:cs typeface="Arial Narrow" panose="020B0604020202020204" pitchFamily="34" charset="0"/>
                        </a:rPr>
                        <a:t>22</a:t>
                      </a:r>
                      <a:endParaRPr lang="en-US" sz="2000" b="1" i="0" dirty="0">
                        <a:solidFill>
                          <a:schemeClr val="tx1"/>
                        </a:solidFill>
                        <a:latin typeface="Arial Narrow" panose="020B0604020202020204" pitchFamily="34" charset="0"/>
                        <a:cs typeface="Arial Narrow"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latinLnBrk="0" hangingPunct="1"/>
                      <a:r>
                        <a:rPr lang="en-US" sz="2000" b="1" i="0" dirty="0">
                          <a:latin typeface="Arial Narrow" panose="020B0604020202020204" pitchFamily="34" charset="0"/>
                          <a:cs typeface="Arial Narrow" panose="020B0604020202020204" pitchFamily="34" charset="0"/>
                        </a:rPr>
                        <a:t>$</a:t>
                      </a:r>
                      <a:r>
                        <a:rPr lang="en-US" sz="2000" b="1" i="0" kern="1200" dirty="0">
                          <a:latin typeface="Arial Narrow" panose="020B0604020202020204" pitchFamily="34" charset="0"/>
                          <a:cs typeface="Arial Narrow" panose="020B0604020202020204" pitchFamily="34" charset="0"/>
                        </a:rPr>
                        <a:t>79.5 billion</a:t>
                      </a:r>
                    </a:p>
                    <a:p>
                      <a:pPr marL="0" algn="ctr" defTabSz="685800" rtl="0" eaLnBrk="1" latinLnBrk="0" hangingPunct="1"/>
                      <a:r>
                        <a:rPr lang="en-US" sz="2000" b="1" i="0" kern="1200" dirty="0">
                          <a:latin typeface="Arial Narrow" panose="020B0604020202020204" pitchFamily="34" charset="0"/>
                          <a:cs typeface="Arial Narrow" panose="020B0604020202020204" pitchFamily="34" charset="0"/>
                        </a:rPr>
                        <a:t>$82.8 billion</a:t>
                      </a:r>
                    </a:p>
                    <a:p>
                      <a:pPr algn="ctr"/>
                      <a:r>
                        <a:rPr lang="en-US" sz="2000" b="1" i="0" dirty="0">
                          <a:latin typeface="Arial Narrow" panose="020B0604020202020204" pitchFamily="34" charset="0"/>
                          <a:cs typeface="Arial Narrow" panose="020B0604020202020204" pitchFamily="34" charset="0"/>
                        </a:rPr>
                        <a:t>$85.8 billion</a:t>
                      </a:r>
                      <a:endParaRPr lang="en-US" sz="2000" b="1" i="0" dirty="0">
                        <a:solidFill>
                          <a:schemeClr val="tx1"/>
                        </a:solidFill>
                        <a:latin typeface="Arial Narrow" panose="020B0604020202020204" pitchFamily="34" charset="0"/>
                        <a:cs typeface="Arial Narrow"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latinLnBrk="0" hangingPunct="1"/>
                      <a:r>
                        <a:rPr lang="en-US" sz="2000" b="1" i="0" kern="1200" dirty="0">
                          <a:latin typeface="Arial Narrow" panose="020B0604020202020204" pitchFamily="34" charset="0"/>
                          <a:cs typeface="Arial Narrow" panose="020B0604020202020204" pitchFamily="34" charset="0"/>
                        </a:rPr>
                        <a:t>$79.3</a:t>
                      </a:r>
                      <a:r>
                        <a:rPr lang="en-US" sz="2000" b="1" i="0" kern="1200" baseline="0" dirty="0">
                          <a:latin typeface="Arial Narrow" panose="020B0604020202020204" pitchFamily="34" charset="0"/>
                          <a:cs typeface="Arial Narrow" panose="020B0604020202020204" pitchFamily="34" charset="0"/>
                        </a:rPr>
                        <a:t> </a:t>
                      </a:r>
                      <a:r>
                        <a:rPr lang="en-US" sz="2000" b="1" i="0" kern="1200" dirty="0">
                          <a:latin typeface="Arial Narrow" panose="020B0604020202020204" pitchFamily="34" charset="0"/>
                          <a:cs typeface="Arial Narrow" panose="020B0604020202020204" pitchFamily="34" charset="0"/>
                        </a:rPr>
                        <a:t>billion </a:t>
                      </a:r>
                    </a:p>
                    <a:p>
                      <a:pPr marL="0" algn="ctr" defTabSz="685800" rtl="0" eaLnBrk="1" latinLnBrk="0" hangingPunct="1"/>
                      <a:r>
                        <a:rPr lang="en-US" sz="2000" b="1" i="0" kern="1200" dirty="0">
                          <a:latin typeface="Arial Narrow" panose="020B0604020202020204" pitchFamily="34" charset="0"/>
                          <a:cs typeface="Arial Narrow" panose="020B0604020202020204" pitchFamily="34" charset="0"/>
                        </a:rPr>
                        <a:t>$92.8 billion </a:t>
                      </a:r>
                    </a:p>
                    <a:p>
                      <a:pPr marL="0" algn="ctr" defTabSz="685800" rtl="0" eaLnBrk="1" latinLnBrk="0" hangingPunct="1"/>
                      <a:r>
                        <a:rPr lang="en-US" sz="2000" b="1" i="0" kern="1200" dirty="0">
                          <a:latin typeface="Arial Narrow" panose="020B0604020202020204" pitchFamily="34" charset="0"/>
                          <a:cs typeface="Arial Narrow" panose="020B0604020202020204" pitchFamily="34" charset="0"/>
                        </a:rPr>
                        <a:t>$93.7 billion</a:t>
                      </a:r>
                      <a:endParaRPr lang="en-US" sz="2000" b="1" i="0" kern="1200" dirty="0">
                        <a:solidFill>
                          <a:schemeClr val="tx1"/>
                        </a:solidFill>
                        <a:latin typeface="Arial Narrow" panose="020B0604020202020204" pitchFamily="34" charset="0"/>
                        <a:ea typeface="+mn-ea"/>
                        <a:cs typeface="Arial Narrow"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latinLnBrk="0" hangingPunct="1"/>
                      <a:r>
                        <a:rPr lang="en-US" sz="2000" b="1" i="0" kern="1200" dirty="0">
                          <a:solidFill>
                            <a:schemeClr val="tx1"/>
                          </a:solidFill>
                          <a:latin typeface="Arial Narrow" panose="020B0604020202020204" pitchFamily="34" charset="0"/>
                          <a:ea typeface="+mn-ea"/>
                          <a:cs typeface="Arial Narrow" panose="020B0604020202020204" pitchFamily="34" charset="0"/>
                        </a:rPr>
                        <a:t>$79.3 billion</a:t>
                      </a:r>
                    </a:p>
                    <a:p>
                      <a:pPr marL="0" algn="ctr" defTabSz="685800" rtl="0" eaLnBrk="1" latinLnBrk="0" hangingPunct="1"/>
                      <a:r>
                        <a:rPr lang="en-US" sz="2000" b="1" i="0" kern="1200" dirty="0">
                          <a:solidFill>
                            <a:schemeClr val="tx1"/>
                          </a:solidFill>
                          <a:latin typeface="Arial Narrow" panose="020B0604020202020204" pitchFamily="34" charset="0"/>
                          <a:ea typeface="+mn-ea"/>
                          <a:cs typeface="Arial Narrow" panose="020B0604020202020204" pitchFamily="34" charset="0"/>
                        </a:rPr>
                        <a:t>$93.4 billion</a:t>
                      </a:r>
                    </a:p>
                    <a:p>
                      <a:pPr marL="0" algn="ctr" defTabSz="685800" rtl="0" eaLnBrk="1" latinLnBrk="0" hangingPunct="1"/>
                      <a:r>
                        <a:rPr lang="en-US" sz="2000" b="1" i="0" kern="1200" dirty="0">
                          <a:solidFill>
                            <a:schemeClr val="tx1"/>
                          </a:solidFill>
                          <a:latin typeface="Arial Narrow" panose="020B0604020202020204" pitchFamily="34" charset="0"/>
                          <a:ea typeface="+mn-ea"/>
                          <a:cs typeface="Arial Narrow" panose="020B0604020202020204" pitchFamily="34" charset="0"/>
                        </a:rPr>
                        <a:t>$93.7 billion</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492636">
                <a:tc>
                  <a:txBody>
                    <a:bodyPr/>
                    <a:lstStyle/>
                    <a:p>
                      <a:pPr algn="ctr"/>
                      <a:r>
                        <a:rPr lang="en-US" sz="2000" b="1" i="0" dirty="0" smtClean="0">
                          <a:latin typeface="Arial Narrow" panose="020B0604020202020204" pitchFamily="34" charset="0"/>
                          <a:cs typeface="Arial Narrow" panose="020B0604020202020204" pitchFamily="34" charset="0"/>
                        </a:rPr>
                        <a:t>Cost-of-living Adjustment (COLA)</a:t>
                      </a:r>
                      <a:endParaRPr lang="en-US" sz="2000" b="1" i="0" strike="sngStrike" dirty="0">
                        <a:solidFill>
                          <a:srgbClr val="FF0000"/>
                        </a:solidFill>
                        <a:latin typeface="Arial Narrow" panose="020B0604020202020204" pitchFamily="34" charset="0"/>
                        <a:cs typeface="Arial Narrow"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i="0" dirty="0">
                          <a:solidFill>
                            <a:schemeClr val="tx1"/>
                          </a:solidFill>
                          <a:latin typeface="Arial Narrow" panose="020B0604020202020204" pitchFamily="34" charset="0"/>
                          <a:cs typeface="Arial Narrow" panose="020B0604020202020204" pitchFamily="34"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i="0" dirty="0">
                          <a:solidFill>
                            <a:schemeClr val="tx1"/>
                          </a:solidFill>
                          <a:latin typeface="Arial Narrow" panose="020B0604020202020204" pitchFamily="34" charset="0"/>
                          <a:cs typeface="Arial Narrow" panose="020B0604020202020204" pitchFamily="34"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i="0" dirty="0">
                          <a:solidFill>
                            <a:schemeClr val="tx1"/>
                          </a:solidFill>
                          <a:latin typeface="Arial Narrow" panose="020B0604020202020204" pitchFamily="34" charset="0"/>
                          <a:cs typeface="Arial Narrow" panose="020B0604020202020204" pitchFamily="34"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492636">
                <a:tc>
                  <a:txBody>
                    <a:bodyPr/>
                    <a:lstStyle/>
                    <a:p>
                      <a:pPr algn="ctr"/>
                      <a:r>
                        <a:rPr lang="en-US" sz="2000" b="1" i="0" baseline="0" dirty="0">
                          <a:solidFill>
                            <a:schemeClr val="tx1"/>
                          </a:solidFill>
                          <a:latin typeface="Arial Narrow" panose="020B0604020202020204" pitchFamily="34" charset="0"/>
                          <a:cs typeface="Arial Narrow" panose="020B0604020202020204" pitchFamily="34" charset="0"/>
                        </a:rPr>
                        <a:t>Compounded COLA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i="0" dirty="0">
                          <a:solidFill>
                            <a:schemeClr val="tx1"/>
                          </a:solidFill>
                          <a:latin typeface="Arial Narrow" panose="020B0604020202020204" pitchFamily="34" charset="0"/>
                          <a:cs typeface="Arial Narrow" panose="020B0604020202020204" pitchFamily="34" charset="0"/>
                        </a:rPr>
                        <a:t>3.84%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i="0" dirty="0">
                          <a:solidFill>
                            <a:schemeClr val="tx1"/>
                          </a:solidFill>
                          <a:latin typeface="Arial Narrow" panose="020B0604020202020204" pitchFamily="34" charset="0"/>
                          <a:cs typeface="Arial Narrow" panose="020B0604020202020204" pitchFamily="34" charset="0"/>
                        </a:rPr>
                        <a:t>4.05%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i="0" dirty="0">
                          <a:solidFill>
                            <a:schemeClr val="tx1"/>
                          </a:solidFill>
                          <a:latin typeface="Arial Narrow" panose="020B0604020202020204" pitchFamily="34" charset="0"/>
                          <a:cs typeface="Arial Narrow" panose="020B0604020202020204" pitchFamily="34" charset="0"/>
                        </a:rPr>
                        <a:t>4.05%*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492636">
                <a:tc>
                  <a:txBody>
                    <a:bodyPr/>
                    <a:lstStyle/>
                    <a:p>
                      <a:pPr algn="ctr"/>
                      <a:r>
                        <a:rPr lang="en-US" sz="2000" b="1" i="0" dirty="0">
                          <a:solidFill>
                            <a:schemeClr val="tx1"/>
                          </a:solidFill>
                          <a:latin typeface="Arial Narrow" panose="020B0604020202020204" pitchFamily="34" charset="0"/>
                          <a:cs typeface="Arial Narrow" panose="020B0604020202020204" pitchFamily="34" charset="0"/>
                        </a:rPr>
                        <a:t>“Mega</a:t>
                      </a:r>
                      <a:r>
                        <a:rPr lang="en-US" sz="2000" b="1" i="0" baseline="0" dirty="0">
                          <a:solidFill>
                            <a:schemeClr val="tx1"/>
                          </a:solidFill>
                          <a:latin typeface="Arial Narrow" panose="020B0604020202020204" pitchFamily="34" charset="0"/>
                          <a:cs typeface="Arial Narrow" panose="020B0604020202020204" pitchFamily="34" charset="0"/>
                        </a:rPr>
                        <a:t>” COLA</a:t>
                      </a:r>
                      <a:endParaRPr lang="en-US" sz="2000" b="1" i="0" dirty="0">
                        <a:solidFill>
                          <a:schemeClr val="tx1"/>
                        </a:solidFill>
                        <a:latin typeface="Arial Narrow" panose="020B0604020202020204" pitchFamily="34" charset="0"/>
                        <a:cs typeface="Arial Narrow"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i="0" dirty="0">
                          <a:solidFill>
                            <a:schemeClr val="tx1"/>
                          </a:solidFill>
                          <a:latin typeface="Arial Narrow" panose="020B0604020202020204" pitchFamily="34" charset="0"/>
                          <a:cs typeface="Arial Narrow" panose="020B0604020202020204" pitchFamily="34" charset="0"/>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i="0" dirty="0">
                          <a:solidFill>
                            <a:schemeClr val="tx1"/>
                          </a:solidFill>
                          <a:latin typeface="Arial Narrow" panose="020B0604020202020204" pitchFamily="34" charset="0"/>
                          <a:cs typeface="Arial Narrow" panose="020B0604020202020204" pitchFamily="34" charset="0"/>
                        </a:rPr>
                        <a:t>5.07%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i="0" dirty="0">
                          <a:solidFill>
                            <a:schemeClr val="tx1"/>
                          </a:solidFill>
                          <a:latin typeface="Arial Narrow" panose="020B0604020202020204" pitchFamily="34" charset="0"/>
                          <a:cs typeface="Arial Narrow" panose="020B0604020202020204" pitchFamily="34" charset="0"/>
                        </a:rPr>
                        <a:t>5.07%**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492636">
                <a:tc>
                  <a:txBody>
                    <a:bodyPr/>
                    <a:lstStyle/>
                    <a:p>
                      <a:pPr algn="ctr"/>
                      <a:r>
                        <a:rPr lang="en-US" sz="2000" b="1" i="0" dirty="0">
                          <a:solidFill>
                            <a:schemeClr val="tx1"/>
                          </a:solidFill>
                          <a:latin typeface="Arial Narrow" panose="020B0604020202020204" pitchFamily="34" charset="0"/>
                          <a:cs typeface="Arial Narrow" panose="020B0604020202020204" pitchFamily="34" charset="0"/>
                        </a:rPr>
                        <a:t>One-Time</a:t>
                      </a:r>
                      <a:r>
                        <a:rPr lang="en-US" sz="2000" b="1" i="0" baseline="0" dirty="0">
                          <a:solidFill>
                            <a:schemeClr val="tx1"/>
                          </a:solidFill>
                          <a:latin typeface="Arial Narrow" panose="020B0604020202020204" pitchFamily="34" charset="0"/>
                          <a:cs typeface="Arial Narrow" panose="020B0604020202020204" pitchFamily="34" charset="0"/>
                        </a:rPr>
                        <a:t> Discretionary </a:t>
                      </a:r>
                      <a:endParaRPr lang="en-US" sz="2000" b="1" i="0" dirty="0">
                        <a:solidFill>
                          <a:schemeClr val="tx1"/>
                        </a:solidFill>
                        <a:latin typeface="Arial Narrow" panose="020B0604020202020204" pitchFamily="34" charset="0"/>
                        <a:cs typeface="Arial Narrow"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i="0" dirty="0">
                          <a:solidFill>
                            <a:schemeClr val="tx1"/>
                          </a:solidFill>
                          <a:latin typeface="Arial Narrow" panose="020B0604020202020204" pitchFamily="34" charset="0"/>
                          <a:cs typeface="Arial Narrow" panose="020B060402020202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i="0" dirty="0">
                          <a:solidFill>
                            <a:schemeClr val="tx1"/>
                          </a:solidFill>
                          <a:latin typeface="Arial Narrow" panose="020B0604020202020204" pitchFamily="34" charset="0"/>
                          <a:cs typeface="Arial Narrow" panose="020B060402020202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i="0" dirty="0">
                          <a:solidFill>
                            <a:schemeClr val="tx1"/>
                          </a:solidFill>
                          <a:latin typeface="Arial Narrow" panose="020B0604020202020204" pitchFamily="34" charset="0"/>
                          <a:cs typeface="Arial Narrow" panose="020B060402020202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r h="624208">
                <a:tc gridSpan="4">
                  <a:txBody>
                    <a:bodyPr/>
                    <a:lstStyle/>
                    <a:p>
                      <a:r>
                        <a:rPr lang="en-US" sz="1600" b="1" dirty="0">
                          <a:latin typeface="Arial Narrow" panose="020B0604020202020204" pitchFamily="34" charset="0"/>
                          <a:cs typeface="Arial Narrow" panose="020B0604020202020204" pitchFamily="34" charset="0"/>
                        </a:rPr>
                        <a:t>*General Child Care, the California State Preschool Program</a:t>
                      </a:r>
                      <a:r>
                        <a:rPr lang="en-US" sz="1600" b="1" dirty="0">
                          <a:solidFill>
                            <a:schemeClr val="tx1"/>
                          </a:solidFill>
                          <a:latin typeface="Arial Narrow" panose="020B0604020202020204" pitchFamily="34" charset="0"/>
                          <a:cs typeface="Arial Narrow" panose="020B0604020202020204" pitchFamily="34" charset="0"/>
                        </a:rPr>
                        <a:t>, and </a:t>
                      </a:r>
                      <a:r>
                        <a:rPr lang="en-US" sz="1600" b="1" dirty="0">
                          <a:latin typeface="Arial Narrow" panose="020B0604020202020204" pitchFamily="34" charset="0"/>
                          <a:cs typeface="Arial Narrow" panose="020B0604020202020204" pitchFamily="34" charset="0"/>
                        </a:rPr>
                        <a:t>Adult Education will receive the compounded COLA</a:t>
                      </a:r>
                    </a:p>
                    <a:p>
                      <a:r>
                        <a:rPr lang="en-US" sz="1600" b="1" dirty="0">
                          <a:latin typeface="Arial Narrow" panose="020B0604020202020204" pitchFamily="34" charset="0"/>
                          <a:cs typeface="Arial Narrow" panose="020B0604020202020204" pitchFamily="34" charset="0"/>
                        </a:rPr>
                        <a:t>**The LCFF will receive the “Mega” COLA</a:t>
                      </a:r>
                      <a:endParaRPr lang="en-US" sz="1600" b="1" i="0" dirty="0">
                        <a:solidFill>
                          <a:schemeClr val="tx1"/>
                        </a:solidFill>
                        <a:latin typeface="Arial Narrow" panose="020B0604020202020204" pitchFamily="34" charset="0"/>
                        <a:cs typeface="Arial Narrow"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algn="ctr"/>
                      <a:endParaRPr lang="en-US" sz="2000" b="1" i="0" dirty="0">
                        <a:solidFill>
                          <a:schemeClr val="tx1"/>
                        </a:solidFill>
                        <a:latin typeface="Arial Narrow" panose="020B0604020202020204" pitchFamily="34" charset="0"/>
                        <a:cs typeface="Arial Narrow"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000" b="1" i="0" dirty="0">
                        <a:solidFill>
                          <a:schemeClr val="tx1"/>
                        </a:solidFill>
                        <a:latin typeface="Arial Narrow" panose="020B0604020202020204" pitchFamily="34" charset="0"/>
                        <a:cs typeface="Arial Narrow"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000" b="1" i="0" dirty="0">
                        <a:solidFill>
                          <a:schemeClr val="tx1"/>
                        </a:solidFill>
                        <a:latin typeface="Arial Narrow" panose="020B0604020202020204" pitchFamily="34" charset="0"/>
                        <a:cs typeface="Arial Narrow"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751266759"/>
                  </a:ext>
                </a:extLst>
              </a:tr>
            </a:tbl>
          </a:graphicData>
        </a:graphic>
      </p:graphicFrame>
      <p:sp>
        <p:nvSpPr>
          <p:cNvPr id="9" name="Title 2"/>
          <p:cNvSpPr>
            <a:spLocks noGrp="1"/>
          </p:cNvSpPr>
          <p:nvPr>
            <p:ph type="title"/>
          </p:nvPr>
        </p:nvSpPr>
        <p:spPr/>
        <p:txBody>
          <a:bodyPr/>
          <a:lstStyle/>
          <a:p>
            <a:r>
              <a:rPr lang="en-US" dirty="0"/>
              <a:t>Governor’s Budget vs. May Revision vs. Enacted Budget</a:t>
            </a:r>
          </a:p>
        </p:txBody>
      </p:sp>
      <p:sp>
        <p:nvSpPr>
          <p:cNvPr id="3" name="Slide Number Placeholder 2">
            <a:extLst>
              <a:ext uri="{FF2B5EF4-FFF2-40B4-BE49-F238E27FC236}">
                <a16:creationId xmlns="" xmlns:a16="http://schemas.microsoft.com/office/drawing/2014/main" id="{2E4B846C-26DA-854E-B92C-36FEA233EEB3}"/>
              </a:ext>
            </a:extLst>
          </p:cNvPr>
          <p:cNvSpPr>
            <a:spLocks noGrp="1"/>
          </p:cNvSpPr>
          <p:nvPr>
            <p:ph type="sldNum" sz="quarter" idx="12"/>
          </p:nvPr>
        </p:nvSpPr>
        <p:spPr/>
        <p:txBody>
          <a:bodyPr/>
          <a:lstStyle/>
          <a:p>
            <a:fld id="{4DD8A430-69A2-7743-910D-5AAE559F2DBD}" type="slidenum">
              <a:rPr lang="en-US" smtClean="0"/>
              <a:t>5</a:t>
            </a:fld>
            <a:endParaRPr lang="en-US" dirty="0"/>
          </a:p>
        </p:txBody>
      </p:sp>
      <p:sp>
        <p:nvSpPr>
          <p:cNvPr id="7" name="Footer Placeholder 3">
            <a:extLst>
              <a:ext uri="{FF2B5EF4-FFF2-40B4-BE49-F238E27FC236}">
                <a16:creationId xmlns="" xmlns:a16="http://schemas.microsoft.com/office/drawing/2014/main" id="{6DF81893-DC4E-764F-8456-2058F15D9418}"/>
              </a:ext>
            </a:extLst>
          </p:cNvPr>
          <p:cNvSpPr>
            <a:spLocks noGrp="1"/>
          </p:cNvSpPr>
          <p:nvPr>
            <p:ph type="ftr" sz="quarter" idx="11"/>
          </p:nvPr>
        </p:nvSpPr>
        <p:spPr>
          <a:xfrm>
            <a:off x="4754231" y="6594376"/>
            <a:ext cx="2669921" cy="229906"/>
          </a:xfrm>
        </p:spPr>
        <p:txBody>
          <a:bodyPr/>
          <a:lstStyle/>
          <a:p>
            <a:r>
              <a:rPr lang="en-US" dirty="0"/>
              <a:t>© 2021 School Services of California Inc.</a:t>
            </a:r>
          </a:p>
        </p:txBody>
      </p:sp>
    </p:spTree>
    <p:extLst>
      <p:ext uri="{BB962C8B-B14F-4D97-AF65-F5344CB8AC3E}">
        <p14:creationId xmlns:p14="http://schemas.microsoft.com/office/powerpoint/2010/main" val="2725720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B127E0-3BA2-3C47-83C3-E1F77B105045}"/>
              </a:ext>
            </a:extLst>
          </p:cNvPr>
          <p:cNvSpPr>
            <a:spLocks noGrp="1"/>
          </p:cNvSpPr>
          <p:nvPr>
            <p:ph type="title"/>
          </p:nvPr>
        </p:nvSpPr>
        <p:spPr>
          <a:xfrm>
            <a:off x="77382" y="33718"/>
            <a:ext cx="12028393" cy="780585"/>
          </a:xfrm>
        </p:spPr>
        <p:txBody>
          <a:bodyPr/>
          <a:lstStyle/>
          <a:p>
            <a:pPr algn="ctr"/>
            <a:r>
              <a:rPr lang="en-US" dirty="0"/>
              <a:t>2021–22 LCFF Funding Factors</a:t>
            </a:r>
          </a:p>
        </p:txBody>
      </p:sp>
      <p:sp>
        <p:nvSpPr>
          <p:cNvPr id="4" name="Footer Placeholder 3">
            <a:extLst>
              <a:ext uri="{FF2B5EF4-FFF2-40B4-BE49-F238E27FC236}">
                <a16:creationId xmlns="" xmlns:a16="http://schemas.microsoft.com/office/drawing/2014/main" id="{6DF81893-DC4E-764F-8456-2058F15D9418}"/>
              </a:ext>
            </a:extLst>
          </p:cNvPr>
          <p:cNvSpPr>
            <a:spLocks noGrp="1"/>
          </p:cNvSpPr>
          <p:nvPr>
            <p:ph type="ftr" sz="quarter" idx="11"/>
          </p:nvPr>
        </p:nvSpPr>
        <p:spPr/>
        <p:txBody>
          <a:bodyPr/>
          <a:lstStyle/>
          <a:p>
            <a:r>
              <a:rPr lang="en-US"/>
              <a:t>© 2021 School Services of California Inc.</a:t>
            </a:r>
            <a:endParaRPr lang="en-US" dirty="0"/>
          </a:p>
        </p:txBody>
      </p:sp>
      <p:sp>
        <p:nvSpPr>
          <p:cNvPr id="5" name="Slide Number Placeholder 4">
            <a:extLst>
              <a:ext uri="{FF2B5EF4-FFF2-40B4-BE49-F238E27FC236}">
                <a16:creationId xmlns="" xmlns:a16="http://schemas.microsoft.com/office/drawing/2014/main" id="{D39BA07E-E4E0-9548-90FA-7DEB73D3A464}"/>
              </a:ext>
            </a:extLst>
          </p:cNvPr>
          <p:cNvSpPr>
            <a:spLocks noGrp="1"/>
          </p:cNvSpPr>
          <p:nvPr>
            <p:ph type="sldNum" sz="quarter" idx="12"/>
          </p:nvPr>
        </p:nvSpPr>
        <p:spPr/>
        <p:txBody>
          <a:bodyPr/>
          <a:lstStyle/>
          <a:p>
            <a:fld id="{42503F20-67DD-4948-B6DE-4DDC1702207D}" type="slidenum">
              <a:rPr lang="en-US" smtClean="0"/>
              <a:pPr/>
              <a:t>6</a:t>
            </a:fld>
            <a:endParaRPr lang="en-US" dirty="0"/>
          </a:p>
        </p:txBody>
      </p:sp>
      <p:sp>
        <p:nvSpPr>
          <p:cNvPr id="3" name="Rectangle 2"/>
          <p:cNvSpPr/>
          <p:nvPr/>
        </p:nvSpPr>
        <p:spPr>
          <a:xfrm>
            <a:off x="748649" y="1182930"/>
            <a:ext cx="9679865" cy="5139869"/>
          </a:xfrm>
          <a:prstGeom prst="rect">
            <a:avLst/>
          </a:prstGeom>
        </p:spPr>
        <p:txBody>
          <a:bodyPr wrap="square">
            <a:spAutoFit/>
          </a:bodyPr>
          <a:lstStyle/>
          <a:p>
            <a:pPr marL="342900" lvl="0" indent="-342900">
              <a:buFont typeface="Arial" panose="020B0604020202020204" pitchFamily="34" charset="0"/>
              <a:buChar char="•"/>
            </a:pPr>
            <a:r>
              <a:rPr lang="en-US" sz="2400" b="1" dirty="0">
                <a:solidFill>
                  <a:srgbClr val="3A5A6E"/>
                </a:solidFill>
                <a:latin typeface="Arial Narrow" panose="020B0606020202030204" pitchFamily="34" charset="0"/>
              </a:rPr>
              <a:t>5.07% mega COLA applied to the </a:t>
            </a:r>
            <a:r>
              <a:rPr lang="en-US" sz="2400" b="1" dirty="0" smtClean="0">
                <a:solidFill>
                  <a:srgbClr val="3A5A6E"/>
                </a:solidFill>
                <a:latin typeface="Arial Narrow" panose="020B0606020202030204" pitchFamily="34" charset="0"/>
              </a:rPr>
              <a:t>LCFF base grants</a:t>
            </a:r>
          </a:p>
          <a:p>
            <a:pPr marL="800100" lvl="3" indent="-342900">
              <a:buFont typeface="Arial" panose="020B0604020202020204" pitchFamily="34" charset="0"/>
              <a:buChar char="•"/>
            </a:pPr>
            <a:r>
              <a:rPr lang="en-US" sz="2200" b="1" dirty="0" smtClean="0">
                <a:solidFill>
                  <a:srgbClr val="000000"/>
                </a:solidFill>
                <a:latin typeface="Arial Narrow" panose="020B0606020202030204" pitchFamily="34" charset="0"/>
              </a:rPr>
              <a:t>2020–21 </a:t>
            </a:r>
            <a:r>
              <a:rPr lang="en-US" sz="2200" b="1" dirty="0">
                <a:solidFill>
                  <a:srgbClr val="000000"/>
                </a:solidFill>
                <a:latin typeface="Arial Narrow" panose="020B0606020202030204" pitchFamily="34" charset="0"/>
              </a:rPr>
              <a:t>COLA of 2.31</a:t>
            </a:r>
            <a:r>
              <a:rPr lang="en-US" sz="2200" b="1" dirty="0" smtClean="0">
                <a:solidFill>
                  <a:srgbClr val="000000"/>
                </a:solidFill>
                <a:latin typeface="Arial Narrow" panose="020B0606020202030204" pitchFamily="34" charset="0"/>
              </a:rPr>
              <a:t>%</a:t>
            </a:r>
          </a:p>
          <a:p>
            <a:pPr marL="800100" lvl="3" indent="-342900">
              <a:buFont typeface="Arial" panose="020B0604020202020204" pitchFamily="34" charset="0"/>
              <a:buChar char="•"/>
            </a:pPr>
            <a:r>
              <a:rPr lang="en-US" sz="2200" b="1" dirty="0">
                <a:solidFill>
                  <a:srgbClr val="000000"/>
                </a:solidFill>
                <a:latin typeface="Arial Narrow" panose="020B0606020202030204" pitchFamily="34" charset="0"/>
              </a:rPr>
              <a:t>Compounded with 2021–22 statutory COLA of 1.7% + 1.00</a:t>
            </a:r>
            <a:r>
              <a:rPr lang="en-US" sz="2200" b="1" dirty="0" smtClean="0">
                <a:solidFill>
                  <a:srgbClr val="000000"/>
                </a:solidFill>
                <a:latin typeface="Arial Narrow" panose="020B0606020202030204" pitchFamily="34" charset="0"/>
              </a:rPr>
              <a:t>%</a:t>
            </a:r>
            <a:endParaRPr lang="en-US" sz="2400" b="1" dirty="0" smtClean="0">
              <a:solidFill>
                <a:srgbClr val="3A5A6E"/>
              </a:solidFill>
              <a:latin typeface="Arial Narrow" panose="020B0606020202030204" pitchFamily="34" charset="0"/>
            </a:endParaRPr>
          </a:p>
          <a:p>
            <a:pPr marL="342900" lvl="0" indent="-342900">
              <a:spcAft>
                <a:spcPts val="600"/>
              </a:spcAft>
              <a:buFont typeface="Arial" panose="020B0604020202020204" pitchFamily="34" charset="0"/>
              <a:buChar char="•"/>
            </a:pPr>
            <a:r>
              <a:rPr lang="en-US" sz="2400" b="1" dirty="0">
                <a:solidFill>
                  <a:srgbClr val="6AAF14">
                    <a:lumMod val="75000"/>
                  </a:srgbClr>
                </a:solidFill>
                <a:latin typeface="Arial Narrow" panose="020B0606020202030204" pitchFamily="34" charset="0"/>
              </a:rPr>
              <a:t>Supplemental and concentration (S/C) grants calculated based on </a:t>
            </a:r>
            <a:r>
              <a:rPr lang="en-US" sz="2400" b="1" dirty="0" smtClean="0">
                <a:solidFill>
                  <a:srgbClr val="6AAF14">
                    <a:lumMod val="75000"/>
                  </a:srgbClr>
                </a:solidFill>
                <a:latin typeface="Arial Narrow" panose="020B0606020202030204" pitchFamily="34" charset="0"/>
              </a:rPr>
              <a:t>a district’s </a:t>
            </a:r>
            <a:r>
              <a:rPr lang="en-US" sz="2400" b="1" dirty="0">
                <a:solidFill>
                  <a:srgbClr val="6AAF14">
                    <a:lumMod val="75000"/>
                  </a:srgbClr>
                </a:solidFill>
                <a:latin typeface="Arial Narrow" panose="020B0606020202030204" pitchFamily="34" charset="0"/>
              </a:rPr>
              <a:t>unduplicated pupil percentage (UPP</a:t>
            </a:r>
            <a:r>
              <a:rPr lang="en-US" sz="2400" b="1" dirty="0" smtClean="0">
                <a:solidFill>
                  <a:srgbClr val="6AAF14">
                    <a:lumMod val="75000"/>
                  </a:srgbClr>
                </a:solidFill>
                <a:latin typeface="Arial Narrow" panose="020B0606020202030204" pitchFamily="34" charset="0"/>
              </a:rPr>
              <a:t>)</a:t>
            </a:r>
          </a:p>
          <a:p>
            <a:pPr marL="342900" lvl="0" indent="-342900">
              <a:spcAft>
                <a:spcPts val="600"/>
              </a:spcAft>
              <a:buFont typeface="Arial" panose="020B0604020202020204" pitchFamily="34" charset="0"/>
              <a:buChar char="•"/>
            </a:pPr>
            <a:r>
              <a:rPr lang="en-US" sz="2400" b="1" dirty="0">
                <a:solidFill>
                  <a:srgbClr val="0094BC">
                    <a:lumMod val="75000"/>
                  </a:srgbClr>
                </a:solidFill>
                <a:latin typeface="Arial Narrow" panose="020B0606020202030204" pitchFamily="34" charset="0"/>
              </a:rPr>
              <a:t>UPP—LEA’s enrolled students who are English learners, free or reduced-price meal program eligible, or foster </a:t>
            </a:r>
            <a:r>
              <a:rPr lang="en-US" sz="2400" b="1" dirty="0" smtClean="0">
                <a:solidFill>
                  <a:srgbClr val="0094BC">
                    <a:lumMod val="75000"/>
                  </a:srgbClr>
                </a:solidFill>
                <a:latin typeface="Arial Narrow" panose="020B0606020202030204" pitchFamily="34" charset="0"/>
              </a:rPr>
              <a:t>youth</a:t>
            </a:r>
            <a:endParaRPr lang="en-US" sz="2400" b="1" dirty="0" smtClean="0">
              <a:solidFill>
                <a:srgbClr val="6AAF14">
                  <a:lumMod val="75000"/>
                </a:srgbClr>
              </a:solidFill>
              <a:latin typeface="Arial Narrow" panose="020B0606020202030204" pitchFamily="34" charset="0"/>
            </a:endParaRPr>
          </a:p>
          <a:p>
            <a:pPr marL="342900" lvl="0" indent="-342900">
              <a:spcAft>
                <a:spcPts val="600"/>
              </a:spcAft>
              <a:buFont typeface="Arial" panose="020B0604020202020204" pitchFamily="34" charset="0"/>
              <a:buChar char="•"/>
            </a:pPr>
            <a:r>
              <a:rPr lang="en-US" sz="2400" b="1" dirty="0" smtClean="0">
                <a:solidFill>
                  <a:srgbClr val="6AAF14">
                    <a:lumMod val="75000"/>
                  </a:srgbClr>
                </a:solidFill>
                <a:latin typeface="Arial Narrow" panose="020B0606020202030204" pitchFamily="34" charset="0"/>
              </a:rPr>
              <a:t>Lowell Joint’s UPP percentage is approximately 40%, so we do not receive concentration grant funds which requires 55% UPP</a:t>
            </a:r>
          </a:p>
          <a:p>
            <a:pPr marL="342900" lvl="0" indent="-342900">
              <a:buFont typeface="Arial" panose="020B0604020202020204" pitchFamily="34" charset="0"/>
              <a:buChar char="•"/>
            </a:pPr>
            <a:r>
              <a:rPr lang="en-US" sz="2400" b="1" dirty="0">
                <a:solidFill>
                  <a:srgbClr val="8B002D"/>
                </a:solidFill>
                <a:latin typeface="Arial Narrow" panose="020B0606020202030204" pitchFamily="34" charset="0"/>
              </a:rPr>
              <a:t>Concentration grant percentage increased to 65</a:t>
            </a:r>
            <a:r>
              <a:rPr lang="en-US" sz="2400" b="1" dirty="0" smtClean="0">
                <a:solidFill>
                  <a:srgbClr val="8B002D"/>
                </a:solidFill>
                <a:latin typeface="Arial Narrow" panose="020B0606020202030204" pitchFamily="34" charset="0"/>
              </a:rPr>
              <a:t>% from 50% of base funding for UPP’s</a:t>
            </a:r>
            <a:endParaRPr lang="en-US" sz="2400" b="1" dirty="0">
              <a:solidFill>
                <a:srgbClr val="8B002D"/>
              </a:solidFill>
              <a:latin typeface="Arial Narrow" panose="020B0606020202030204" pitchFamily="34" charset="0"/>
            </a:endParaRPr>
          </a:p>
          <a:p>
            <a:pPr marL="342900" lvl="0" indent="-342900">
              <a:spcAft>
                <a:spcPts val="600"/>
              </a:spcAft>
              <a:buFont typeface="Arial" panose="020B0604020202020204" pitchFamily="34" charset="0"/>
              <a:buChar char="•"/>
            </a:pPr>
            <a:endParaRPr lang="en-US" sz="2400" dirty="0">
              <a:solidFill>
                <a:srgbClr val="6AAF14">
                  <a:lumMod val="75000"/>
                </a:srgbClr>
              </a:solidFill>
              <a:latin typeface="Arial Narrow" panose="020B0606020202030204" pitchFamily="34" charset="0"/>
            </a:endParaRPr>
          </a:p>
          <a:p>
            <a:pPr marL="342900" lvl="0" indent="-342900">
              <a:buFont typeface="Arial" panose="020B0604020202020204" pitchFamily="34" charset="0"/>
              <a:buChar char="•"/>
            </a:pPr>
            <a:endParaRPr lang="en-US" sz="2400" b="1" dirty="0">
              <a:solidFill>
                <a:srgbClr val="3A5A6E"/>
              </a:solidFill>
              <a:latin typeface="Arial Narrow" panose="020B0606020202030204" pitchFamily="34" charset="0"/>
            </a:endParaRPr>
          </a:p>
        </p:txBody>
      </p:sp>
    </p:spTree>
    <p:extLst>
      <p:ext uri="{BB962C8B-B14F-4D97-AF65-F5344CB8AC3E}">
        <p14:creationId xmlns:p14="http://schemas.microsoft.com/office/powerpoint/2010/main" val="657140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A043BE-54E6-4335-8751-B0EEF5D09A26}"/>
              </a:ext>
            </a:extLst>
          </p:cNvPr>
          <p:cNvSpPr>
            <a:spLocks noGrp="1"/>
          </p:cNvSpPr>
          <p:nvPr>
            <p:ph type="title"/>
          </p:nvPr>
        </p:nvSpPr>
        <p:spPr/>
        <p:txBody>
          <a:bodyPr/>
          <a:lstStyle/>
          <a:p>
            <a:r>
              <a:rPr lang="en-US" dirty="0"/>
              <a:t>LCAP Updates—One-time Supplement</a:t>
            </a:r>
          </a:p>
        </p:txBody>
      </p:sp>
      <p:sp>
        <p:nvSpPr>
          <p:cNvPr id="4" name="Footer Placeholder 3">
            <a:extLst>
              <a:ext uri="{FF2B5EF4-FFF2-40B4-BE49-F238E27FC236}">
                <a16:creationId xmlns="" xmlns:a16="http://schemas.microsoft.com/office/drawing/2014/main" id="{C60CCCD0-A5F4-43A0-ABB2-A79CA5364C0E}"/>
              </a:ext>
            </a:extLst>
          </p:cNvPr>
          <p:cNvSpPr>
            <a:spLocks noGrp="1"/>
          </p:cNvSpPr>
          <p:nvPr>
            <p:ph type="ftr" sz="quarter" idx="11"/>
          </p:nvPr>
        </p:nvSpPr>
        <p:spPr/>
        <p:txBody>
          <a:bodyPr/>
          <a:lstStyle/>
          <a:p>
            <a:r>
              <a:rPr lang="en-US"/>
              <a:t>© 2021 School Services of California Inc.</a:t>
            </a:r>
            <a:endParaRPr lang="en-US" dirty="0"/>
          </a:p>
        </p:txBody>
      </p:sp>
      <p:sp>
        <p:nvSpPr>
          <p:cNvPr id="5" name="Slide Number Placeholder 4">
            <a:extLst>
              <a:ext uri="{FF2B5EF4-FFF2-40B4-BE49-F238E27FC236}">
                <a16:creationId xmlns="" xmlns:a16="http://schemas.microsoft.com/office/drawing/2014/main" id="{63A3AF2B-A903-4BA2-A0DC-3EDA6C280048}"/>
              </a:ext>
            </a:extLst>
          </p:cNvPr>
          <p:cNvSpPr>
            <a:spLocks noGrp="1"/>
          </p:cNvSpPr>
          <p:nvPr>
            <p:ph type="sldNum" sz="quarter" idx="12"/>
          </p:nvPr>
        </p:nvSpPr>
        <p:spPr/>
        <p:txBody>
          <a:bodyPr/>
          <a:lstStyle/>
          <a:p>
            <a:fld id="{42503F20-67DD-4948-B6DE-4DDC1702207D}" type="slidenum">
              <a:rPr lang="en-US" smtClean="0"/>
              <a:pPr/>
              <a:t>7</a:t>
            </a:fld>
            <a:endParaRPr lang="en-US" dirty="0"/>
          </a:p>
        </p:txBody>
      </p:sp>
      <p:sp>
        <p:nvSpPr>
          <p:cNvPr id="13" name="Rectangle: Rounded Corners 12">
            <a:extLst>
              <a:ext uri="{FF2B5EF4-FFF2-40B4-BE49-F238E27FC236}">
                <a16:creationId xmlns="" xmlns:a16="http://schemas.microsoft.com/office/drawing/2014/main" id="{F864F7FB-46A7-4C4C-814F-CD1DBEAAB7BA}"/>
              </a:ext>
            </a:extLst>
          </p:cNvPr>
          <p:cNvSpPr/>
          <p:nvPr/>
        </p:nvSpPr>
        <p:spPr>
          <a:xfrm>
            <a:off x="4897821" y="1029421"/>
            <a:ext cx="2459419" cy="497099"/>
          </a:xfrm>
          <a:prstGeom prst="roundRect">
            <a:avLst>
              <a:gd name="adj" fmla="val 50000"/>
            </a:avLst>
          </a:prstGeom>
          <a:solidFill>
            <a:schemeClr val="accent2"/>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24097" tIns="24097" rIns="24097" bIns="24097" numCol="1" spcCol="1270" anchor="ctr" anchorCtr="0">
            <a:noAutofit/>
          </a:bodyPr>
          <a:lstStyle/>
          <a:p>
            <a:pPr algn="ctr" defTabSz="474027">
              <a:lnSpc>
                <a:spcPct val="90000"/>
              </a:lnSpc>
              <a:spcBef>
                <a:spcPct val="0"/>
              </a:spcBef>
              <a:spcAft>
                <a:spcPct val="35000"/>
              </a:spcAft>
            </a:pPr>
            <a:r>
              <a:rPr lang="en-US" sz="2000" b="1" dirty="0">
                <a:solidFill>
                  <a:schemeClr val="bg1"/>
                </a:solidFill>
                <a:latin typeface="Arial Narrow" panose="020B0606020202030204" pitchFamily="34" charset="0"/>
              </a:rPr>
              <a:t>LCAP Supplement</a:t>
            </a:r>
          </a:p>
        </p:txBody>
      </p:sp>
      <p:grpSp>
        <p:nvGrpSpPr>
          <p:cNvPr id="32" name="Group 31">
            <a:extLst>
              <a:ext uri="{FF2B5EF4-FFF2-40B4-BE49-F238E27FC236}">
                <a16:creationId xmlns="" xmlns:a16="http://schemas.microsoft.com/office/drawing/2014/main" id="{6FC6A467-662C-49D3-A506-6EF13A08E3F8}"/>
              </a:ext>
            </a:extLst>
          </p:cNvPr>
          <p:cNvGrpSpPr/>
          <p:nvPr/>
        </p:nvGrpSpPr>
        <p:grpSpPr>
          <a:xfrm>
            <a:off x="156335" y="2258411"/>
            <a:ext cx="2814828" cy="3618551"/>
            <a:chOff x="156335" y="2374793"/>
            <a:chExt cx="2814828" cy="3618551"/>
          </a:xfrm>
        </p:grpSpPr>
        <p:sp>
          <p:nvSpPr>
            <p:cNvPr id="9" name="Rectangle 8">
              <a:extLst>
                <a:ext uri="{FF2B5EF4-FFF2-40B4-BE49-F238E27FC236}">
                  <a16:creationId xmlns="" xmlns:a16="http://schemas.microsoft.com/office/drawing/2014/main" id="{6E431293-9FB0-42F9-8E98-419CF3636714}"/>
                </a:ext>
              </a:extLst>
            </p:cNvPr>
            <p:cNvSpPr/>
            <p:nvPr/>
          </p:nvSpPr>
          <p:spPr>
            <a:xfrm>
              <a:off x="156335" y="2549652"/>
              <a:ext cx="2806191" cy="3443692"/>
            </a:xfrm>
            <a:prstGeom prst="rect">
              <a:avLst/>
            </a:prstGeom>
            <a:solidFill>
              <a:schemeClr val="tx1">
                <a:lumMod val="50000"/>
                <a:lumOff val="50000"/>
                <a:alpha val="20000"/>
              </a:schemeClr>
            </a:solidFill>
          </p:spPr>
          <p:txBody>
            <a:bodyPr wrap="square" lIns="365712" tIns="228570" rIns="411426" bIns="91428" anchor="ctr">
              <a:noAutofit/>
            </a:bodyPr>
            <a:lstStyle/>
            <a:p>
              <a:pPr algn="ctr"/>
              <a:r>
                <a:rPr lang="en-US" b="1" dirty="0">
                  <a:latin typeface="Arial Narrow" panose="020B0606020202030204" pitchFamily="34" charset="0"/>
                </a:rPr>
                <a:t>By </a:t>
              </a:r>
              <a:br>
                <a:rPr lang="en-US" b="1" dirty="0">
                  <a:latin typeface="Arial Narrow" panose="020B0606020202030204" pitchFamily="34" charset="0"/>
                </a:rPr>
              </a:br>
              <a:r>
                <a:rPr lang="en-US" b="1" dirty="0">
                  <a:latin typeface="Arial Narrow" panose="020B0606020202030204" pitchFamily="34" charset="0"/>
                </a:rPr>
                <a:t>November 30, 2021, the SBE must adopt a one-time supplemental template to the </a:t>
              </a:r>
              <a:br>
                <a:rPr lang="en-US" b="1" dirty="0">
                  <a:latin typeface="Arial Narrow" panose="020B0606020202030204" pitchFamily="34" charset="0"/>
                </a:rPr>
              </a:br>
              <a:r>
                <a:rPr lang="en-US" b="1" dirty="0">
                  <a:latin typeface="Arial Narrow" panose="020B0606020202030204" pitchFamily="34" charset="0"/>
                </a:rPr>
                <a:t>2021–22 LCAP </a:t>
              </a:r>
              <a:br>
                <a:rPr lang="en-US" b="1" dirty="0">
                  <a:latin typeface="Arial Narrow" panose="020B0606020202030204" pitchFamily="34" charset="0"/>
                </a:rPr>
              </a:br>
              <a:r>
                <a:rPr lang="en-US" b="1" dirty="0">
                  <a:latin typeface="Arial Narrow" panose="020B0606020202030204" pitchFamily="34" charset="0"/>
                </a:rPr>
                <a:t>Annual Update</a:t>
              </a:r>
            </a:p>
          </p:txBody>
        </p:sp>
        <p:sp>
          <p:nvSpPr>
            <p:cNvPr id="14" name="Rectangle: Rounded Corners 13">
              <a:extLst>
                <a:ext uri="{FF2B5EF4-FFF2-40B4-BE49-F238E27FC236}">
                  <a16:creationId xmlns="" xmlns:a16="http://schemas.microsoft.com/office/drawing/2014/main" id="{BC8BE350-C0CF-408B-8615-59FB1D30A5DE}"/>
                </a:ext>
              </a:extLst>
            </p:cNvPr>
            <p:cNvSpPr/>
            <p:nvPr/>
          </p:nvSpPr>
          <p:spPr>
            <a:xfrm>
              <a:off x="169045" y="2374793"/>
              <a:ext cx="2802118" cy="497099"/>
            </a:xfrm>
            <a:prstGeom prst="roundRect">
              <a:avLst>
                <a:gd name="adj" fmla="val 50000"/>
              </a:avLst>
            </a:prstGeom>
            <a:solidFill>
              <a:schemeClr val="accent1"/>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24097" tIns="24097" rIns="24097" bIns="24097" numCol="1" spcCol="1270" anchor="ctr" anchorCtr="0">
              <a:noAutofit/>
            </a:bodyPr>
            <a:lstStyle/>
            <a:p>
              <a:pPr algn="ctr" defTabSz="474027">
                <a:lnSpc>
                  <a:spcPct val="90000"/>
                </a:lnSpc>
                <a:spcBef>
                  <a:spcPct val="0"/>
                </a:spcBef>
                <a:spcAft>
                  <a:spcPct val="35000"/>
                </a:spcAft>
              </a:pPr>
              <a:r>
                <a:rPr lang="en-US" b="1" dirty="0">
                  <a:solidFill>
                    <a:srgbClr val="FFFFFF"/>
                  </a:solidFill>
                  <a:latin typeface="Arial Narrow" panose="020B0606020202030204" pitchFamily="34" charset="0"/>
                </a:rPr>
                <a:t>SBE* Adoption</a:t>
              </a:r>
            </a:p>
          </p:txBody>
        </p:sp>
      </p:grpSp>
      <p:cxnSp>
        <p:nvCxnSpPr>
          <p:cNvPr id="17" name="Elbow Connector 14">
            <a:extLst>
              <a:ext uri="{FF2B5EF4-FFF2-40B4-BE49-F238E27FC236}">
                <a16:creationId xmlns="" xmlns:a16="http://schemas.microsoft.com/office/drawing/2014/main" id="{8A8ED2D3-EE0E-4AA8-A41C-C9EDAFEC365C}"/>
              </a:ext>
            </a:extLst>
          </p:cNvPr>
          <p:cNvCxnSpPr>
            <a:cxnSpLocks/>
            <a:stCxn id="13" idx="2"/>
            <a:endCxn id="14" idx="0"/>
          </p:cNvCxnSpPr>
          <p:nvPr/>
        </p:nvCxnSpPr>
        <p:spPr>
          <a:xfrm rot="5400000">
            <a:off x="3482873" y="-386248"/>
            <a:ext cx="731891" cy="4557427"/>
          </a:xfrm>
          <a:prstGeom prst="bentConnector3">
            <a:avLst>
              <a:gd name="adj1" fmla="val 50000"/>
            </a:avLst>
          </a:prstGeom>
          <a:ln w="63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18" name="Elbow Connector 15">
            <a:extLst>
              <a:ext uri="{FF2B5EF4-FFF2-40B4-BE49-F238E27FC236}">
                <a16:creationId xmlns="" xmlns:a16="http://schemas.microsoft.com/office/drawing/2014/main" id="{E9861BC8-97CF-4A3E-B482-FB4894C23487}"/>
              </a:ext>
            </a:extLst>
          </p:cNvPr>
          <p:cNvCxnSpPr>
            <a:cxnSpLocks/>
            <a:stCxn id="13" idx="2"/>
            <a:endCxn id="16" idx="0"/>
          </p:cNvCxnSpPr>
          <p:nvPr/>
        </p:nvCxnSpPr>
        <p:spPr>
          <a:xfrm rot="16200000" flipH="1">
            <a:off x="8014219" y="-360168"/>
            <a:ext cx="721955" cy="4495330"/>
          </a:xfrm>
          <a:prstGeom prst="bentConnector3">
            <a:avLst>
              <a:gd name="adj1" fmla="val 50000"/>
            </a:avLst>
          </a:prstGeom>
          <a:ln w="63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19" name="Elbow Connector 21">
            <a:extLst>
              <a:ext uri="{FF2B5EF4-FFF2-40B4-BE49-F238E27FC236}">
                <a16:creationId xmlns="" xmlns:a16="http://schemas.microsoft.com/office/drawing/2014/main" id="{776FBAD9-D186-4DA5-8A9E-CAFD625A970A}"/>
              </a:ext>
            </a:extLst>
          </p:cNvPr>
          <p:cNvCxnSpPr>
            <a:cxnSpLocks/>
            <a:stCxn id="13" idx="2"/>
            <a:endCxn id="15" idx="0"/>
          </p:cNvCxnSpPr>
          <p:nvPr/>
        </p:nvCxnSpPr>
        <p:spPr>
          <a:xfrm rot="5400000">
            <a:off x="4976235" y="1111356"/>
            <a:ext cx="736133" cy="1566460"/>
          </a:xfrm>
          <a:prstGeom prst="bentConnector3">
            <a:avLst>
              <a:gd name="adj1" fmla="val 50000"/>
            </a:avLst>
          </a:prstGeom>
          <a:ln w="6350">
            <a:solidFill>
              <a:srgbClr val="808080"/>
            </a:soli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 xmlns:a16="http://schemas.microsoft.com/office/drawing/2014/main" id="{BAB2A335-646D-48FB-9DC7-7CE767E238A6}"/>
              </a:ext>
            </a:extLst>
          </p:cNvPr>
          <p:cNvGrpSpPr/>
          <p:nvPr/>
        </p:nvGrpSpPr>
        <p:grpSpPr>
          <a:xfrm>
            <a:off x="6174628" y="3137750"/>
            <a:ext cx="2817647" cy="2739211"/>
            <a:chOff x="6172630" y="2789661"/>
            <a:chExt cx="2817647" cy="2739211"/>
          </a:xfrm>
        </p:grpSpPr>
        <p:sp>
          <p:nvSpPr>
            <p:cNvPr id="11" name="Rectangle 10">
              <a:extLst>
                <a:ext uri="{FF2B5EF4-FFF2-40B4-BE49-F238E27FC236}">
                  <a16:creationId xmlns="" xmlns:a16="http://schemas.microsoft.com/office/drawing/2014/main" id="{8D817516-46C7-412B-AE0A-DDA68F2FA19D}"/>
                </a:ext>
              </a:extLst>
            </p:cNvPr>
            <p:cNvSpPr/>
            <p:nvPr/>
          </p:nvSpPr>
          <p:spPr>
            <a:xfrm>
              <a:off x="6172630" y="2789662"/>
              <a:ext cx="2810853" cy="2739210"/>
            </a:xfrm>
            <a:prstGeom prst="rect">
              <a:avLst/>
            </a:prstGeom>
            <a:solidFill>
              <a:schemeClr val="tx1">
                <a:lumMod val="50000"/>
                <a:lumOff val="50000"/>
                <a:alpha val="20000"/>
              </a:schemeClr>
            </a:solidFill>
          </p:spPr>
          <p:txBody>
            <a:bodyPr wrap="square" lIns="365712" tIns="228570" rIns="411426" bIns="91428" anchor="ctr">
              <a:noAutofit/>
            </a:bodyPr>
            <a:lstStyle/>
            <a:p>
              <a:pPr marL="285750" indent="-285750">
                <a:buFont typeface="Wingdings" panose="05000000000000000000" pitchFamily="2" charset="2"/>
                <a:buChar char="§"/>
              </a:pPr>
              <a:endParaRPr lang="en-US" dirty="0"/>
            </a:p>
          </p:txBody>
        </p:sp>
        <p:sp>
          <p:nvSpPr>
            <p:cNvPr id="21" name="Rectangle 20">
              <a:extLst>
                <a:ext uri="{FF2B5EF4-FFF2-40B4-BE49-F238E27FC236}">
                  <a16:creationId xmlns="" xmlns:a16="http://schemas.microsoft.com/office/drawing/2014/main" id="{319068AB-1371-4697-B818-9564BB7BEBF9}"/>
                </a:ext>
              </a:extLst>
            </p:cNvPr>
            <p:cNvSpPr/>
            <p:nvPr/>
          </p:nvSpPr>
          <p:spPr>
            <a:xfrm>
              <a:off x="6179424" y="2789661"/>
              <a:ext cx="2810853" cy="2739211"/>
            </a:xfrm>
            <a:prstGeom prst="rect">
              <a:avLst/>
            </a:prstGeom>
          </p:spPr>
          <p:txBody>
            <a:bodyPr wrap="square">
              <a:spAutoFit/>
            </a:bodyPr>
            <a:lstStyle/>
            <a:p>
              <a:pPr marL="285750" indent="-285750">
                <a:spcAft>
                  <a:spcPts val="600"/>
                </a:spcAft>
                <a:buFont typeface="Wingdings" panose="05000000000000000000" pitchFamily="2" charset="2"/>
                <a:buChar char="§"/>
              </a:pPr>
              <a:r>
                <a:rPr lang="en-US" b="1" dirty="0">
                  <a:latin typeface="Arial Narrow" panose="020B0606020202030204" pitchFamily="34" charset="0"/>
                </a:rPr>
                <a:t>The one-time supplement</a:t>
              </a:r>
            </a:p>
            <a:p>
              <a:pPr marL="285750" indent="-285750">
                <a:spcAft>
                  <a:spcPts val="600"/>
                </a:spcAft>
                <a:buFont typeface="Wingdings" panose="05000000000000000000" pitchFamily="2" charset="2"/>
                <a:buChar char="§"/>
              </a:pPr>
              <a:r>
                <a:rPr lang="en-US" b="1" dirty="0">
                  <a:latin typeface="Arial Narrow" panose="020B0606020202030204" pitchFamily="34" charset="0"/>
                </a:rPr>
                <a:t>All available mid-year outcome data related to metrics in the 2021–22 LCAP</a:t>
              </a:r>
            </a:p>
            <a:p>
              <a:pPr marL="285750" indent="-285750">
                <a:spcAft>
                  <a:spcPts val="600"/>
                </a:spcAft>
                <a:buFont typeface="Wingdings" panose="05000000000000000000" pitchFamily="2" charset="2"/>
                <a:buChar char="§"/>
              </a:pPr>
              <a:r>
                <a:rPr lang="en-US" b="1" dirty="0">
                  <a:latin typeface="Arial Narrow" panose="020B0606020202030204" pitchFamily="34" charset="0"/>
                </a:rPr>
                <a:t>Mid-year expenditure and implementation data on all actions in the 2021–22 LCAP</a:t>
              </a:r>
            </a:p>
          </p:txBody>
        </p:sp>
      </p:grpSp>
      <p:grpSp>
        <p:nvGrpSpPr>
          <p:cNvPr id="31" name="Group 30">
            <a:extLst>
              <a:ext uri="{FF2B5EF4-FFF2-40B4-BE49-F238E27FC236}">
                <a16:creationId xmlns="" xmlns:a16="http://schemas.microsoft.com/office/drawing/2014/main" id="{E05F4F1A-E15B-4EFF-B187-FFDAC309F5EA}"/>
              </a:ext>
            </a:extLst>
          </p:cNvPr>
          <p:cNvGrpSpPr/>
          <p:nvPr/>
        </p:nvGrpSpPr>
        <p:grpSpPr>
          <a:xfrm>
            <a:off x="3159596" y="2262653"/>
            <a:ext cx="2807326" cy="3614308"/>
            <a:chOff x="3253580" y="2379006"/>
            <a:chExt cx="2807326" cy="3614308"/>
          </a:xfrm>
        </p:grpSpPr>
        <p:sp>
          <p:nvSpPr>
            <p:cNvPr id="10" name="Rectangle 9">
              <a:extLst>
                <a:ext uri="{FF2B5EF4-FFF2-40B4-BE49-F238E27FC236}">
                  <a16:creationId xmlns="" xmlns:a16="http://schemas.microsoft.com/office/drawing/2014/main" id="{24F2FB19-76E1-4D9C-B049-9DEA60C609B7}"/>
                </a:ext>
              </a:extLst>
            </p:cNvPr>
            <p:cNvSpPr/>
            <p:nvPr/>
          </p:nvSpPr>
          <p:spPr>
            <a:xfrm>
              <a:off x="3254715" y="2622121"/>
              <a:ext cx="2806191" cy="3371193"/>
            </a:xfrm>
            <a:prstGeom prst="rect">
              <a:avLst/>
            </a:prstGeom>
            <a:solidFill>
              <a:schemeClr val="tx1">
                <a:lumMod val="50000"/>
                <a:lumOff val="50000"/>
                <a:alpha val="20000"/>
              </a:schemeClr>
            </a:solidFill>
          </p:spPr>
          <p:txBody>
            <a:bodyPr wrap="square" lIns="365712" tIns="228570" rIns="411426" bIns="91428" anchor="ctr">
              <a:noAutofit/>
            </a:bodyPr>
            <a:lstStyle/>
            <a:p>
              <a:endParaRPr lang="en-US" sz="1000" dirty="0"/>
            </a:p>
          </p:txBody>
        </p:sp>
        <p:sp>
          <p:nvSpPr>
            <p:cNvPr id="15" name="Rectangle: Rounded Corners 14">
              <a:extLst>
                <a:ext uri="{FF2B5EF4-FFF2-40B4-BE49-F238E27FC236}">
                  <a16:creationId xmlns="" xmlns:a16="http://schemas.microsoft.com/office/drawing/2014/main" id="{D96CC060-07C1-4730-83A2-C2DBBE76AE17}"/>
                </a:ext>
              </a:extLst>
            </p:cNvPr>
            <p:cNvSpPr/>
            <p:nvPr/>
          </p:nvSpPr>
          <p:spPr>
            <a:xfrm>
              <a:off x="3257595" y="2379006"/>
              <a:ext cx="2794920" cy="497099"/>
            </a:xfrm>
            <a:prstGeom prst="roundRect">
              <a:avLst>
                <a:gd name="adj" fmla="val 50000"/>
              </a:avLst>
            </a:prstGeom>
            <a:solidFill>
              <a:schemeClr val="accent3"/>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24097" tIns="24097" rIns="24097" bIns="24097" numCol="1" spcCol="1270" anchor="ctr" anchorCtr="0">
              <a:noAutofit/>
            </a:bodyPr>
            <a:lstStyle/>
            <a:p>
              <a:pPr algn="ctr" defTabSz="474027">
                <a:lnSpc>
                  <a:spcPct val="90000"/>
                </a:lnSpc>
                <a:spcBef>
                  <a:spcPct val="0"/>
                </a:spcBef>
                <a:spcAft>
                  <a:spcPct val="35000"/>
                </a:spcAft>
              </a:pPr>
              <a:r>
                <a:rPr lang="en-US" b="1" dirty="0">
                  <a:solidFill>
                    <a:srgbClr val="FFFFFF"/>
                  </a:solidFill>
                  <a:latin typeface="Arial Narrow" panose="020B0606020202030204" pitchFamily="34" charset="0"/>
                </a:rPr>
                <a:t>LEA Presentation</a:t>
              </a:r>
            </a:p>
          </p:txBody>
        </p:sp>
        <p:sp>
          <p:nvSpPr>
            <p:cNvPr id="22" name="Rectangle 21">
              <a:extLst>
                <a:ext uri="{FF2B5EF4-FFF2-40B4-BE49-F238E27FC236}">
                  <a16:creationId xmlns="" xmlns:a16="http://schemas.microsoft.com/office/drawing/2014/main" id="{87C02171-EBF0-4A40-BACB-4AC5BF746499}"/>
                </a:ext>
              </a:extLst>
            </p:cNvPr>
            <p:cNvSpPr/>
            <p:nvPr/>
          </p:nvSpPr>
          <p:spPr>
            <a:xfrm>
              <a:off x="3253580" y="2980135"/>
              <a:ext cx="2798935" cy="2585323"/>
            </a:xfrm>
            <a:prstGeom prst="rect">
              <a:avLst/>
            </a:prstGeom>
          </p:spPr>
          <p:txBody>
            <a:bodyPr wrap="square">
              <a:spAutoFit/>
            </a:bodyPr>
            <a:lstStyle/>
            <a:p>
              <a:pPr algn="ctr"/>
              <a:r>
                <a:rPr lang="en-US" b="1" dirty="0">
                  <a:latin typeface="Arial Narrow" panose="020B0606020202030204" pitchFamily="34" charset="0"/>
                </a:rPr>
                <a:t>LEAs are required to present an update on the 2021–22 LCAP Annual Update and Budget Overview for Parents at a regularly scheduled meeting of the LEA governing board on or before February 28, 2022, which includes:</a:t>
              </a:r>
            </a:p>
          </p:txBody>
        </p:sp>
      </p:grpSp>
      <p:grpSp>
        <p:nvGrpSpPr>
          <p:cNvPr id="36" name="Group 35">
            <a:extLst>
              <a:ext uri="{FF2B5EF4-FFF2-40B4-BE49-F238E27FC236}">
                <a16:creationId xmlns="" xmlns:a16="http://schemas.microsoft.com/office/drawing/2014/main" id="{7237B1D8-E4E9-4F21-8C5B-E4AB7F4C68BC}"/>
              </a:ext>
            </a:extLst>
          </p:cNvPr>
          <p:cNvGrpSpPr/>
          <p:nvPr/>
        </p:nvGrpSpPr>
        <p:grpSpPr>
          <a:xfrm>
            <a:off x="9216764" y="2248475"/>
            <a:ext cx="2806191" cy="3628487"/>
            <a:chOff x="9078179" y="2364857"/>
            <a:chExt cx="2806191" cy="3628487"/>
          </a:xfrm>
        </p:grpSpPr>
        <p:sp>
          <p:nvSpPr>
            <p:cNvPr id="12" name="Rectangle 11">
              <a:extLst>
                <a:ext uri="{FF2B5EF4-FFF2-40B4-BE49-F238E27FC236}">
                  <a16:creationId xmlns="" xmlns:a16="http://schemas.microsoft.com/office/drawing/2014/main" id="{74ED9431-C875-4FA9-9E5B-F19E0BF3CC52}"/>
                </a:ext>
              </a:extLst>
            </p:cNvPr>
            <p:cNvSpPr/>
            <p:nvPr/>
          </p:nvSpPr>
          <p:spPr>
            <a:xfrm>
              <a:off x="9078179" y="2622122"/>
              <a:ext cx="2806191" cy="3371222"/>
            </a:xfrm>
            <a:prstGeom prst="rect">
              <a:avLst/>
            </a:prstGeom>
            <a:solidFill>
              <a:schemeClr val="tx1">
                <a:lumMod val="50000"/>
                <a:lumOff val="50000"/>
                <a:alpha val="20000"/>
              </a:schemeClr>
            </a:solidFill>
          </p:spPr>
          <p:txBody>
            <a:bodyPr wrap="square" lIns="365712" tIns="228570" rIns="411426" bIns="91428" anchor="ctr">
              <a:noAutofit/>
            </a:bodyPr>
            <a:lstStyle/>
            <a:p>
              <a:pPr>
                <a:lnSpc>
                  <a:spcPct val="89000"/>
                </a:lnSpc>
              </a:pPr>
              <a:endParaRPr lang="en-US" sz="1000" dirty="0"/>
            </a:p>
          </p:txBody>
        </p:sp>
        <p:sp>
          <p:nvSpPr>
            <p:cNvPr id="16" name="Rectangle: Rounded Corners 15">
              <a:extLst>
                <a:ext uri="{FF2B5EF4-FFF2-40B4-BE49-F238E27FC236}">
                  <a16:creationId xmlns="" xmlns:a16="http://schemas.microsoft.com/office/drawing/2014/main" id="{2FA8ED66-9333-43FA-B468-3A9BF894B320}"/>
                </a:ext>
              </a:extLst>
            </p:cNvPr>
            <p:cNvSpPr/>
            <p:nvPr/>
          </p:nvSpPr>
          <p:spPr>
            <a:xfrm>
              <a:off x="9086816" y="2364857"/>
              <a:ext cx="2794920" cy="497099"/>
            </a:xfrm>
            <a:prstGeom prst="roundRect">
              <a:avLst>
                <a:gd name="adj" fmla="val 50000"/>
              </a:avLst>
            </a:prstGeom>
            <a:solidFill>
              <a:schemeClr val="accent5"/>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24097" tIns="24097" rIns="24097" bIns="24097" numCol="1" spcCol="1270" anchor="ctr" anchorCtr="0">
              <a:noAutofit/>
            </a:bodyPr>
            <a:lstStyle/>
            <a:p>
              <a:pPr algn="ctr" defTabSz="474027">
                <a:lnSpc>
                  <a:spcPct val="90000"/>
                </a:lnSpc>
                <a:spcBef>
                  <a:spcPct val="0"/>
                </a:spcBef>
                <a:spcAft>
                  <a:spcPct val="35000"/>
                </a:spcAft>
              </a:pPr>
              <a:r>
                <a:rPr lang="en-US" b="1" dirty="0">
                  <a:solidFill>
                    <a:srgbClr val="FFFFFF"/>
                  </a:solidFill>
                  <a:latin typeface="Arial Narrow" panose="020B0606020202030204" pitchFamily="34" charset="0"/>
                </a:rPr>
                <a:t>Supplement Adoption</a:t>
              </a:r>
            </a:p>
          </p:txBody>
        </p:sp>
        <p:sp>
          <p:nvSpPr>
            <p:cNvPr id="23" name="Rectangle 22">
              <a:extLst>
                <a:ext uri="{FF2B5EF4-FFF2-40B4-BE49-F238E27FC236}">
                  <a16:creationId xmlns="" xmlns:a16="http://schemas.microsoft.com/office/drawing/2014/main" id="{B0D39EDC-E340-4926-97C6-7366CFDFC786}"/>
                </a:ext>
              </a:extLst>
            </p:cNvPr>
            <p:cNvSpPr/>
            <p:nvPr/>
          </p:nvSpPr>
          <p:spPr>
            <a:xfrm>
              <a:off x="9084973" y="2891843"/>
              <a:ext cx="2799397" cy="2939266"/>
            </a:xfrm>
            <a:prstGeom prst="rect">
              <a:avLst/>
            </a:prstGeom>
          </p:spPr>
          <p:txBody>
            <a:bodyPr wrap="square">
              <a:spAutoFit/>
            </a:bodyPr>
            <a:lstStyle/>
            <a:p>
              <a:pPr marL="285750" indent="-285750">
                <a:spcAft>
                  <a:spcPts val="600"/>
                </a:spcAft>
                <a:buFont typeface="Wingdings" panose="05000000000000000000" pitchFamily="2" charset="2"/>
                <a:buChar char="§"/>
              </a:pPr>
              <a:r>
                <a:rPr lang="en-US" b="1" dirty="0">
                  <a:latin typeface="Arial Narrow" panose="020B0606020202030204" pitchFamily="34" charset="0"/>
                </a:rPr>
                <a:t>Must be submitted </a:t>
              </a:r>
              <a:r>
                <a:rPr lang="en-US" b="1" dirty="0" smtClean="0">
                  <a:latin typeface="Arial Narrow" panose="020B0606020202030204" pitchFamily="34" charset="0"/>
                </a:rPr>
                <a:t>to the county office of education (COE) </a:t>
              </a:r>
              <a:r>
                <a:rPr lang="en-US" b="1" dirty="0">
                  <a:latin typeface="Arial Narrow" panose="020B0606020202030204" pitchFamily="34" charset="0"/>
                </a:rPr>
                <a:t>or the </a:t>
              </a:r>
              <a:r>
                <a:rPr lang="en-US" b="1" dirty="0" smtClean="0">
                  <a:latin typeface="Arial Narrow" panose="020B0606020202030204" pitchFamily="34" charset="0"/>
                </a:rPr>
                <a:t>SSPI**, </a:t>
              </a:r>
              <a:r>
                <a:rPr lang="en-US" b="1" dirty="0">
                  <a:latin typeface="Arial Narrow" panose="020B0606020202030204" pitchFamily="34" charset="0"/>
                </a:rPr>
                <a:t>as applicable, for approval </a:t>
              </a:r>
            </a:p>
            <a:p>
              <a:pPr marL="285750" indent="-285750">
                <a:spcAft>
                  <a:spcPts val="600"/>
                </a:spcAft>
                <a:buFont typeface="Wingdings" panose="05000000000000000000" pitchFamily="2" charset="2"/>
                <a:buChar char="§"/>
              </a:pPr>
              <a:r>
                <a:rPr lang="en-US" b="1" dirty="0">
                  <a:latin typeface="Arial Narrow" panose="020B0606020202030204" pitchFamily="34" charset="0"/>
                </a:rPr>
                <a:t>The supplement will be considered part of the 2022–23 LCAP for purposes of adoption, review, and approval</a:t>
              </a:r>
            </a:p>
          </p:txBody>
        </p:sp>
      </p:grpSp>
      <p:cxnSp>
        <p:nvCxnSpPr>
          <p:cNvPr id="38" name="Connector: Elbow 37">
            <a:extLst>
              <a:ext uri="{FF2B5EF4-FFF2-40B4-BE49-F238E27FC236}">
                <a16:creationId xmlns="" xmlns:a16="http://schemas.microsoft.com/office/drawing/2014/main" id="{779825DA-EA52-489E-BC65-A3C711C36E87}"/>
              </a:ext>
            </a:extLst>
          </p:cNvPr>
          <p:cNvCxnSpPr>
            <a:stCxn id="15" idx="3"/>
            <a:endCxn id="21" idx="0"/>
          </p:cNvCxnSpPr>
          <p:nvPr/>
        </p:nvCxnSpPr>
        <p:spPr>
          <a:xfrm>
            <a:off x="5958531" y="2511203"/>
            <a:ext cx="1628318" cy="626547"/>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 xmlns:a16="http://schemas.microsoft.com/office/drawing/2014/main" id="{25C5DB19-2BFF-9D44-8F61-C2F0D3CADAE7}"/>
              </a:ext>
            </a:extLst>
          </p:cNvPr>
          <p:cNvSpPr txBox="1"/>
          <p:nvPr/>
        </p:nvSpPr>
        <p:spPr>
          <a:xfrm>
            <a:off x="156335" y="5970008"/>
            <a:ext cx="5971196" cy="584775"/>
          </a:xfrm>
          <a:prstGeom prst="rect">
            <a:avLst/>
          </a:prstGeom>
          <a:noFill/>
        </p:spPr>
        <p:txBody>
          <a:bodyPr wrap="square" rtlCol="0">
            <a:spAutoFit/>
          </a:bodyPr>
          <a:lstStyle/>
          <a:p>
            <a:r>
              <a:rPr lang="en-US" sz="1600" b="1" dirty="0">
                <a:latin typeface="Arial Narrow" panose="020B0604020202020204" pitchFamily="34" charset="0"/>
                <a:cs typeface="Arial Narrow" panose="020B0604020202020204" pitchFamily="34" charset="0"/>
              </a:rPr>
              <a:t>*State Board of </a:t>
            </a:r>
            <a:r>
              <a:rPr lang="en-US" sz="1600" b="1" dirty="0" smtClean="0">
                <a:latin typeface="Arial Narrow" panose="020B0604020202020204" pitchFamily="34" charset="0"/>
                <a:cs typeface="Arial Narrow" panose="020B0604020202020204" pitchFamily="34" charset="0"/>
              </a:rPr>
              <a:t>Education</a:t>
            </a:r>
          </a:p>
          <a:p>
            <a:r>
              <a:rPr lang="en-US" sz="1600" b="1" dirty="0" smtClean="0">
                <a:latin typeface="Arial Narrow" panose="020B0604020202020204" pitchFamily="34" charset="0"/>
                <a:cs typeface="Arial Narrow" panose="020B0604020202020204" pitchFamily="34" charset="0"/>
              </a:rPr>
              <a:t>**State Superintendent of Public Instruction</a:t>
            </a:r>
            <a:endParaRPr lang="en-US" sz="1600" b="1"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4167219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A043BE-54E6-4335-8751-B0EEF5D09A26}"/>
              </a:ext>
            </a:extLst>
          </p:cNvPr>
          <p:cNvSpPr>
            <a:spLocks noGrp="1"/>
          </p:cNvSpPr>
          <p:nvPr>
            <p:ph type="title"/>
          </p:nvPr>
        </p:nvSpPr>
        <p:spPr/>
        <p:txBody>
          <a:bodyPr/>
          <a:lstStyle/>
          <a:p>
            <a:r>
              <a:rPr lang="en-US" dirty="0"/>
              <a:t>LCAP Updates—One-time Supplement</a:t>
            </a:r>
          </a:p>
        </p:txBody>
      </p:sp>
      <p:sp>
        <p:nvSpPr>
          <p:cNvPr id="3" name="Content Placeholder 2">
            <a:extLst>
              <a:ext uri="{FF2B5EF4-FFF2-40B4-BE49-F238E27FC236}">
                <a16:creationId xmlns="" xmlns:a16="http://schemas.microsoft.com/office/drawing/2014/main" id="{1D0BBA34-189E-4BDC-8312-0640D56E4869}"/>
              </a:ext>
            </a:extLst>
          </p:cNvPr>
          <p:cNvSpPr>
            <a:spLocks noGrp="1"/>
          </p:cNvSpPr>
          <p:nvPr>
            <p:ph idx="1"/>
          </p:nvPr>
        </p:nvSpPr>
        <p:spPr/>
        <p:txBody>
          <a:bodyPr/>
          <a:lstStyle/>
          <a:p>
            <a:r>
              <a:rPr lang="en-US" dirty="0"/>
              <a:t>The one-time supplement will require LEAs to describe:</a:t>
            </a:r>
          </a:p>
          <a:p>
            <a:pPr lvl="1"/>
            <a:endParaRPr lang="en-US" dirty="0"/>
          </a:p>
        </p:txBody>
      </p:sp>
      <p:sp>
        <p:nvSpPr>
          <p:cNvPr id="4" name="Footer Placeholder 3">
            <a:extLst>
              <a:ext uri="{FF2B5EF4-FFF2-40B4-BE49-F238E27FC236}">
                <a16:creationId xmlns="" xmlns:a16="http://schemas.microsoft.com/office/drawing/2014/main" id="{C60CCCD0-A5F4-43A0-ABB2-A79CA5364C0E}"/>
              </a:ext>
            </a:extLst>
          </p:cNvPr>
          <p:cNvSpPr>
            <a:spLocks noGrp="1"/>
          </p:cNvSpPr>
          <p:nvPr>
            <p:ph type="ftr" sz="quarter" idx="11"/>
          </p:nvPr>
        </p:nvSpPr>
        <p:spPr/>
        <p:txBody>
          <a:bodyPr/>
          <a:lstStyle/>
          <a:p>
            <a:r>
              <a:rPr lang="en-US"/>
              <a:t>© 2021 School Services of California Inc.</a:t>
            </a:r>
            <a:endParaRPr lang="en-US" dirty="0"/>
          </a:p>
        </p:txBody>
      </p:sp>
      <p:sp>
        <p:nvSpPr>
          <p:cNvPr id="5" name="Slide Number Placeholder 4">
            <a:extLst>
              <a:ext uri="{FF2B5EF4-FFF2-40B4-BE49-F238E27FC236}">
                <a16:creationId xmlns="" xmlns:a16="http://schemas.microsoft.com/office/drawing/2014/main" id="{63A3AF2B-A903-4BA2-A0DC-3EDA6C280048}"/>
              </a:ext>
            </a:extLst>
          </p:cNvPr>
          <p:cNvSpPr>
            <a:spLocks noGrp="1"/>
          </p:cNvSpPr>
          <p:nvPr>
            <p:ph type="sldNum" sz="quarter" idx="12"/>
          </p:nvPr>
        </p:nvSpPr>
        <p:spPr/>
        <p:txBody>
          <a:bodyPr/>
          <a:lstStyle/>
          <a:p>
            <a:fld id="{42503F20-67DD-4948-B6DE-4DDC1702207D}" type="slidenum">
              <a:rPr lang="en-US" smtClean="0"/>
              <a:pPr/>
              <a:t>8</a:t>
            </a:fld>
            <a:endParaRPr lang="en-US" dirty="0"/>
          </a:p>
        </p:txBody>
      </p:sp>
      <p:cxnSp>
        <p:nvCxnSpPr>
          <p:cNvPr id="8" name="Straight Connector 7">
            <a:extLst>
              <a:ext uri="{FF2B5EF4-FFF2-40B4-BE49-F238E27FC236}">
                <a16:creationId xmlns="" xmlns:a16="http://schemas.microsoft.com/office/drawing/2014/main" id="{A9FAAB74-4B28-4B5F-A149-35D394B1D934}"/>
              </a:ext>
            </a:extLst>
          </p:cNvPr>
          <p:cNvCxnSpPr>
            <a:cxnSpLocks/>
          </p:cNvCxnSpPr>
          <p:nvPr/>
        </p:nvCxnSpPr>
        <p:spPr>
          <a:xfrm flipV="1">
            <a:off x="5494797" y="4724565"/>
            <a:ext cx="1146479" cy="828159"/>
          </a:xfrm>
          <a:prstGeom prst="line">
            <a:avLst/>
          </a:prstGeom>
          <a:ln w="539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CD7C5775-2EBA-4F03-AB3C-390600C84881}"/>
              </a:ext>
            </a:extLst>
          </p:cNvPr>
          <p:cNvCxnSpPr>
            <a:cxnSpLocks/>
          </p:cNvCxnSpPr>
          <p:nvPr/>
        </p:nvCxnSpPr>
        <p:spPr>
          <a:xfrm>
            <a:off x="5486211" y="3847516"/>
            <a:ext cx="1146479" cy="877049"/>
          </a:xfrm>
          <a:prstGeom prst="line">
            <a:avLst/>
          </a:prstGeom>
          <a:ln w="539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FF6958B0-B977-40B6-B038-5D54F8922D5C}"/>
              </a:ext>
            </a:extLst>
          </p:cNvPr>
          <p:cNvCxnSpPr>
            <a:cxnSpLocks/>
          </p:cNvCxnSpPr>
          <p:nvPr/>
        </p:nvCxnSpPr>
        <p:spPr>
          <a:xfrm flipV="1">
            <a:off x="5494797" y="3019357"/>
            <a:ext cx="1146479" cy="828159"/>
          </a:xfrm>
          <a:prstGeom prst="line">
            <a:avLst/>
          </a:prstGeom>
          <a:ln w="539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B6FE748F-F32B-4642-9DC6-AD48DE4E287F}"/>
              </a:ext>
            </a:extLst>
          </p:cNvPr>
          <p:cNvCxnSpPr>
            <a:cxnSpLocks/>
          </p:cNvCxnSpPr>
          <p:nvPr/>
        </p:nvCxnSpPr>
        <p:spPr>
          <a:xfrm>
            <a:off x="5486211" y="2142308"/>
            <a:ext cx="1146479" cy="877049"/>
          </a:xfrm>
          <a:prstGeom prst="line">
            <a:avLst/>
          </a:prstGeom>
          <a:ln w="539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 xmlns:a16="http://schemas.microsoft.com/office/drawing/2014/main" id="{7BA18516-9E47-4B5C-9378-045B48DC82CA}"/>
              </a:ext>
            </a:extLst>
          </p:cNvPr>
          <p:cNvSpPr/>
          <p:nvPr/>
        </p:nvSpPr>
        <p:spPr>
          <a:xfrm>
            <a:off x="5049378" y="1699752"/>
            <a:ext cx="890838" cy="89083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0" bIns="45714" rtlCol="0" anchor="ctr"/>
          <a:lstStyle/>
          <a:p>
            <a:pPr algn="ctr"/>
            <a:r>
              <a:rPr lang="en-US" sz="3999" dirty="0">
                <a:latin typeface="dt-line-technology-01" panose="02000509000000000000" pitchFamily="49" charset="0"/>
                <a:cs typeface="Arial" panose="020B0604020202020204" pitchFamily="34" charset="0"/>
              </a:rPr>
              <a:t>1</a:t>
            </a:r>
          </a:p>
        </p:txBody>
      </p:sp>
      <p:sp>
        <p:nvSpPr>
          <p:cNvPr id="13" name="Oval 12">
            <a:extLst>
              <a:ext uri="{FF2B5EF4-FFF2-40B4-BE49-F238E27FC236}">
                <a16:creationId xmlns="" xmlns:a16="http://schemas.microsoft.com/office/drawing/2014/main" id="{D5B15B80-3F2C-48B3-A617-AA0F90962121}"/>
              </a:ext>
            </a:extLst>
          </p:cNvPr>
          <p:cNvSpPr/>
          <p:nvPr/>
        </p:nvSpPr>
        <p:spPr>
          <a:xfrm>
            <a:off x="6184739" y="2547202"/>
            <a:ext cx="890838" cy="890838"/>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0" bIns="45714" rtlCol="0" anchor="ctr"/>
          <a:lstStyle/>
          <a:p>
            <a:pPr algn="ctr"/>
            <a:r>
              <a:rPr lang="en-US" sz="3999" dirty="0">
                <a:latin typeface="dt-line-transportation-01" panose="02000509000000000000" pitchFamily="49" charset="0"/>
                <a:cs typeface="Arial" panose="020B0604020202020204" pitchFamily="34" charset="0"/>
              </a:rPr>
              <a:t>2</a:t>
            </a:r>
          </a:p>
        </p:txBody>
      </p:sp>
      <p:sp>
        <p:nvSpPr>
          <p:cNvPr id="14" name="Oval 13">
            <a:extLst>
              <a:ext uri="{FF2B5EF4-FFF2-40B4-BE49-F238E27FC236}">
                <a16:creationId xmlns="" xmlns:a16="http://schemas.microsoft.com/office/drawing/2014/main" id="{4E2818E2-6CBE-4BFE-88EC-62263DF03451}"/>
              </a:ext>
            </a:extLst>
          </p:cNvPr>
          <p:cNvSpPr/>
          <p:nvPr/>
        </p:nvSpPr>
        <p:spPr>
          <a:xfrm>
            <a:off x="5049378" y="3394652"/>
            <a:ext cx="890838" cy="890838"/>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0" bIns="45714" rtlCol="0" anchor="ctr"/>
          <a:lstStyle/>
          <a:p>
            <a:pPr algn="ctr"/>
            <a:r>
              <a:rPr lang="en-US" sz="3999" dirty="0">
                <a:latin typeface="dt-line-transportation-01" panose="02000509000000000000" pitchFamily="49" charset="0"/>
                <a:cs typeface="Arial" panose="020B0604020202020204" pitchFamily="34" charset="0"/>
              </a:rPr>
              <a:t>3</a:t>
            </a:r>
          </a:p>
        </p:txBody>
      </p:sp>
      <p:sp>
        <p:nvSpPr>
          <p:cNvPr id="15" name="Oval 14">
            <a:extLst>
              <a:ext uri="{FF2B5EF4-FFF2-40B4-BE49-F238E27FC236}">
                <a16:creationId xmlns="" xmlns:a16="http://schemas.microsoft.com/office/drawing/2014/main" id="{AA4E6BDD-1943-42D3-8B4B-0C8DD4F8D4EC}"/>
              </a:ext>
            </a:extLst>
          </p:cNvPr>
          <p:cNvSpPr/>
          <p:nvPr/>
        </p:nvSpPr>
        <p:spPr>
          <a:xfrm>
            <a:off x="6184739" y="4242101"/>
            <a:ext cx="890838" cy="890838"/>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0" bIns="45714" rtlCol="0" anchor="ctr"/>
          <a:lstStyle/>
          <a:p>
            <a:pPr algn="ctr"/>
            <a:r>
              <a:rPr lang="en-US" sz="3999" dirty="0">
                <a:latin typeface="dt-line-transportation-01" panose="02000509000000000000" pitchFamily="49" charset="0"/>
                <a:cs typeface="Arial" panose="020B0604020202020204" pitchFamily="34" charset="0"/>
              </a:rPr>
              <a:t>4</a:t>
            </a:r>
          </a:p>
        </p:txBody>
      </p:sp>
      <p:sp>
        <p:nvSpPr>
          <p:cNvPr id="16" name="Oval 15">
            <a:extLst>
              <a:ext uri="{FF2B5EF4-FFF2-40B4-BE49-F238E27FC236}">
                <a16:creationId xmlns="" xmlns:a16="http://schemas.microsoft.com/office/drawing/2014/main" id="{94027E88-CB36-4E11-A435-73E40C6E3090}"/>
              </a:ext>
            </a:extLst>
          </p:cNvPr>
          <p:cNvSpPr/>
          <p:nvPr/>
        </p:nvSpPr>
        <p:spPr>
          <a:xfrm>
            <a:off x="5049378" y="5089551"/>
            <a:ext cx="890838" cy="890838"/>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0" bIns="45714" rtlCol="0" anchor="ctr"/>
          <a:lstStyle/>
          <a:p>
            <a:pPr algn="ctr"/>
            <a:r>
              <a:rPr lang="en-US" sz="3999" dirty="0">
                <a:latin typeface="dt-line-transportation-01" panose="02000509000000000000" pitchFamily="49" charset="0"/>
                <a:cs typeface="Arial" panose="020B0604020202020204" pitchFamily="34" charset="0"/>
              </a:rPr>
              <a:t>5</a:t>
            </a:r>
          </a:p>
        </p:txBody>
      </p:sp>
      <p:sp>
        <p:nvSpPr>
          <p:cNvPr id="18" name="Rectangle 17">
            <a:extLst>
              <a:ext uri="{FF2B5EF4-FFF2-40B4-BE49-F238E27FC236}">
                <a16:creationId xmlns="" xmlns:a16="http://schemas.microsoft.com/office/drawing/2014/main" id="{C0B638FB-AA0F-4FF4-A1E9-2C8236ECC2AD}"/>
              </a:ext>
            </a:extLst>
          </p:cNvPr>
          <p:cNvSpPr/>
          <p:nvPr/>
        </p:nvSpPr>
        <p:spPr>
          <a:xfrm>
            <a:off x="283779" y="1522790"/>
            <a:ext cx="4521076" cy="1323439"/>
          </a:xfrm>
          <a:prstGeom prst="rect">
            <a:avLst/>
          </a:prstGeom>
        </p:spPr>
        <p:txBody>
          <a:bodyPr wrap="square">
            <a:spAutoFit/>
          </a:bodyPr>
          <a:lstStyle/>
          <a:p>
            <a:r>
              <a:rPr lang="en-US" sz="2000" b="1" dirty="0">
                <a:solidFill>
                  <a:schemeClr val="accent1"/>
                </a:solidFill>
                <a:latin typeface="Arial Narrow" panose="020B0606020202030204" pitchFamily="34" charset="0"/>
              </a:rPr>
              <a:t>How and when stakeholders were engaged on the use of funds provided for in the Enacted Budget that were not included in the adopted 2021–22 LCAP</a:t>
            </a:r>
          </a:p>
        </p:txBody>
      </p:sp>
      <p:sp>
        <p:nvSpPr>
          <p:cNvPr id="19" name="Rectangle 18">
            <a:extLst>
              <a:ext uri="{FF2B5EF4-FFF2-40B4-BE49-F238E27FC236}">
                <a16:creationId xmlns="" xmlns:a16="http://schemas.microsoft.com/office/drawing/2014/main" id="{DEC55081-5238-41E0-BB9A-FDCED420238B}"/>
              </a:ext>
            </a:extLst>
          </p:cNvPr>
          <p:cNvSpPr/>
          <p:nvPr/>
        </p:nvSpPr>
        <p:spPr>
          <a:xfrm>
            <a:off x="7314046" y="1695970"/>
            <a:ext cx="4597456" cy="1631216"/>
          </a:xfrm>
          <a:prstGeom prst="rect">
            <a:avLst/>
          </a:prstGeom>
        </p:spPr>
        <p:txBody>
          <a:bodyPr wrap="square">
            <a:spAutoFit/>
          </a:bodyPr>
          <a:lstStyle/>
          <a:p>
            <a:r>
              <a:rPr lang="en-US" sz="2000" b="1" dirty="0">
                <a:solidFill>
                  <a:schemeClr val="accent3">
                    <a:lumMod val="75000"/>
                  </a:schemeClr>
                </a:solidFill>
                <a:latin typeface="Arial Narrow" panose="020B0606020202030204" pitchFamily="34" charset="0"/>
              </a:rPr>
              <a:t>How the additional concentration grant add-on funding, if applicable, was used to increase staff who provide direct services to students—actions related to this description must be added to the summary tables</a:t>
            </a:r>
          </a:p>
        </p:txBody>
      </p:sp>
      <p:sp>
        <p:nvSpPr>
          <p:cNvPr id="20" name="Rectangle 19">
            <a:extLst>
              <a:ext uri="{FF2B5EF4-FFF2-40B4-BE49-F238E27FC236}">
                <a16:creationId xmlns="" xmlns:a16="http://schemas.microsoft.com/office/drawing/2014/main" id="{266B9386-60B6-4B8C-9AF6-E52F606BD0C7}"/>
              </a:ext>
            </a:extLst>
          </p:cNvPr>
          <p:cNvSpPr/>
          <p:nvPr/>
        </p:nvSpPr>
        <p:spPr>
          <a:xfrm>
            <a:off x="280498" y="3244586"/>
            <a:ext cx="4710731" cy="1323439"/>
          </a:xfrm>
          <a:prstGeom prst="rect">
            <a:avLst/>
          </a:prstGeom>
        </p:spPr>
        <p:txBody>
          <a:bodyPr wrap="square">
            <a:spAutoFit/>
          </a:bodyPr>
          <a:lstStyle/>
          <a:p>
            <a:r>
              <a:rPr lang="en-US" sz="2000" b="1" dirty="0">
                <a:solidFill>
                  <a:schemeClr val="accent4"/>
                </a:solidFill>
                <a:latin typeface="Arial Narrow" panose="020B0606020202030204" pitchFamily="34" charset="0"/>
              </a:rPr>
              <a:t>How and when stakeholders were engaged on the use of one-time federal funds intended to support recovery from COVID-19 and the impacts of distance learning</a:t>
            </a:r>
          </a:p>
        </p:txBody>
      </p:sp>
      <p:sp>
        <p:nvSpPr>
          <p:cNvPr id="21" name="Rectangle 20">
            <a:extLst>
              <a:ext uri="{FF2B5EF4-FFF2-40B4-BE49-F238E27FC236}">
                <a16:creationId xmlns="" xmlns:a16="http://schemas.microsoft.com/office/drawing/2014/main" id="{C0F04BA8-DF46-4DC7-9A1C-3D03C88E7B22}"/>
              </a:ext>
            </a:extLst>
          </p:cNvPr>
          <p:cNvSpPr/>
          <p:nvPr/>
        </p:nvSpPr>
        <p:spPr>
          <a:xfrm>
            <a:off x="7257502" y="4030703"/>
            <a:ext cx="4654000" cy="1323439"/>
          </a:xfrm>
          <a:prstGeom prst="rect">
            <a:avLst/>
          </a:prstGeom>
        </p:spPr>
        <p:txBody>
          <a:bodyPr wrap="square">
            <a:spAutoFit/>
          </a:bodyPr>
          <a:lstStyle/>
          <a:p>
            <a:r>
              <a:rPr lang="en-US" sz="2000" b="1" dirty="0">
                <a:solidFill>
                  <a:schemeClr val="accent2"/>
                </a:solidFill>
                <a:latin typeface="Arial Narrow" panose="020B0606020202030204" pitchFamily="34" charset="0"/>
              </a:rPr>
              <a:t>An update on the implementation of the Elementary and Secondary School Emergency </a:t>
            </a:r>
            <a:r>
              <a:rPr lang="en-US" sz="2000" b="1" dirty="0" smtClean="0">
                <a:solidFill>
                  <a:schemeClr val="accent2"/>
                </a:solidFill>
                <a:latin typeface="Arial Narrow" panose="020B0606020202030204" pitchFamily="34" charset="0"/>
              </a:rPr>
              <a:t>Relief </a:t>
            </a:r>
            <a:r>
              <a:rPr lang="en-US" sz="2000" b="1" dirty="0">
                <a:solidFill>
                  <a:schemeClr val="accent2"/>
                </a:solidFill>
                <a:latin typeface="Arial Narrow" panose="020B0606020202030204" pitchFamily="34" charset="0"/>
              </a:rPr>
              <a:t>III expenditure plan, including successes and challenges</a:t>
            </a:r>
          </a:p>
        </p:txBody>
      </p:sp>
      <p:sp>
        <p:nvSpPr>
          <p:cNvPr id="22" name="Rectangle 21">
            <a:extLst>
              <a:ext uri="{FF2B5EF4-FFF2-40B4-BE49-F238E27FC236}">
                <a16:creationId xmlns="" xmlns:a16="http://schemas.microsoft.com/office/drawing/2014/main" id="{F399CF5E-42A3-46D8-90BE-5279AF6C52DD}"/>
              </a:ext>
            </a:extLst>
          </p:cNvPr>
          <p:cNvSpPr/>
          <p:nvPr/>
        </p:nvSpPr>
        <p:spPr>
          <a:xfrm>
            <a:off x="290789" y="5073305"/>
            <a:ext cx="4710731" cy="1015663"/>
          </a:xfrm>
          <a:prstGeom prst="rect">
            <a:avLst/>
          </a:prstGeom>
        </p:spPr>
        <p:txBody>
          <a:bodyPr wrap="square">
            <a:spAutoFit/>
          </a:bodyPr>
          <a:lstStyle/>
          <a:p>
            <a:r>
              <a:rPr lang="en-US" sz="2000" b="1" dirty="0">
                <a:solidFill>
                  <a:schemeClr val="accent5"/>
                </a:solidFill>
                <a:latin typeface="Arial Narrow" panose="020B0606020202030204" pitchFamily="34" charset="0"/>
              </a:rPr>
              <a:t>Describe how 2021–22 school year fiscal resources are consistent with applicable plans and aligned with the 2021–22 LCAP</a:t>
            </a:r>
          </a:p>
        </p:txBody>
      </p:sp>
    </p:spTree>
    <p:extLst>
      <p:ext uri="{BB962C8B-B14F-4D97-AF65-F5344CB8AC3E}">
        <p14:creationId xmlns:p14="http://schemas.microsoft.com/office/powerpoint/2010/main" val="1883374550"/>
      </p:ext>
    </p:extLst>
  </p:cSld>
  <p:clrMapOvr>
    <a:masterClrMapping/>
  </p:clrMapOvr>
</p:sld>
</file>

<file path=ppt/theme/theme1.xml><?xml version="1.0" encoding="utf-8"?>
<a:theme xmlns:a="http://schemas.openxmlformats.org/drawingml/2006/main" name="Office Theme">
  <a:themeElements>
    <a:clrScheme name="Custom 44">
      <a:dk1>
        <a:srgbClr val="000000"/>
      </a:dk1>
      <a:lt1>
        <a:srgbClr val="FFFFFF"/>
      </a:lt1>
      <a:dk2>
        <a:srgbClr val="44546A"/>
      </a:dk2>
      <a:lt2>
        <a:srgbClr val="E7E6E6"/>
      </a:lt2>
      <a:accent1>
        <a:srgbClr val="3A5A6E"/>
      </a:accent1>
      <a:accent2>
        <a:srgbClr val="F7921D"/>
      </a:accent2>
      <a:accent3>
        <a:srgbClr val="6AAF14"/>
      </a:accent3>
      <a:accent4>
        <a:srgbClr val="8B002D"/>
      </a:accent4>
      <a:accent5>
        <a:srgbClr val="0094BC"/>
      </a:accent5>
      <a:accent6>
        <a:srgbClr val="A9A9A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2446</TotalTime>
  <Words>2568</Words>
  <Application>Microsoft Office PowerPoint</Application>
  <PresentationFormat>Custom</PresentationFormat>
  <Paragraphs>364</Paragraphs>
  <Slides>24</Slides>
  <Notes>15</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45 Day Budget Update</vt:lpstr>
      <vt:lpstr>45-Day Budget Revision</vt:lpstr>
      <vt:lpstr>Areas to Discuss – District Impact 21/22 Budget</vt:lpstr>
      <vt:lpstr>Risks to the Budget</vt:lpstr>
      <vt:lpstr>Proposition 98: One-Time vs. Ongoing Spending</vt:lpstr>
      <vt:lpstr>Governor’s Budget vs. May Revision vs. Enacted Budget</vt:lpstr>
      <vt:lpstr>2021–22 LCFF Funding Factors</vt:lpstr>
      <vt:lpstr>LCAP Updates—One-time Supplement</vt:lpstr>
      <vt:lpstr>LCAP Updates—One-time Supplement</vt:lpstr>
      <vt:lpstr>Cash Flow and Deferrals</vt:lpstr>
      <vt:lpstr>Universal Transitional Kindergarten</vt:lpstr>
      <vt:lpstr>Special Education</vt:lpstr>
      <vt:lpstr>Special Education—Base Funding and Low-Incidence Funding</vt:lpstr>
      <vt:lpstr>Child Nutrition</vt:lpstr>
      <vt:lpstr>Summer and Afterschool Programs</vt:lpstr>
      <vt:lpstr>Expanded Learning Opportunities Program</vt:lpstr>
      <vt:lpstr>Expanded Learning Opportunities Program</vt:lpstr>
      <vt:lpstr>Unemployment Insurance</vt:lpstr>
      <vt:lpstr>2021–22 ADA and Staffing Impacts</vt:lpstr>
      <vt:lpstr>School Reopening</vt:lpstr>
      <vt:lpstr>Independent Study and Virtual Learning</vt:lpstr>
      <vt:lpstr>Independent Study</vt:lpstr>
      <vt:lpstr>Independent Study—Quality Improvements</vt:lpstr>
      <vt:lpstr>45 Day Budget Update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Carmen Thompson</dc:creator>
  <cp:lastModifiedBy>Randi Vasquez</cp:lastModifiedBy>
  <cp:revision>147</cp:revision>
  <cp:lastPrinted>2021-08-05T19:12:01Z</cp:lastPrinted>
  <dcterms:created xsi:type="dcterms:W3CDTF">2021-03-16T23:08:08Z</dcterms:created>
  <dcterms:modified xsi:type="dcterms:W3CDTF">2021-08-30T17:27:18Z</dcterms:modified>
</cp:coreProperties>
</file>