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25" r:id="rId1"/>
  </p:sldMasterIdLst>
  <p:notesMasterIdLst>
    <p:notesMasterId r:id="rId16"/>
  </p:notesMasterIdLst>
  <p:handoutMasterIdLst>
    <p:handoutMasterId r:id="rId17"/>
  </p:handoutMasterIdLst>
  <p:sldIdLst>
    <p:sldId id="257" r:id="rId2"/>
    <p:sldId id="312" r:id="rId3"/>
    <p:sldId id="273" r:id="rId4"/>
    <p:sldId id="277" r:id="rId5"/>
    <p:sldId id="295" r:id="rId6"/>
    <p:sldId id="306" r:id="rId7"/>
    <p:sldId id="278" r:id="rId8"/>
    <p:sldId id="293" r:id="rId9"/>
    <p:sldId id="296" r:id="rId10"/>
    <p:sldId id="258" r:id="rId11"/>
    <p:sldId id="307" r:id="rId12"/>
    <p:sldId id="263" r:id="rId13"/>
    <p:sldId id="308" r:id="rId14"/>
    <p:sldId id="297" r:id="rId15"/>
  </p:sldIdLst>
  <p:sldSz cx="9144000" cy="6858000" type="screen4x3"/>
  <p:notesSz cx="6950075" cy="9236075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umimoji="1" sz="4400" kern="1200">
        <a:solidFill>
          <a:schemeClr val="bg2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4400" kern="1200">
        <a:solidFill>
          <a:schemeClr val="bg2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4400" kern="1200">
        <a:solidFill>
          <a:schemeClr val="bg2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4400" kern="1200">
        <a:solidFill>
          <a:schemeClr val="bg2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4400" kern="1200">
        <a:solidFill>
          <a:schemeClr val="bg2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umimoji="1" sz="4400" kern="1200">
        <a:solidFill>
          <a:schemeClr val="bg2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umimoji="1" sz="4400" kern="1200">
        <a:solidFill>
          <a:schemeClr val="bg2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umimoji="1" sz="4400" kern="1200">
        <a:solidFill>
          <a:schemeClr val="bg2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umimoji="1" sz="4400" kern="1200">
        <a:solidFill>
          <a:schemeClr val="bg2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8" userDrawn="1">
          <p15:clr>
            <a:srgbClr val="A4A3A4"/>
          </p15:clr>
        </p15:guide>
        <p15:guide id="2" pos="218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6600"/>
    <a:srgbClr val="008000"/>
    <a:srgbClr val="FF9900"/>
    <a:srgbClr val="99CCFF"/>
    <a:srgbClr val="333333"/>
    <a:srgbClr val="663300"/>
    <a:srgbClr val="CD7F17"/>
    <a:srgbClr val="1E6ADA"/>
    <a:srgbClr val="D47070"/>
    <a:srgbClr val="C63A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17" autoAdjust="0"/>
    <p:restoredTop sz="93983" autoAdjust="0"/>
  </p:normalViewPr>
  <p:slideViewPr>
    <p:cSldViewPr>
      <p:cViewPr varScale="1">
        <p:scale>
          <a:sx n="108" d="100"/>
          <a:sy n="108" d="100"/>
        </p:scale>
        <p:origin x="1698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4" d="100"/>
          <a:sy n="44" d="100"/>
        </p:scale>
        <p:origin x="-1459" y="-77"/>
      </p:cViewPr>
      <p:guideLst>
        <p:guide orient="horz" pos="2908"/>
        <p:guide pos="218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reynolds\Documents\Worksheets\16-17\Closing\UA1617_Actuals_Budget_Excel_Extract_PSFS_9-2-17_11_09am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87954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6677" y="4387782"/>
            <a:ext cx="5096722" cy="415434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2120" tIns="45253" rIns="92120" bIns="452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notes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4579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7925" y="701675"/>
            <a:ext cx="4592638" cy="34464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2530245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17936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Certific</a:t>
            </a:r>
            <a:r>
              <a:rPr lang="en-US" dirty="0" smtClean="0"/>
              <a:t> Salaries</a:t>
            </a:r>
            <a:r>
              <a:rPr lang="en-US" baseline="0" dirty="0" smtClean="0"/>
              <a:t>  - originally for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5668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7195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87% </a:t>
            </a:r>
            <a:r>
              <a:rPr lang="en-US" baseline="0" dirty="0" smtClean="0"/>
              <a:t> is a good number for salaries and </a:t>
            </a:r>
            <a:r>
              <a:rPr lang="en-US" baseline="0" smtClean="0"/>
              <a:t>benefits combined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8560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baseline="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19301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5668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5668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1793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Autofit/>
          </a:bodyPr>
          <a:lstStyle>
            <a:lvl1pPr algn="ct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675C69-CE87-4ADF-BE8F-E9E21AF39799}" type="datetime1">
              <a:rPr lang="en-US"/>
              <a:pPr>
                <a:defRPr/>
              </a:pPr>
              <a:t>11/4/2022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D2FBA4-15C7-412A-AE81-95CFEA7570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734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3F4421-C122-47FC-A852-0DBF7319E930}" type="datetime1">
              <a:rPr lang="en-US"/>
              <a:pPr>
                <a:defRPr/>
              </a:pPr>
              <a:t>11/4/2022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8E6E06-3F06-41BD-BAC8-73E35F65E1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765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D7E107-4331-450D-AFB4-180BE382C251}" type="datetime1">
              <a:rPr lang="en-US"/>
              <a:pPr>
                <a:defRPr/>
              </a:pPr>
              <a:t>11/4/2022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84ED28-39C7-44E1-906F-D21C963690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493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D09D83-AFE3-457D-A168-5142C22F06AE}" type="datetime1">
              <a:rPr lang="en-US"/>
              <a:pPr>
                <a:defRPr/>
              </a:pPr>
              <a:t>11/4/2022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15E02F-CF4D-4D66-9F73-DEF389AF8F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248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871787"/>
            <a:ext cx="7772400" cy="1362075"/>
          </a:xfrm>
        </p:spPr>
        <p:txBody>
          <a:bodyPr anchor="t">
            <a:noAutofit/>
          </a:bodyPr>
          <a:lstStyle>
            <a:lvl1pPr algn="l">
              <a:defRPr sz="4400" b="1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3716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E248A1-7162-4766-867B-BEEE8F798669}" type="datetime1">
              <a:rPr lang="en-US"/>
              <a:pPr>
                <a:defRPr/>
              </a:pPr>
              <a:t>11/4/2022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88D44-3130-49A2-ACD1-3930AD925D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686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3182F3-702D-4E00-95F6-233B6AC6F4B6}" type="datetime1">
              <a:rPr lang="en-US"/>
              <a:pPr>
                <a:defRPr/>
              </a:pPr>
              <a:t>11/4/2022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3A00A2-D3B1-427C-8C6A-ACEA0AAF12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354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ctr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ctr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5E8DA9-B1D0-4507-9FD3-479F648E5C0E}" type="datetime1">
              <a:rPr lang="en-US"/>
              <a:pPr>
                <a:defRPr/>
              </a:pPr>
              <a:t>11/4/2022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663F49-83AB-4281-9C81-6E95E30966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363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F529E4-52BF-445E-B7FC-9ADC90847A72}" type="datetime1">
              <a:rPr lang="en-US"/>
              <a:pPr>
                <a:defRPr/>
              </a:pPr>
              <a:t>11/4/2022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3BFB1-D43C-4A01-924F-CF37FAAEE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10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DDFE18-0375-43D9-9A5F-BF4E50055133}" type="datetime1">
              <a:rPr lang="en-US"/>
              <a:pPr>
                <a:defRPr/>
              </a:pPr>
              <a:t>11/4/2022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8DB64C-7AD3-4444-88C8-A446B09931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552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powder">
              <a:contourClr>
                <a:schemeClr val="bg2"/>
              </a:contourClr>
            </a:sp3d>
          </a:bodyPr>
          <a:lstStyle>
            <a:lvl1pPr algn="l">
              <a:defRPr sz="2000" b="1" cap="none" spc="0">
                <a:ln>
                  <a:noFill/>
                </a:ln>
                <a:solidFill>
                  <a:schemeClr val="tx2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07E4F-F7F1-4C42-BB65-31136F574007}" type="datetime1">
              <a:rPr lang="en-US"/>
              <a:pPr>
                <a:defRPr/>
              </a:pPr>
              <a:t>11/4/2022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4BCE4B-AF25-44B2-9FE9-4CC01D8B2F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057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rot="21172883" flipH="1">
            <a:off x="4068763" y="1312863"/>
            <a:ext cx="3673475" cy="3673475"/>
          </a:xfrm>
          <a:prstGeom prst="rect">
            <a:avLst/>
          </a:prstGeom>
          <a:solidFill>
            <a:srgbClr val="FFFFFF"/>
          </a:solidFill>
          <a:ln w="3175">
            <a:solidFill>
              <a:srgbClr val="777777"/>
            </a:solidFill>
          </a:ln>
          <a:effectLst>
            <a:outerShdw blurRad="63500" dist="6350" dir="5400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4</a:t>
            </a:r>
          </a:p>
        </p:txBody>
      </p:sp>
      <p:sp>
        <p:nvSpPr>
          <p:cNvPr id="6" name="Rectangle 5"/>
          <p:cNvSpPr/>
          <p:nvPr/>
        </p:nvSpPr>
        <p:spPr>
          <a:xfrm rot="21435926" flipH="1">
            <a:off x="4044950" y="1268413"/>
            <a:ext cx="3673475" cy="3673475"/>
          </a:xfrm>
          <a:prstGeom prst="rect">
            <a:avLst/>
          </a:prstGeom>
          <a:solidFill>
            <a:srgbClr val="FFFFFF"/>
          </a:solidFill>
          <a:ln w="3175">
            <a:solidFill>
              <a:srgbClr val="777777"/>
            </a:solidFill>
          </a:ln>
          <a:effectLst>
            <a:outerShdw blurRad="63500" dist="6350" dir="5400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4</a:t>
            </a:r>
          </a:p>
        </p:txBody>
      </p:sp>
      <p:sp>
        <p:nvSpPr>
          <p:cNvPr id="7" name="Rectangle 6"/>
          <p:cNvSpPr/>
          <p:nvPr/>
        </p:nvSpPr>
        <p:spPr>
          <a:xfrm>
            <a:off x="4065588" y="1252538"/>
            <a:ext cx="3840162" cy="3840162"/>
          </a:xfrm>
          <a:prstGeom prst="rect">
            <a:avLst/>
          </a:prstGeom>
          <a:solidFill>
            <a:srgbClr val="FFFFFF"/>
          </a:solidFill>
          <a:ln w="3175">
            <a:solidFill>
              <a:srgbClr val="777777"/>
            </a:solidFill>
          </a:ln>
          <a:effectLst>
            <a:outerShdw blurRad="76200" dist="6350" dir="5400000" algn="t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4</a:t>
            </a:r>
          </a:p>
        </p:txBody>
      </p:sp>
      <p:sp>
        <p:nvSpPr>
          <p:cNvPr id="8" name="Rectangle 7"/>
          <p:cNvSpPr/>
          <p:nvPr/>
        </p:nvSpPr>
        <p:spPr>
          <a:xfrm rot="293056">
            <a:off x="4124325" y="1181100"/>
            <a:ext cx="3978275" cy="3978275"/>
          </a:xfrm>
          <a:prstGeom prst="rect">
            <a:avLst/>
          </a:prstGeom>
          <a:solidFill>
            <a:srgbClr val="FFFFFF"/>
          </a:solidFill>
          <a:ln w="3175">
            <a:solidFill>
              <a:srgbClr val="777777"/>
            </a:solidFill>
          </a:ln>
          <a:effectLst>
            <a:outerShdw blurRad="50000" dist="50800" dir="12900000" sy="99500" kx="90000" ky="150000" algn="tl" rotWithShape="0">
              <a:srgbClr val="000000">
                <a:alpha val="3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4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447800"/>
            <a:ext cx="2971800" cy="1328738"/>
          </a:xfrm>
        </p:spPr>
        <p:txBody>
          <a:bodyPr anchor="b">
            <a:sp3d prstMaterial="powder">
              <a:contourClr>
                <a:schemeClr val="bg2"/>
              </a:contourClr>
            </a:sp3d>
          </a:bodyPr>
          <a:lstStyle>
            <a:lvl1pPr algn="l">
              <a:defRPr sz="2000" b="1" cap="none" spc="0">
                <a:ln>
                  <a:noFill/>
                </a:ln>
                <a:solidFill>
                  <a:schemeClr val="tx2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2776538"/>
            <a:ext cx="29718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300000">
            <a:off x="4275668" y="1323975"/>
            <a:ext cx="3657600" cy="3657600"/>
          </a:xfrm>
          <a:solidFill>
            <a:schemeClr val="bg2"/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BAD875-D3A7-4F4C-A1B0-D87B462AE21C}" type="datetime1">
              <a:rPr lang="en-US"/>
              <a:pPr>
                <a:defRPr/>
              </a:pPr>
              <a:t>11/4/2022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F8F41C-F4F3-4760-AF96-1F44C2DA44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626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0">
          <a:gsLst>
            <a:gs pos="0">
              <a:srgbClr val="FFFFFF"/>
            </a:gs>
            <a:gs pos="100000">
              <a:srgbClr val="0C5C98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"/>
            </a:scene3d>
            <a:sp3d contourW="12700" prstMaterial="powder">
              <a:bevelT w="29210" h="12700"/>
              <a:contourClr>
                <a:schemeClr val="bg2"/>
              </a:contourClr>
            </a:sp3d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17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22757F2-5E09-4CB3-A1FF-7AEDAD1150F8}" type="datetime1">
              <a:rPr lang="en-US"/>
              <a:pPr>
                <a:defRPr/>
              </a:pPr>
              <a:t>11/4/2022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4DA7E8E-AF73-480F-BBE8-51E9C57AB7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60" r:id="rId9"/>
    <p:sldLayoutId id="2147483758" r:id="rId10"/>
    <p:sldLayoutId id="2147483759" r:id="rId11"/>
  </p:sldLayoutIdLst>
  <p:transition spd="med"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2"/>
          </a:solidFill>
          <a:effectLst>
            <a:outerShdw blurRad="50800" dist="25400" dir="5400000" algn="t" rotWithShape="0">
              <a:prstClr val="black">
                <a:alpha val="80000"/>
              </a:prst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2.png"/><Relationship Id="rId5" Type="http://schemas.openxmlformats.org/officeDocument/2006/relationships/image" Target="../media/image16.emf"/><Relationship Id="rId4" Type="http://schemas.openxmlformats.org/officeDocument/2006/relationships/oleObject" Target="../embeddings/oleObject3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2.png"/><Relationship Id="rId5" Type="http://schemas.openxmlformats.org/officeDocument/2006/relationships/image" Target="../media/image17.emf"/><Relationship Id="rId4" Type="http://schemas.openxmlformats.org/officeDocument/2006/relationships/oleObject" Target="../embeddings/oleObject4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hyperlink" Target="../../../../Worksheets/17-18/UA/Diff%20by%20object%20EA%20to%20UA.xlsx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png"/><Relationship Id="rId5" Type="http://schemas.openxmlformats.org/officeDocument/2006/relationships/image" Target="../media/image11.emf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ChangeArrowheads="1"/>
          </p:cNvSpPr>
          <p:nvPr/>
        </p:nvSpPr>
        <p:spPr bwMode="auto">
          <a:xfrm>
            <a:off x="403225" y="609600"/>
            <a:ext cx="8001000" cy="4114800"/>
          </a:xfrm>
          <a:prstGeom prst="rect">
            <a:avLst/>
          </a:prstGeom>
          <a:noFill/>
          <a:ln w="1905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488" tIns="44450" rIns="90488" bIns="44450"/>
          <a:lstStyle>
            <a:lvl1pPr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110000"/>
              </a:lnSpc>
            </a:pPr>
            <a:r>
              <a:rPr kumimoji="0" lang="en-US" altLang="en-US" sz="4800" b="1" dirty="0" smtClean="0">
                <a:solidFill>
                  <a:schemeClr val="tx1"/>
                </a:solidFill>
                <a:latin typeface="Book Antiqua" pitchFamily="18" charset="0"/>
              </a:rPr>
              <a:t>Lowell Joint School District</a:t>
            </a:r>
          </a:p>
          <a:p>
            <a:pPr algn="ctr">
              <a:lnSpc>
                <a:spcPct val="110000"/>
              </a:lnSpc>
            </a:pPr>
            <a:r>
              <a:rPr kumimoji="0" lang="en-US" altLang="en-US" sz="1800" b="1" dirty="0" smtClean="0">
                <a:solidFill>
                  <a:schemeClr val="tx1"/>
                </a:solidFill>
                <a:latin typeface="Book Antiqua" pitchFamily="18" charset="0"/>
              </a:rPr>
              <a:t>Tradition of Academic Excellence Since 1906</a:t>
            </a:r>
          </a:p>
          <a:p>
            <a:pPr algn="ctr">
              <a:lnSpc>
                <a:spcPct val="110000"/>
              </a:lnSpc>
            </a:pPr>
            <a:r>
              <a:rPr kumimoji="0" lang="en-US" altLang="en-US" sz="1800" b="1" dirty="0" smtClean="0">
                <a:solidFill>
                  <a:schemeClr val="tx1"/>
                </a:solidFill>
                <a:latin typeface="Book Antiqua" pitchFamily="18" charset="0"/>
              </a:rPr>
              <a:t>“Home of Scholars and Champions”</a:t>
            </a:r>
          </a:p>
          <a:p>
            <a:pPr algn="ctr">
              <a:lnSpc>
                <a:spcPct val="110000"/>
              </a:lnSpc>
            </a:pPr>
            <a:endParaRPr kumimoji="0" lang="en-US" altLang="en-US" sz="1600" b="1" dirty="0">
              <a:solidFill>
                <a:schemeClr val="tx1"/>
              </a:solidFill>
              <a:latin typeface="Book Antiqua" pitchFamily="18" charset="0"/>
            </a:endParaRPr>
          </a:p>
          <a:p>
            <a:pPr algn="ctr">
              <a:lnSpc>
                <a:spcPct val="110000"/>
              </a:lnSpc>
            </a:pPr>
            <a:r>
              <a:rPr kumimoji="0" lang="en-US" altLang="en-US" sz="4800" b="1" dirty="0" smtClean="0">
                <a:solidFill>
                  <a:schemeClr val="tx1"/>
                </a:solidFill>
                <a:latin typeface="Book Antiqua" pitchFamily="18" charset="0"/>
              </a:rPr>
              <a:t>Unaudited </a:t>
            </a:r>
            <a:r>
              <a:rPr kumimoji="0" lang="en-US" altLang="en-US" sz="4800" b="1" dirty="0">
                <a:solidFill>
                  <a:schemeClr val="tx1"/>
                </a:solidFill>
                <a:latin typeface="Book Antiqua" pitchFamily="18" charset="0"/>
              </a:rPr>
              <a:t>Actuals Financial Report as of </a:t>
            </a:r>
          </a:p>
          <a:p>
            <a:pPr algn="ctr">
              <a:lnSpc>
                <a:spcPct val="110000"/>
              </a:lnSpc>
            </a:pPr>
            <a:r>
              <a:rPr kumimoji="0" lang="en-US" altLang="en-US" sz="4800" b="1" dirty="0">
                <a:solidFill>
                  <a:schemeClr val="tx1"/>
                </a:solidFill>
                <a:latin typeface="Book Antiqua" pitchFamily="18" charset="0"/>
              </a:rPr>
              <a:t>June 30, </a:t>
            </a:r>
            <a:r>
              <a:rPr kumimoji="0" lang="en-US" altLang="en-US" sz="4800" b="1" dirty="0" smtClean="0">
                <a:solidFill>
                  <a:schemeClr val="tx1"/>
                </a:solidFill>
                <a:latin typeface="Book Antiqua" pitchFamily="18" charset="0"/>
              </a:rPr>
              <a:t>2022</a:t>
            </a:r>
            <a:endParaRPr kumimoji="0" lang="en-US" altLang="en-US" sz="4800" b="1" i="1" dirty="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9219" name="Rectangle 11"/>
          <p:cNvSpPr>
            <a:spLocks noChangeArrowheads="1"/>
          </p:cNvSpPr>
          <p:nvPr/>
        </p:nvSpPr>
        <p:spPr bwMode="auto">
          <a:xfrm rot="10800000" flipV="1">
            <a:off x="684213" y="4343400"/>
            <a:ext cx="7732712" cy="1570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algn="ctr"/>
            <a:endParaRPr lang="en-US" altLang="en-US" sz="3200" b="1" dirty="0"/>
          </a:p>
          <a:p>
            <a:pPr algn="ctr"/>
            <a:r>
              <a:rPr lang="en-US" altLang="en-US" sz="3200" b="1" dirty="0" smtClean="0">
                <a:solidFill>
                  <a:schemeClr val="tx1"/>
                </a:solidFill>
              </a:rPr>
              <a:t>Presented to the Board of Trustees</a:t>
            </a:r>
          </a:p>
          <a:p>
            <a:pPr algn="ctr"/>
            <a:r>
              <a:rPr lang="en-US" altLang="en-US" sz="3200" b="1" dirty="0" smtClean="0">
                <a:solidFill>
                  <a:schemeClr val="tx1"/>
                </a:solidFill>
              </a:rPr>
              <a:t>October 3, 2022</a:t>
            </a:r>
            <a:endParaRPr lang="en-US" altLang="en-US" sz="3200" b="1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0033" y="65968"/>
            <a:ext cx="900376" cy="100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20" y="5164241"/>
            <a:ext cx="1883827" cy="161558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fld id="{B8E166FF-6127-4E64-86F7-E6DB656ECFF6}" type="slidenum">
              <a:rPr lang="en-US" altLang="en-US" sz="1100" smtClean="0">
                <a:solidFill>
                  <a:schemeClr val="tx1"/>
                </a:solidFill>
              </a:rPr>
              <a:pPr/>
              <a:t>10</a:t>
            </a:fld>
            <a:endParaRPr lang="en-US" altLang="en-US" sz="1100" smtClean="0">
              <a:solidFill>
                <a:schemeClr val="tx1"/>
              </a:solidFill>
            </a:endParaRPr>
          </a:p>
        </p:txBody>
      </p:sp>
      <p:sp>
        <p:nvSpPr>
          <p:cNvPr id="205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0" y="274638"/>
            <a:ext cx="7086600" cy="1143000"/>
          </a:xfrm>
        </p:spPr>
        <p:txBody>
          <a:bodyPr lIns="90488" tIns="44450" rIns="90488" bIns="44450" anchor="t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2054" name="Rectangle 3"/>
          <p:cNvSpPr>
            <a:spLocks noChangeArrowheads="1"/>
          </p:cNvSpPr>
          <p:nvPr/>
        </p:nvSpPr>
        <p:spPr bwMode="auto">
          <a:xfrm>
            <a:off x="685800" y="152400"/>
            <a:ext cx="8001000" cy="1295400"/>
          </a:xfrm>
          <a:prstGeom prst="rect">
            <a:avLst/>
          </a:prstGeom>
          <a:noFill/>
          <a:ln w="1905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488" tIns="44450" rIns="90488" bIns="44450"/>
          <a:lstStyle>
            <a:lvl1pPr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110000"/>
              </a:lnSpc>
            </a:pPr>
            <a:r>
              <a:rPr kumimoji="0" lang="en-US" altLang="en-US" sz="40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2021/22 Cafeteria Fund</a:t>
            </a:r>
            <a:endParaRPr kumimoji="0" lang="en-US" altLang="en-US" sz="4000" b="1" i="1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graphicFrame>
        <p:nvGraphicFramePr>
          <p:cNvPr id="2050" name="Object 4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071251"/>
              </p:ext>
            </p:extLst>
          </p:nvPr>
        </p:nvGraphicFramePr>
        <p:xfrm>
          <a:off x="990600" y="1627188"/>
          <a:ext cx="7293768" cy="475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" name="Worksheet" r:id="rId4" imgW="2838524" imgH="2466975" progId="Excel.Sheet.8">
                  <p:embed/>
                </p:oleObj>
              </mc:Choice>
              <mc:Fallback>
                <p:oleObj name="Worksheet" r:id="rId4" imgW="2838524" imgH="2466975" progId="Excel.Sheet.8">
                  <p:embed/>
                  <p:pic>
                    <p:nvPicPr>
                      <p:cNvPr id="0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627188"/>
                        <a:ext cx="7293768" cy="4759325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chemeClr val="bg2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28" name="Picture 8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52400"/>
            <a:ext cx="1328737" cy="147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fld id="{B8E166FF-6127-4E64-86F7-E6DB656ECFF6}" type="slidenum">
              <a:rPr lang="en-US" altLang="en-US" sz="1100" smtClean="0">
                <a:solidFill>
                  <a:schemeClr val="tx1"/>
                </a:solidFill>
              </a:rPr>
              <a:pPr/>
              <a:t>11</a:t>
            </a:fld>
            <a:endParaRPr lang="en-US" altLang="en-US" sz="1100" smtClean="0">
              <a:solidFill>
                <a:schemeClr val="tx1"/>
              </a:solidFill>
            </a:endParaRPr>
          </a:p>
        </p:txBody>
      </p:sp>
      <p:sp>
        <p:nvSpPr>
          <p:cNvPr id="205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0" y="274638"/>
            <a:ext cx="7086600" cy="1143000"/>
          </a:xfrm>
        </p:spPr>
        <p:txBody>
          <a:bodyPr lIns="90488" tIns="44450" rIns="90488" bIns="44450" anchor="t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2054" name="Rectangle 3"/>
          <p:cNvSpPr>
            <a:spLocks noChangeArrowheads="1"/>
          </p:cNvSpPr>
          <p:nvPr/>
        </p:nvSpPr>
        <p:spPr bwMode="auto">
          <a:xfrm>
            <a:off x="685800" y="152400"/>
            <a:ext cx="8001000" cy="1295400"/>
          </a:xfrm>
          <a:prstGeom prst="rect">
            <a:avLst/>
          </a:prstGeom>
          <a:noFill/>
          <a:ln w="1905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488" tIns="44450" rIns="90488" bIns="44450"/>
          <a:lstStyle>
            <a:lvl1pPr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110000"/>
              </a:lnSpc>
            </a:pPr>
            <a:r>
              <a:rPr kumimoji="0" lang="en-US" altLang="en-US" sz="40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2021/22 Bond Fund</a:t>
            </a:r>
            <a:endParaRPr kumimoji="0" lang="en-US" altLang="en-US" sz="4000" b="1" i="1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graphicFrame>
        <p:nvGraphicFramePr>
          <p:cNvPr id="2050" name="Object 4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8745149"/>
              </p:ext>
            </p:extLst>
          </p:nvPr>
        </p:nvGraphicFramePr>
        <p:xfrm>
          <a:off x="990600" y="1627188"/>
          <a:ext cx="7293768" cy="475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4" name="Worksheet" r:id="rId4" imgW="2838524" imgH="2466975" progId="Excel.Sheet.8">
                  <p:embed/>
                </p:oleObj>
              </mc:Choice>
              <mc:Fallback>
                <p:oleObj name="Worksheet" r:id="rId4" imgW="2838524" imgH="2466975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627188"/>
                        <a:ext cx="7293768" cy="4759325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chemeClr val="bg2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28" name="Picture 8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52400"/>
            <a:ext cx="1328737" cy="147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51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fld id="{9B30B604-9A93-4491-8376-B333FECC3E79}" type="slidenum">
              <a:rPr lang="en-US" altLang="en-US" sz="1100" smtClean="0">
                <a:solidFill>
                  <a:schemeClr val="tx1"/>
                </a:solidFill>
              </a:rPr>
              <a:pPr/>
              <a:t>12</a:t>
            </a:fld>
            <a:endParaRPr lang="en-US" altLang="en-US" sz="1100" smtClean="0">
              <a:solidFill>
                <a:schemeClr val="tx1"/>
              </a:solidFill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926306"/>
            <a:ext cx="8229600" cy="914400"/>
          </a:xfrm>
          <a:ln w="19050">
            <a:solidFill>
              <a:schemeClr val="bg2">
                <a:lumMod val="75000"/>
              </a:schemeClr>
            </a:solidFill>
          </a:ln>
        </p:spPr>
        <p:txBody>
          <a:bodyPr lIns="90488" tIns="44450" rIns="90488" bIns="44450" anchor="t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Financial Report Observations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1981200"/>
            <a:ext cx="8610600" cy="4495800"/>
          </a:xfrm>
        </p:spPr>
        <p:txBody>
          <a:bodyPr lIns="90488" tIns="44450" rIns="90488" bIns="44450">
            <a:normAutofit/>
          </a:bodyPr>
          <a:lstStyle/>
          <a:p>
            <a:pPr lvl="1" eaLnBrk="1" hangingPunct="1">
              <a:lnSpc>
                <a:spcPct val="110000"/>
              </a:lnSpc>
              <a:buClrTx/>
              <a:buSzPct val="150000"/>
              <a:buFont typeface="Arial" panose="020B0604020202020204" pitchFamily="34" charset="0"/>
              <a:buChar char="•"/>
            </a:pPr>
            <a:r>
              <a:rPr lang="en-US" altLang="en-US" dirty="0" smtClean="0"/>
              <a:t>Fiscally</a:t>
            </a:r>
            <a:r>
              <a:rPr lang="en-US" altLang="en-US" dirty="0"/>
              <a:t>, 2021/22 </a:t>
            </a:r>
            <a:r>
              <a:rPr lang="en-US" altLang="en-US" dirty="0" smtClean="0"/>
              <a:t>was a unique year for our district due to the conversion to OCDE as our oversight agency!</a:t>
            </a:r>
          </a:p>
          <a:p>
            <a:pPr lvl="1" eaLnBrk="1" hangingPunct="1">
              <a:lnSpc>
                <a:spcPct val="110000"/>
              </a:lnSpc>
              <a:buClrTx/>
              <a:buSzPct val="150000"/>
              <a:buFont typeface="Arial" panose="020B0604020202020204" pitchFamily="34" charset="0"/>
              <a:buChar char="•"/>
            </a:pPr>
            <a:r>
              <a:rPr lang="en-US" altLang="en-US" dirty="0" smtClean="0"/>
              <a:t>Financially, we continue to utilize one-time, multi-year  grant funds for program expenses</a:t>
            </a:r>
            <a:endParaRPr lang="en-US" altLang="en-US" u="sng" dirty="0" smtClean="0">
              <a:sym typeface="Wingdings" panose="05000000000000000000" pitchFamily="2" charset="2"/>
            </a:endParaRPr>
          </a:p>
          <a:p>
            <a:pPr lvl="1" eaLnBrk="1" hangingPunct="1">
              <a:lnSpc>
                <a:spcPct val="110000"/>
              </a:lnSpc>
              <a:buClrTx/>
              <a:buSzPct val="150000"/>
              <a:buFont typeface="Arial" panose="020B0604020202020204" pitchFamily="34" charset="0"/>
              <a:buChar char="•"/>
            </a:pPr>
            <a:r>
              <a:rPr lang="en-US" altLang="en-US" dirty="0" smtClean="0">
                <a:sym typeface="Wingdings" panose="05000000000000000000" pitchFamily="2" charset="2"/>
              </a:rPr>
              <a:t>Nutrition Services continued to see an increase in meals served with full reimbursement from the state and federal governments</a:t>
            </a:r>
            <a:endParaRPr lang="en-US" altLang="en-US" dirty="0" smtClean="0"/>
          </a:p>
          <a:p>
            <a:pPr marL="457200" lvl="1" indent="0" eaLnBrk="1" hangingPunct="1">
              <a:lnSpc>
                <a:spcPct val="110000"/>
              </a:lnSpc>
              <a:buClr>
                <a:srgbClr val="008000"/>
              </a:buClr>
              <a:buSzPct val="150000"/>
              <a:buNone/>
            </a:pPr>
            <a:endParaRPr lang="en-US" altLang="en-US" dirty="0" smtClean="0"/>
          </a:p>
        </p:txBody>
      </p:sp>
      <p:pic>
        <p:nvPicPr>
          <p:cNvPr id="5" name="Picture 8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0663" y="0"/>
            <a:ext cx="1328737" cy="147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0732" y="-76200"/>
            <a:ext cx="1371600" cy="1264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fld id="{9B30B604-9A93-4491-8376-B333FECC3E79}" type="slidenum">
              <a:rPr lang="en-US" altLang="en-US" sz="1100" smtClean="0">
                <a:solidFill>
                  <a:schemeClr val="tx1"/>
                </a:solidFill>
              </a:rPr>
              <a:pPr/>
              <a:t>13</a:t>
            </a:fld>
            <a:endParaRPr lang="en-US" altLang="en-US" sz="1100" smtClean="0">
              <a:solidFill>
                <a:schemeClr val="tx1"/>
              </a:solidFill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926306"/>
            <a:ext cx="8229600" cy="914400"/>
          </a:xfrm>
          <a:ln w="19050">
            <a:solidFill>
              <a:schemeClr val="bg2">
                <a:lumMod val="75000"/>
              </a:schemeClr>
            </a:solidFill>
          </a:ln>
        </p:spPr>
        <p:txBody>
          <a:bodyPr lIns="90488" tIns="44450" rIns="90488" bIns="44450" anchor="t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Financial </a:t>
            </a:r>
            <a:r>
              <a:rPr lang="en-US" dirty="0" smtClean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rPr>
              <a:t>Report Information</a:t>
            </a:r>
            <a:endParaRPr lang="en-US" dirty="0">
              <a:solidFill>
                <a:schemeClr val="tx1"/>
              </a:solidFill>
              <a:effectLst/>
              <a:latin typeface="Book Antiqua" pitchFamily="18" charset="0"/>
              <a:ea typeface="+mn-ea"/>
              <a:cs typeface="+mn-cs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2019300"/>
            <a:ext cx="7971631" cy="3733800"/>
          </a:xfrm>
        </p:spPr>
        <p:txBody>
          <a:bodyPr lIns="90488" tIns="44450" rIns="90488" bIns="44450">
            <a:normAutofit fontScale="55000" lnSpcReduction="20000"/>
          </a:bodyPr>
          <a:lstStyle/>
          <a:p>
            <a:pPr marL="0" indent="0" eaLnBrk="1" hangingPunct="1">
              <a:lnSpc>
                <a:spcPct val="110000"/>
              </a:lnSpc>
              <a:buNone/>
            </a:pPr>
            <a:r>
              <a:rPr lang="en-US" altLang="en-US" sz="4200" b="1" u="sng" dirty="0" smtClean="0">
                <a:solidFill>
                  <a:srgbClr val="008000"/>
                </a:solidFill>
              </a:rPr>
              <a:t>Good News for 2022/23 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n-US" altLang="en-US" sz="4100" b="1" u="sng" dirty="0" smtClean="0">
                <a:solidFill>
                  <a:srgbClr val="008000"/>
                </a:solidFill>
              </a:rPr>
              <a:t>We’re still funded on prior year average ADA generated over the last three years, which is higher than our current year projected ADA. </a:t>
            </a:r>
          </a:p>
          <a:p>
            <a:pPr marL="0" indent="0" eaLnBrk="1" hangingPunct="1">
              <a:lnSpc>
                <a:spcPct val="110000"/>
              </a:lnSpc>
              <a:buNone/>
            </a:pPr>
            <a:r>
              <a:rPr lang="en-US" altLang="en-US" sz="4100" b="1" dirty="0" smtClean="0">
                <a:solidFill>
                  <a:srgbClr val="FF0000"/>
                </a:solidFill>
              </a:rPr>
              <a:t>Caution Ahead: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n-US" altLang="en-US" sz="4100" b="1" dirty="0" smtClean="0">
                <a:solidFill>
                  <a:srgbClr val="FF0000"/>
                </a:solidFill>
              </a:rPr>
              <a:t>District ADA is declining, so the three year average will also decline each year, reducing revenue.</a:t>
            </a:r>
            <a:endParaRPr lang="en-US" altLang="en-US" sz="4100" b="1" dirty="0">
              <a:solidFill>
                <a:srgbClr val="FF0000"/>
              </a:solidFill>
            </a:endParaRPr>
          </a:p>
          <a:p>
            <a:pPr marL="457200" lvl="1" indent="0" eaLnBrk="1" hangingPunct="1">
              <a:lnSpc>
                <a:spcPct val="110000"/>
              </a:lnSpc>
              <a:buClr>
                <a:srgbClr val="008000"/>
              </a:buClr>
              <a:buSzPct val="150000"/>
              <a:buNone/>
            </a:pPr>
            <a:r>
              <a:rPr lang="en-US" altLang="en-US" sz="12800" dirty="0" smtClean="0"/>
              <a:t> </a:t>
            </a:r>
          </a:p>
        </p:txBody>
      </p:sp>
      <p:pic>
        <p:nvPicPr>
          <p:cNvPr id="5" name="Picture 8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0663" y="0"/>
            <a:ext cx="1328737" cy="147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572000"/>
            <a:ext cx="2133600" cy="1264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9933" y="4478338"/>
            <a:ext cx="2505075" cy="181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93553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fld id="{1E28CF65-6ACB-4237-935A-BF998754AC6C}" type="slidenum">
              <a:rPr lang="en-US" altLang="en-US" sz="1100" smtClean="0">
                <a:solidFill>
                  <a:schemeClr val="tx1"/>
                </a:solidFill>
              </a:rPr>
              <a:pPr/>
              <a:t>14</a:t>
            </a:fld>
            <a:endParaRPr lang="en-US" altLang="en-US" sz="1100" smtClean="0">
              <a:solidFill>
                <a:schemeClr val="tx1"/>
              </a:solidFill>
            </a:endParaRPr>
          </a:p>
        </p:txBody>
      </p:sp>
      <p:sp>
        <p:nvSpPr>
          <p:cNvPr id="16387" name="Text Box 4"/>
          <p:cNvSpPr txBox="1">
            <a:spLocks noChangeArrowheads="1"/>
          </p:cNvSpPr>
          <p:nvPr/>
        </p:nvSpPr>
        <p:spPr bwMode="auto">
          <a:xfrm>
            <a:off x="304800" y="1143000"/>
            <a:ext cx="8077200" cy="2585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3200" dirty="0" smtClean="0">
                <a:solidFill>
                  <a:schemeClr val="tx1"/>
                </a:solidFill>
                <a:latin typeface="+mj-lt"/>
              </a:rPr>
              <a:t>First Certification </a:t>
            </a:r>
            <a:r>
              <a:rPr lang="en-US" altLang="en-US" sz="3200" dirty="0">
                <a:solidFill>
                  <a:schemeClr val="tx1"/>
                </a:solidFill>
                <a:latin typeface="+mj-lt"/>
              </a:rPr>
              <a:t>of </a:t>
            </a:r>
            <a:r>
              <a:rPr lang="en-US" altLang="en-US" sz="3200" dirty="0" smtClean="0">
                <a:solidFill>
                  <a:schemeClr val="tx1"/>
                </a:solidFill>
                <a:latin typeface="+mj-lt"/>
              </a:rPr>
              <a:t>the District’s financial </a:t>
            </a:r>
            <a:r>
              <a:rPr lang="en-US" altLang="en-US" sz="3200" dirty="0">
                <a:solidFill>
                  <a:schemeClr val="tx1"/>
                </a:solidFill>
                <a:latin typeface="+mj-lt"/>
              </a:rPr>
              <a:t>condition </a:t>
            </a:r>
            <a:r>
              <a:rPr lang="en-US" altLang="en-US" sz="3200" dirty="0" smtClean="0">
                <a:solidFill>
                  <a:schemeClr val="tx1"/>
                </a:solidFill>
                <a:latin typeface="+mj-lt"/>
              </a:rPr>
              <a:t>this year will </a:t>
            </a:r>
            <a:r>
              <a:rPr lang="en-US" altLang="en-US" sz="3200" dirty="0">
                <a:solidFill>
                  <a:schemeClr val="tx1"/>
                </a:solidFill>
                <a:latin typeface="+mj-lt"/>
              </a:rPr>
              <a:t>be </a:t>
            </a:r>
            <a:r>
              <a:rPr lang="en-US" altLang="en-US" sz="3200" dirty="0" smtClean="0">
                <a:solidFill>
                  <a:schemeClr val="tx1"/>
                </a:solidFill>
                <a:latin typeface="+mj-lt"/>
              </a:rPr>
              <a:t>on </a:t>
            </a:r>
            <a:r>
              <a:rPr lang="en-US" altLang="en-US" sz="3200" dirty="0">
                <a:solidFill>
                  <a:schemeClr val="tx1"/>
                </a:solidFill>
                <a:latin typeface="+mj-lt"/>
              </a:rPr>
              <a:t>December </a:t>
            </a:r>
            <a:r>
              <a:rPr lang="en-US" altLang="en-US" sz="3200" dirty="0" smtClean="0">
                <a:solidFill>
                  <a:schemeClr val="tx1"/>
                </a:solidFill>
                <a:latin typeface="+mj-lt"/>
              </a:rPr>
              <a:t>12, 2022 (First Interim Report)</a:t>
            </a:r>
          </a:p>
          <a:p>
            <a:pPr algn="ctr"/>
            <a:endParaRPr lang="en-US" altLang="en-US" sz="1800" dirty="0" smtClean="0">
              <a:solidFill>
                <a:schemeClr val="tx1"/>
              </a:solidFill>
            </a:endParaRPr>
          </a:p>
          <a:p>
            <a:pPr algn="ctr"/>
            <a:r>
              <a:rPr lang="en-US" altLang="en-US" sz="4800" b="1" dirty="0" smtClean="0">
                <a:solidFill>
                  <a:schemeClr val="tx1"/>
                </a:solidFill>
                <a:latin typeface="Arial" charset="0"/>
              </a:rPr>
              <a:t>Board Member Questions</a:t>
            </a:r>
            <a:endParaRPr lang="en-US" altLang="en-US" sz="4800" b="1" dirty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4" name="Picture 8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99" y="201613"/>
            <a:ext cx="1328737" cy="147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221408"/>
            <a:ext cx="4572000" cy="2394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794729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0033" y="65968"/>
            <a:ext cx="900376" cy="100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584" y="1079608"/>
            <a:ext cx="1774825" cy="136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2000" y="321200"/>
            <a:ext cx="6705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Lowell Joint School District is a </a:t>
            </a:r>
            <a:r>
              <a:rPr lang="en-US" b="1" i="1" dirty="0" smtClean="0">
                <a:solidFill>
                  <a:schemeClr val="tx1"/>
                </a:solidFill>
              </a:rPr>
              <a:t>still </a:t>
            </a:r>
            <a:r>
              <a:rPr lang="en-US" sz="2400" b="1" i="1" dirty="0" smtClean="0">
                <a:solidFill>
                  <a:schemeClr val="tx1"/>
                </a:solidFill>
              </a:rPr>
              <a:t>(and will always be) </a:t>
            </a:r>
            <a:r>
              <a:rPr lang="en-US" b="1" dirty="0" smtClean="0">
                <a:solidFill>
                  <a:schemeClr val="tx1"/>
                </a:solidFill>
              </a:rPr>
              <a:t>a unicorn!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0526" y="2438400"/>
            <a:ext cx="791970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Our district is the </a:t>
            </a:r>
            <a:r>
              <a:rPr lang="en-US" sz="3200" u="sng" dirty="0" smtClean="0">
                <a:solidFill>
                  <a:schemeClr val="tx1"/>
                </a:solidFill>
              </a:rPr>
              <a:t>only</a:t>
            </a:r>
            <a:r>
              <a:rPr lang="en-US" sz="3200" dirty="0" smtClean="0">
                <a:solidFill>
                  <a:schemeClr val="tx1"/>
                </a:solidFill>
              </a:rPr>
              <a:t> district in the state to have moved county oversight!</a:t>
            </a:r>
          </a:p>
          <a:p>
            <a:r>
              <a:rPr lang="en-US" sz="3200" dirty="0" smtClean="0">
                <a:solidFill>
                  <a:schemeClr val="tx1"/>
                </a:solidFill>
              </a:rPr>
              <a:t>With this comes excitement and operational challenges. </a:t>
            </a:r>
          </a:p>
          <a:p>
            <a:r>
              <a:rPr lang="en-US" sz="3200" dirty="0" smtClean="0">
                <a:solidFill>
                  <a:schemeClr val="tx1"/>
                </a:solidFill>
              </a:rPr>
              <a:t>We appreciate everyone’s patience and understanding as we continue the transition to OCDE </a:t>
            </a:r>
            <a:r>
              <a:rPr lang="en-US" sz="3200" dirty="0" smtClean="0">
                <a:solidFill>
                  <a:schemeClr val="tx1"/>
                </a:solidFill>
                <a:sym typeface="Wingdings" panose="05000000000000000000" pitchFamily="2" charset="2"/>
              </a:rPr>
              <a:t>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09900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fld id="{7BB4C747-5918-4A60-A25D-8C02D10BDDB7}" type="slidenum">
              <a:rPr lang="en-US" altLang="en-US" sz="1100" smtClean="0">
                <a:solidFill>
                  <a:schemeClr val="tx1"/>
                </a:solidFill>
              </a:rPr>
              <a:pPr/>
              <a:t>3</a:t>
            </a:fld>
            <a:endParaRPr lang="en-US" altLang="en-US" sz="1100" smtClean="0">
              <a:solidFill>
                <a:schemeClr val="tx1"/>
              </a:solidFill>
            </a:endParaRPr>
          </a:p>
        </p:txBody>
      </p:sp>
      <p:graphicFrame>
        <p:nvGraphicFramePr>
          <p:cNvPr id="1026" name="Object 2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2218705"/>
              </p:ext>
            </p:extLst>
          </p:nvPr>
        </p:nvGraphicFramePr>
        <p:xfrm>
          <a:off x="0" y="1828800"/>
          <a:ext cx="7608888" cy="441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7" name="Worksheet" r:id="rId3" imgW="4276850" imgH="1666875" progId="Excel.Sheet.8">
                  <p:embed/>
                </p:oleObj>
              </mc:Choice>
              <mc:Fallback>
                <p:oleObj name="Worksheet" r:id="rId3" imgW="4276850" imgH="1666875" progId="Excel.Sheet.8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828800"/>
                        <a:ext cx="7608888" cy="4416425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chemeClr val="bg2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9" name="Rectangle 3"/>
          <p:cNvSpPr>
            <a:spLocks noChangeArrowheads="1"/>
          </p:cNvSpPr>
          <p:nvPr/>
        </p:nvSpPr>
        <p:spPr bwMode="auto">
          <a:xfrm>
            <a:off x="838200" y="381000"/>
            <a:ext cx="7696200" cy="1219200"/>
          </a:xfrm>
          <a:prstGeom prst="rect">
            <a:avLst/>
          </a:prstGeom>
          <a:noFill/>
          <a:ln w="1905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488" tIns="44450" rIns="90488" bIns="44450"/>
          <a:lstStyle>
            <a:lvl1pPr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110000"/>
              </a:lnSpc>
            </a:pPr>
            <a:r>
              <a:rPr kumimoji="0" lang="en-US" altLang="en-US" b="1" dirty="0" smtClean="0">
                <a:solidFill>
                  <a:schemeClr val="tx1"/>
                </a:solidFill>
                <a:latin typeface="Book Antiqua" pitchFamily="18" charset="0"/>
              </a:rPr>
              <a:t>Revenue</a:t>
            </a:r>
          </a:p>
          <a:p>
            <a:pPr algn="ctr">
              <a:lnSpc>
                <a:spcPct val="110000"/>
              </a:lnSpc>
            </a:pPr>
            <a:r>
              <a:rPr kumimoji="0" lang="en-US" altLang="en-US" sz="2800" dirty="0" smtClean="0">
                <a:solidFill>
                  <a:schemeClr val="tx1"/>
                </a:solidFill>
                <a:latin typeface="Book Antiqua" pitchFamily="18" charset="0"/>
              </a:rPr>
              <a:t>2021/22 </a:t>
            </a:r>
            <a:r>
              <a:rPr kumimoji="0" lang="en-US" altLang="en-US" sz="2800" dirty="0">
                <a:solidFill>
                  <a:schemeClr val="tx1"/>
                </a:solidFill>
                <a:latin typeface="Book Antiqua" pitchFamily="18" charset="0"/>
              </a:rPr>
              <a:t>General Fund</a:t>
            </a:r>
          </a:p>
          <a:p>
            <a:pPr algn="ctr">
              <a:lnSpc>
                <a:spcPct val="110000"/>
              </a:lnSpc>
            </a:pPr>
            <a:endParaRPr kumimoji="0" lang="en-US" altLang="en-US" sz="5400" b="1" i="1" dirty="0">
              <a:solidFill>
                <a:schemeClr val="tx1"/>
              </a:solidFill>
              <a:latin typeface="Book Antiqua" pitchFamily="18" charset="0"/>
            </a:endParaRPr>
          </a:p>
        </p:txBody>
      </p:sp>
      <p:pic>
        <p:nvPicPr>
          <p:cNvPr id="1101" name="Picture 7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257800"/>
            <a:ext cx="16002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2" name="Picture 7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5700" y="228600"/>
            <a:ext cx="1333499" cy="1479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6299200" y="5105400"/>
            <a:ext cx="1447800" cy="685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299200" y="3429000"/>
            <a:ext cx="1447800" cy="685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fld id="{B1D62247-F69F-470D-9914-0D166D208C66}" type="slidenum">
              <a:rPr lang="en-US" altLang="en-US" sz="1100" smtClean="0">
                <a:solidFill>
                  <a:schemeClr val="tx1"/>
                </a:solidFill>
              </a:rPr>
              <a:pPr/>
              <a:t>4</a:t>
            </a:fld>
            <a:endParaRPr lang="en-US" altLang="en-US" sz="1100" smtClean="0">
              <a:solidFill>
                <a:schemeClr val="tx1"/>
              </a:solidFill>
            </a:endParaRP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 lIns="90488" tIns="44450" rIns="90488" bIns="44450" anchor="t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11268" name="Rectangle 7"/>
          <p:cNvSpPr>
            <a:spLocks noGrp="1" noChangeArrowheads="1"/>
          </p:cNvSpPr>
          <p:nvPr>
            <p:ph type="body" idx="4294967295"/>
          </p:nvPr>
        </p:nvSpPr>
        <p:spPr>
          <a:xfrm>
            <a:off x="859631" y="2057400"/>
            <a:ext cx="7812882" cy="4648200"/>
          </a:xfrm>
        </p:spPr>
        <p:txBody>
          <a:bodyPr lIns="92075" tIns="46038" rIns="92075" bIns="46038"/>
          <a:lstStyle/>
          <a:p>
            <a:pPr eaLnBrk="1" hangingPunct="1"/>
            <a:r>
              <a:rPr lang="en-US" altLang="en-US" b="1" dirty="0" smtClean="0"/>
              <a:t>All revenue sources decreased $200,000 from budget estimates </a:t>
            </a:r>
          </a:p>
          <a:p>
            <a:pPr lvl="1" eaLnBrk="1" hangingPunct="1">
              <a:lnSpc>
                <a:spcPct val="150000"/>
              </a:lnSpc>
              <a:buClr>
                <a:schemeClr val="accent2"/>
              </a:buClr>
              <a:buSzPct val="200000"/>
              <a:buFont typeface="Wingdings" panose="05000000000000000000" pitchFamily="2" charset="2"/>
              <a:buChar char="ü"/>
            </a:pPr>
            <a:r>
              <a:rPr lang="en-US" altLang="en-US" dirty="0" smtClean="0"/>
              <a:t>Federal revenue net increases due to:</a:t>
            </a:r>
          </a:p>
          <a:p>
            <a:pPr lvl="2" eaLnBrk="1" hangingPunct="1">
              <a:lnSpc>
                <a:spcPct val="150000"/>
              </a:lnSpc>
              <a:buClr>
                <a:schemeClr val="accent2"/>
              </a:buClr>
              <a:buSzPct val="200000"/>
              <a:buFont typeface="Wingdings" panose="05000000000000000000" pitchFamily="2" charset="2"/>
              <a:buChar char="ü"/>
            </a:pPr>
            <a:r>
              <a:rPr lang="en-US" altLang="en-US" dirty="0" smtClean="0"/>
              <a:t>Recently received one-time funds </a:t>
            </a:r>
            <a:r>
              <a:rPr lang="en-US" altLang="en-US" sz="1600" dirty="0" smtClean="0"/>
              <a:t>(ELOG, SPED)</a:t>
            </a:r>
            <a:endParaRPr lang="en-US" altLang="en-US" dirty="0" smtClean="0"/>
          </a:p>
          <a:p>
            <a:pPr lvl="1" eaLnBrk="1" hangingPunct="1">
              <a:lnSpc>
                <a:spcPct val="150000"/>
              </a:lnSpc>
              <a:buClr>
                <a:srgbClr val="FF0000"/>
              </a:buClr>
              <a:buSzPct val="200000"/>
              <a:buFont typeface="Wingdings" panose="05000000000000000000" pitchFamily="2" charset="2"/>
              <a:buChar char="ü"/>
            </a:pPr>
            <a:r>
              <a:rPr lang="en-US" altLang="en-US" dirty="0" smtClean="0"/>
              <a:t>State revenue net decrease due to:</a:t>
            </a:r>
          </a:p>
          <a:p>
            <a:pPr lvl="2" eaLnBrk="1" hangingPunct="1">
              <a:lnSpc>
                <a:spcPct val="150000"/>
              </a:lnSpc>
              <a:buClr>
                <a:srgbClr val="FF0000"/>
              </a:buClr>
              <a:buSzPct val="200000"/>
              <a:buFont typeface="Wingdings" panose="05000000000000000000" pitchFamily="2" charset="2"/>
              <a:buChar char="ü"/>
            </a:pPr>
            <a:r>
              <a:rPr lang="en-US" altLang="en-US" dirty="0" smtClean="0"/>
              <a:t>Unspent dollars from the In Person Instruction Grant deferred in 21/22 (will be recognized in 22/23)</a:t>
            </a:r>
          </a:p>
        </p:txBody>
      </p:sp>
      <p:sp>
        <p:nvSpPr>
          <p:cNvPr id="11269" name="Rectangle 3"/>
          <p:cNvSpPr>
            <a:spLocks noChangeArrowheads="1"/>
          </p:cNvSpPr>
          <p:nvPr/>
        </p:nvSpPr>
        <p:spPr bwMode="auto">
          <a:xfrm>
            <a:off x="671513" y="533400"/>
            <a:ext cx="8001000" cy="1371600"/>
          </a:xfrm>
          <a:prstGeom prst="rect">
            <a:avLst/>
          </a:prstGeom>
          <a:noFill/>
          <a:ln w="1905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488" tIns="44450" rIns="90488" bIns="44450"/>
          <a:lstStyle>
            <a:lvl1pPr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110000"/>
              </a:lnSpc>
            </a:pPr>
            <a:r>
              <a:rPr kumimoji="0" lang="en-US" altLang="en-US" b="1" dirty="0" smtClean="0">
                <a:solidFill>
                  <a:schemeClr val="tx1"/>
                </a:solidFill>
                <a:latin typeface="Book Antiqua" pitchFamily="18" charset="0"/>
              </a:rPr>
              <a:t>Summary of Revenue</a:t>
            </a:r>
          </a:p>
          <a:p>
            <a:pPr algn="ctr">
              <a:lnSpc>
                <a:spcPct val="110000"/>
              </a:lnSpc>
            </a:pPr>
            <a:r>
              <a:rPr kumimoji="0" lang="en-US" altLang="en-US" sz="2800" dirty="0" smtClean="0">
                <a:solidFill>
                  <a:schemeClr val="tx1"/>
                </a:solidFill>
                <a:latin typeface="Book Antiqua" pitchFamily="18" charset="0"/>
              </a:rPr>
              <a:t>2021/22 </a:t>
            </a:r>
            <a:r>
              <a:rPr kumimoji="0" lang="en-US" altLang="en-US" sz="2800" dirty="0">
                <a:solidFill>
                  <a:schemeClr val="tx1"/>
                </a:solidFill>
                <a:latin typeface="Book Antiqua" pitchFamily="18" charset="0"/>
              </a:rPr>
              <a:t>General Fund</a:t>
            </a:r>
          </a:p>
          <a:p>
            <a:pPr algn="ctr">
              <a:lnSpc>
                <a:spcPct val="110000"/>
              </a:lnSpc>
            </a:pPr>
            <a:endParaRPr kumimoji="0" lang="en-US" altLang="en-US" i="1" dirty="0">
              <a:solidFill>
                <a:schemeClr val="tx1"/>
              </a:solidFill>
              <a:latin typeface="Book Antiqua" pitchFamily="18" charset="0"/>
            </a:endParaRPr>
          </a:p>
        </p:txBody>
      </p:sp>
      <p:pic>
        <p:nvPicPr>
          <p:cNvPr id="6" name="Picture 7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228600"/>
            <a:ext cx="1333499" cy="1479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429000"/>
            <a:ext cx="1219364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1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algn="r"/>
            <a:fld id="{2E3BDDDD-35FD-4A4C-B3D7-540001A63358}" type="slidenum">
              <a:rPr lang="en-US" altLang="en-US" sz="1100">
                <a:solidFill>
                  <a:schemeClr val="tx1"/>
                </a:solidFill>
              </a:rPr>
              <a:pPr algn="r"/>
              <a:t>5</a:t>
            </a:fld>
            <a:endParaRPr lang="en-US" altLang="en-US" sz="1100">
              <a:solidFill>
                <a:schemeClr val="tx1"/>
              </a:solidFill>
            </a:endParaRPr>
          </a:p>
        </p:txBody>
      </p:sp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914400" y="457200"/>
            <a:ext cx="7696200" cy="1219200"/>
          </a:xfrm>
          <a:prstGeom prst="rect">
            <a:avLst/>
          </a:prstGeom>
          <a:noFill/>
          <a:ln w="1905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488" tIns="44450" rIns="90488" bIns="44450"/>
          <a:lstStyle>
            <a:lvl1pPr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110000"/>
              </a:lnSpc>
            </a:pPr>
            <a:r>
              <a:rPr kumimoji="0" lang="en-US" altLang="en-US" b="1" dirty="0" smtClean="0">
                <a:solidFill>
                  <a:schemeClr val="tx1"/>
                </a:solidFill>
                <a:latin typeface="Book Antiqua" pitchFamily="18" charset="0"/>
              </a:rPr>
              <a:t>Revenue Percentages</a:t>
            </a:r>
          </a:p>
          <a:p>
            <a:pPr algn="ctr">
              <a:lnSpc>
                <a:spcPct val="110000"/>
              </a:lnSpc>
            </a:pPr>
            <a:r>
              <a:rPr kumimoji="0" lang="en-US" altLang="en-US" sz="2800" dirty="0" smtClean="0">
                <a:solidFill>
                  <a:schemeClr val="tx1"/>
                </a:solidFill>
                <a:latin typeface="Book Antiqua" pitchFamily="18" charset="0"/>
              </a:rPr>
              <a:t>2021/22 </a:t>
            </a:r>
            <a:r>
              <a:rPr kumimoji="0" lang="en-US" altLang="en-US" sz="2800" dirty="0">
                <a:solidFill>
                  <a:schemeClr val="tx1"/>
                </a:solidFill>
                <a:latin typeface="Book Antiqua" pitchFamily="18" charset="0"/>
              </a:rPr>
              <a:t>General Fund</a:t>
            </a:r>
          </a:p>
          <a:p>
            <a:pPr algn="ctr">
              <a:lnSpc>
                <a:spcPct val="110000"/>
              </a:lnSpc>
            </a:pPr>
            <a:endParaRPr kumimoji="0" lang="en-US" altLang="en-US" b="1" i="1" dirty="0">
              <a:solidFill>
                <a:schemeClr val="tx1"/>
              </a:solidFill>
              <a:latin typeface="Book Antiqua" pitchFamily="18" charset="0"/>
            </a:endParaRPr>
          </a:p>
        </p:txBody>
      </p:sp>
      <p:graphicFrame>
        <p:nvGraphicFramePr>
          <p:cNvPr id="5" name="Chart 4">
            <a:hlinkClick r:id="rId2" action="ppaction://hlinkfile"/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4602441"/>
              </p:ext>
            </p:extLst>
          </p:nvPr>
        </p:nvGraphicFramePr>
        <p:xfrm>
          <a:off x="2438400" y="2667000"/>
          <a:ext cx="54102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114800"/>
            <a:ext cx="1792288" cy="1951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7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700" y="409328"/>
            <a:ext cx="1333499" cy="1479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19401" y="2192472"/>
            <a:ext cx="5486400" cy="3979728"/>
          </a:xfrm>
          <a:prstGeom prst="rect">
            <a:avLst/>
          </a:prstGeom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fld id="{B8E166FF-6127-4E64-86F7-E6DB656ECFF6}" type="slidenum">
              <a:rPr lang="en-US" altLang="en-US" sz="1100" smtClean="0">
                <a:solidFill>
                  <a:schemeClr val="tx1"/>
                </a:solidFill>
              </a:rPr>
              <a:pPr/>
              <a:t>6</a:t>
            </a:fld>
            <a:endParaRPr lang="en-US" altLang="en-US" sz="1100" smtClean="0">
              <a:solidFill>
                <a:schemeClr val="tx1"/>
              </a:solidFill>
            </a:endParaRPr>
          </a:p>
        </p:txBody>
      </p:sp>
      <p:sp>
        <p:nvSpPr>
          <p:cNvPr id="205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 lIns="90488" tIns="44450" rIns="90488" bIns="44450" anchor="t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2054" name="Rectangle 3"/>
          <p:cNvSpPr>
            <a:spLocks noChangeArrowheads="1"/>
          </p:cNvSpPr>
          <p:nvPr/>
        </p:nvSpPr>
        <p:spPr bwMode="auto">
          <a:xfrm>
            <a:off x="685800" y="152400"/>
            <a:ext cx="8001000" cy="1295400"/>
          </a:xfrm>
          <a:prstGeom prst="rect">
            <a:avLst/>
          </a:prstGeom>
          <a:noFill/>
          <a:ln w="1905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488" tIns="44450" rIns="90488" bIns="44450"/>
          <a:lstStyle>
            <a:lvl1pPr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110000"/>
              </a:lnSpc>
            </a:pPr>
            <a:r>
              <a:rPr kumimoji="0" lang="en-US" altLang="en-US" b="1" dirty="0" smtClean="0">
                <a:solidFill>
                  <a:schemeClr val="tx1"/>
                </a:solidFill>
                <a:latin typeface="Book Antiqua" pitchFamily="18" charset="0"/>
              </a:rPr>
              <a:t>Expenses</a:t>
            </a:r>
          </a:p>
          <a:p>
            <a:pPr algn="ctr">
              <a:lnSpc>
                <a:spcPct val="110000"/>
              </a:lnSpc>
            </a:pPr>
            <a:r>
              <a:rPr kumimoji="0" lang="en-US" altLang="en-US" sz="2800" dirty="0" smtClean="0">
                <a:solidFill>
                  <a:schemeClr val="tx1"/>
                </a:solidFill>
                <a:latin typeface="Book Antiqua" pitchFamily="18" charset="0"/>
              </a:rPr>
              <a:t>2021/22 </a:t>
            </a:r>
            <a:r>
              <a:rPr kumimoji="0" lang="en-US" altLang="en-US" sz="2800" dirty="0">
                <a:solidFill>
                  <a:schemeClr val="tx1"/>
                </a:solidFill>
                <a:latin typeface="Book Antiqua" pitchFamily="18" charset="0"/>
              </a:rPr>
              <a:t>General Fund</a:t>
            </a:r>
            <a:endParaRPr kumimoji="0" lang="en-US" altLang="en-US" sz="2800" i="1" dirty="0">
              <a:solidFill>
                <a:schemeClr val="tx1"/>
              </a:solidFill>
              <a:latin typeface="Book Antiqua" pitchFamily="18" charset="0"/>
            </a:endParaRPr>
          </a:p>
        </p:txBody>
      </p:sp>
      <p:graphicFrame>
        <p:nvGraphicFramePr>
          <p:cNvPr id="2050" name="Object 4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1871993"/>
              </p:ext>
            </p:extLst>
          </p:nvPr>
        </p:nvGraphicFramePr>
        <p:xfrm>
          <a:off x="658813" y="1600200"/>
          <a:ext cx="8123237" cy="4611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0" name="Worksheet" r:id="rId4" imgW="4505274" imgH="2390775" progId="Excel.Sheet.8">
                  <p:embed/>
                </p:oleObj>
              </mc:Choice>
              <mc:Fallback>
                <p:oleObj name="Worksheet" r:id="rId4" imgW="4505274" imgH="2390775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813" y="1600200"/>
                        <a:ext cx="8123237" cy="4611688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chemeClr val="bg2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28" name="Picture 8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52400"/>
            <a:ext cx="1328737" cy="147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7239000" y="5257800"/>
            <a:ext cx="1557337" cy="6096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43813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fld id="{76BBF4E0-9943-4295-9FB4-BEE109A01579}" type="slidenum">
              <a:rPr lang="en-US" altLang="en-US" sz="1100" smtClean="0">
                <a:solidFill>
                  <a:schemeClr val="tx1"/>
                </a:solidFill>
              </a:rPr>
              <a:pPr/>
              <a:t>7</a:t>
            </a:fld>
            <a:endParaRPr lang="en-US" altLang="en-US" sz="1100" smtClean="0">
              <a:solidFill>
                <a:schemeClr val="tx1"/>
              </a:solidFill>
            </a:endParaRP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 lIns="90488" tIns="44450" rIns="90488" bIns="44450" anchor="t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13317" name="Rectangle 4"/>
          <p:cNvSpPr>
            <a:spLocks noChangeArrowheads="1"/>
          </p:cNvSpPr>
          <p:nvPr/>
        </p:nvSpPr>
        <p:spPr bwMode="auto">
          <a:xfrm>
            <a:off x="381000" y="533400"/>
            <a:ext cx="8001000" cy="1447800"/>
          </a:xfrm>
          <a:prstGeom prst="rect">
            <a:avLst/>
          </a:prstGeom>
          <a:noFill/>
          <a:ln w="1905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488" tIns="44450" rIns="90488" bIns="44450"/>
          <a:lstStyle>
            <a:lvl1pPr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110000"/>
              </a:lnSpc>
            </a:pPr>
            <a:r>
              <a:rPr kumimoji="0" lang="en-US" altLang="en-US" b="1" dirty="0" smtClean="0">
                <a:solidFill>
                  <a:schemeClr val="tx1"/>
                </a:solidFill>
                <a:latin typeface="Book Antiqua" pitchFamily="18" charset="0"/>
              </a:rPr>
              <a:t>Summary of Expenditures</a:t>
            </a:r>
          </a:p>
          <a:p>
            <a:pPr algn="ctr">
              <a:lnSpc>
                <a:spcPct val="110000"/>
              </a:lnSpc>
            </a:pPr>
            <a:r>
              <a:rPr kumimoji="0" lang="en-US" altLang="en-US" sz="2800" dirty="0" smtClean="0">
                <a:solidFill>
                  <a:schemeClr val="tx1"/>
                </a:solidFill>
                <a:latin typeface="Book Antiqua" pitchFamily="18" charset="0"/>
              </a:rPr>
              <a:t>2021/22 </a:t>
            </a:r>
            <a:r>
              <a:rPr kumimoji="0" lang="en-US" altLang="en-US" sz="2800" dirty="0">
                <a:solidFill>
                  <a:schemeClr val="tx1"/>
                </a:solidFill>
                <a:latin typeface="Book Antiqua" pitchFamily="18" charset="0"/>
              </a:rPr>
              <a:t>General Fund</a:t>
            </a:r>
            <a:endParaRPr kumimoji="0" lang="en-US" altLang="en-US" sz="2800" i="1" dirty="0">
              <a:solidFill>
                <a:schemeClr val="tx1"/>
              </a:solidFill>
              <a:latin typeface="Book Antiqua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250"/>
            <a:ext cx="1038001" cy="156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981201"/>
            <a:ext cx="8458200" cy="4191000"/>
          </a:xfrm>
        </p:spPr>
        <p:txBody>
          <a:bodyPr lIns="92075" tIns="46038" rIns="92075" bIns="46038"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3200" b="1" dirty="0" smtClean="0"/>
              <a:t>Actual expenses were $2,400,000 less than budgeted				</a:t>
            </a:r>
          </a:p>
          <a:p>
            <a:pPr lvl="1" eaLnBrk="1" hangingPunct="1">
              <a:lnSpc>
                <a:spcPct val="90000"/>
              </a:lnSpc>
              <a:buClr>
                <a:srgbClr val="008000"/>
              </a:buClr>
              <a:buSzPct val="150000"/>
              <a:buFont typeface="Wingdings" panose="05000000000000000000" pitchFamily="2" charset="2"/>
              <a:buChar char="ü"/>
            </a:pPr>
            <a:r>
              <a:rPr lang="en-US" altLang="en-US" dirty="0" smtClean="0"/>
              <a:t>School Site Budgets unspent</a:t>
            </a:r>
          </a:p>
          <a:p>
            <a:pPr lvl="1" eaLnBrk="1" hangingPunct="1">
              <a:lnSpc>
                <a:spcPct val="90000"/>
              </a:lnSpc>
              <a:buClr>
                <a:srgbClr val="008000"/>
              </a:buClr>
              <a:buSzPct val="150000"/>
              <a:buFont typeface="Wingdings" panose="05000000000000000000" pitchFamily="2" charset="2"/>
              <a:buChar char="ü"/>
            </a:pPr>
            <a:r>
              <a:rPr lang="en-US" altLang="en-US" dirty="0" smtClean="0"/>
              <a:t>Unspent categorical funds (deferred)</a:t>
            </a:r>
          </a:p>
          <a:p>
            <a:pPr lvl="1" eaLnBrk="1" hangingPunct="1">
              <a:lnSpc>
                <a:spcPct val="90000"/>
              </a:lnSpc>
              <a:buClr>
                <a:srgbClr val="008000"/>
              </a:buClr>
              <a:buSzPct val="150000"/>
              <a:buFont typeface="Wingdings" panose="05000000000000000000" pitchFamily="2" charset="2"/>
              <a:buChar char="ü"/>
            </a:pPr>
            <a:r>
              <a:rPr lang="en-US" altLang="en-US" dirty="0" smtClean="0"/>
              <a:t>Unspent Grant Funds (restricted fund </a:t>
            </a:r>
            <a:r>
              <a:rPr lang="en-US" altLang="en-US" dirty="0" err="1" smtClean="0"/>
              <a:t>bal</a:t>
            </a:r>
            <a:r>
              <a:rPr lang="en-US" altLang="en-US" dirty="0" smtClean="0"/>
              <a:t>)</a:t>
            </a:r>
          </a:p>
          <a:p>
            <a:pPr lvl="1" eaLnBrk="1" hangingPunct="1">
              <a:lnSpc>
                <a:spcPct val="90000"/>
              </a:lnSpc>
              <a:buClr>
                <a:srgbClr val="008000"/>
              </a:buClr>
              <a:buSzPct val="150000"/>
              <a:buFont typeface="Wingdings" panose="05000000000000000000" pitchFamily="2" charset="2"/>
              <a:buChar char="ü"/>
            </a:pPr>
            <a:r>
              <a:rPr lang="en-US" altLang="en-US" dirty="0" smtClean="0"/>
              <a:t>Additional unrestricted expenditures were replaced with one-time pandemic fund expenditures, generating one-time unrestricted savings</a:t>
            </a:r>
          </a:p>
          <a:p>
            <a:pPr lvl="1" eaLnBrk="1" hangingPunct="1">
              <a:lnSpc>
                <a:spcPct val="90000"/>
              </a:lnSpc>
              <a:buClr>
                <a:srgbClr val="FF0000"/>
              </a:buClr>
              <a:buSzPct val="150000"/>
              <a:buFont typeface="Wingdings" panose="05000000000000000000" pitchFamily="2" charset="2"/>
              <a:buChar char="ü"/>
            </a:pPr>
            <a:r>
              <a:rPr lang="en-US" altLang="en-US" dirty="0" smtClean="0"/>
              <a:t>Certificated and Classified Salaries overspent</a:t>
            </a:r>
          </a:p>
          <a:p>
            <a:pPr lvl="1" eaLnBrk="1" hangingPunct="1">
              <a:lnSpc>
                <a:spcPct val="90000"/>
              </a:lnSpc>
              <a:buClr>
                <a:srgbClr val="008000"/>
              </a:buClr>
              <a:buSzPct val="150000"/>
              <a:buFont typeface="Wingdings" panose="05000000000000000000" pitchFamily="2" charset="2"/>
              <a:buChar char="ü"/>
            </a:pPr>
            <a:endParaRPr lang="en-US" altLang="en-US" dirty="0" smtClean="0"/>
          </a:p>
        </p:txBody>
      </p:sp>
      <p:pic>
        <p:nvPicPr>
          <p:cNvPr id="7" name="Picture 8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5263" y="201613"/>
            <a:ext cx="1328737" cy="147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925" y="5638801"/>
            <a:ext cx="2286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3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3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33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fld id="{261C4961-8494-4689-A36C-DD76E60CAE2F}" type="slidenum">
              <a:rPr lang="en-US" altLang="en-US" sz="1100" smtClean="0">
                <a:solidFill>
                  <a:schemeClr val="tx1"/>
                </a:solidFill>
              </a:rPr>
              <a:pPr/>
              <a:t>8</a:t>
            </a:fld>
            <a:endParaRPr lang="en-US" altLang="en-US" sz="1100" smtClean="0">
              <a:solidFill>
                <a:schemeClr val="tx1"/>
              </a:solidFill>
            </a:endParaRP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 lIns="90488" tIns="44450" rIns="90488" bIns="44450" anchor="t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12292" name="Rectangle 3"/>
          <p:cNvSpPr>
            <a:spLocks noChangeArrowheads="1"/>
          </p:cNvSpPr>
          <p:nvPr/>
        </p:nvSpPr>
        <p:spPr bwMode="auto">
          <a:xfrm>
            <a:off x="283368" y="381000"/>
            <a:ext cx="8001000" cy="1295400"/>
          </a:xfrm>
          <a:prstGeom prst="rect">
            <a:avLst/>
          </a:prstGeom>
          <a:noFill/>
          <a:ln w="1905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488" tIns="44450" rIns="90488" bIns="44450"/>
          <a:lstStyle>
            <a:lvl1pPr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110000"/>
              </a:lnSpc>
            </a:pPr>
            <a:r>
              <a:rPr kumimoji="0" lang="en-US" altLang="en-US" b="1" dirty="0" smtClean="0">
                <a:solidFill>
                  <a:schemeClr val="tx1"/>
                </a:solidFill>
                <a:latin typeface="Book Antiqua" pitchFamily="18" charset="0"/>
              </a:rPr>
              <a:t>Expenditure Percentages</a:t>
            </a:r>
          </a:p>
          <a:p>
            <a:pPr algn="ctr">
              <a:lnSpc>
                <a:spcPct val="110000"/>
              </a:lnSpc>
            </a:pPr>
            <a:r>
              <a:rPr kumimoji="0" lang="en-US" altLang="en-US" sz="2800" dirty="0" smtClean="0">
                <a:solidFill>
                  <a:schemeClr val="tx1"/>
                </a:solidFill>
                <a:latin typeface="Book Antiqua" pitchFamily="18" charset="0"/>
              </a:rPr>
              <a:t>2021/22 </a:t>
            </a:r>
            <a:r>
              <a:rPr kumimoji="0" lang="en-US" altLang="en-US" sz="2800" dirty="0">
                <a:solidFill>
                  <a:schemeClr val="tx1"/>
                </a:solidFill>
                <a:latin typeface="Book Antiqua" pitchFamily="18" charset="0"/>
              </a:rPr>
              <a:t>General Fund</a:t>
            </a:r>
            <a:endParaRPr kumimoji="0" lang="en-US" altLang="en-US" sz="2800" i="1" dirty="0">
              <a:solidFill>
                <a:schemeClr val="tx1"/>
              </a:solidFill>
              <a:latin typeface="Book Antiqua" pitchFamily="18" charset="0"/>
            </a:endParaRPr>
          </a:p>
        </p:txBody>
      </p:sp>
      <p:graphicFrame>
        <p:nvGraphicFramePr>
          <p:cNvPr id="7" name="Char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4976817"/>
              </p:ext>
            </p:extLst>
          </p:nvPr>
        </p:nvGraphicFramePr>
        <p:xfrm>
          <a:off x="671513" y="1828800"/>
          <a:ext cx="8001000" cy="47472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Picture 8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99" y="201613"/>
            <a:ext cx="1328737" cy="147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400" y="2051184"/>
            <a:ext cx="7750967" cy="3816216"/>
          </a:xfrm>
          <a:prstGeom prst="rect">
            <a:avLst/>
          </a:prstGeom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fld id="{76BBF4E0-9943-4295-9FB4-BEE109A01579}" type="slidenum">
              <a:rPr lang="en-US" altLang="en-US" sz="1100" smtClean="0">
                <a:solidFill>
                  <a:schemeClr val="tx1"/>
                </a:solidFill>
              </a:rPr>
              <a:pPr/>
              <a:t>9</a:t>
            </a:fld>
            <a:endParaRPr lang="en-US" altLang="en-US" sz="1100" smtClean="0">
              <a:solidFill>
                <a:schemeClr val="tx1"/>
              </a:solidFill>
            </a:endParaRP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 lIns="90488" tIns="44450" rIns="90488" bIns="44450" anchor="t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26746" y="1981200"/>
            <a:ext cx="8441054" cy="4525963"/>
          </a:xfrm>
        </p:spPr>
        <p:txBody>
          <a:bodyPr lIns="92075" tIns="46038" rIns="92075" bIns="46038"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3200" b="1" dirty="0" smtClean="0"/>
              <a:t>Actual ending balance is $14.1 million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3200" b="1" dirty="0" smtClean="0"/>
              <a:t>Estimated ending balance was $11.9 million</a:t>
            </a:r>
            <a:endParaRPr lang="en-US" altLang="en-US" sz="3200" b="1" dirty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3200" b="1" dirty="0" smtClean="0"/>
              <a:t>Increase is $2.2 million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3200" b="1" dirty="0" smtClean="0"/>
              <a:t>	Categorical carryover $1.8 million</a:t>
            </a:r>
            <a:endParaRPr lang="en-US" altLang="en-US" sz="3200" b="1" dirty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3200" b="1" dirty="0"/>
              <a:t>	</a:t>
            </a:r>
            <a:r>
              <a:rPr lang="en-US" altLang="en-US" sz="3200" b="1" dirty="0" smtClean="0"/>
              <a:t>Board Restriction for </a:t>
            </a:r>
            <a:r>
              <a:rPr lang="en-US" altLang="en-US" sz="3200" b="1" dirty="0"/>
              <a:t>School Site </a:t>
            </a:r>
            <a:r>
              <a:rPr lang="en-US" altLang="en-US" sz="3200" b="1" dirty="0" smtClean="0"/>
              <a:t>	Budgets Carryover $0.4 million</a:t>
            </a:r>
            <a:endParaRPr lang="en-US" altLang="en-US" sz="3200" b="1" dirty="0"/>
          </a:p>
          <a:p>
            <a:pPr marL="457200" lvl="1" indent="0" eaLnBrk="1" hangingPunct="1">
              <a:lnSpc>
                <a:spcPct val="90000"/>
              </a:lnSpc>
              <a:buClr>
                <a:srgbClr val="008000"/>
              </a:buClr>
              <a:buSzPct val="150000"/>
              <a:buNone/>
            </a:pPr>
            <a:r>
              <a:rPr lang="en-US" altLang="en-US" dirty="0" smtClean="0"/>
              <a:t> </a:t>
            </a:r>
            <a:endParaRPr lang="en-US" altLang="en-US" sz="2800" dirty="0" smtClean="0"/>
          </a:p>
          <a:p>
            <a:pPr lvl="1" eaLnBrk="1" hangingPunct="1">
              <a:lnSpc>
                <a:spcPct val="90000"/>
              </a:lnSpc>
            </a:pPr>
            <a:endParaRPr lang="en-US" altLang="en-US" sz="3200" dirty="0" smtClean="0"/>
          </a:p>
        </p:txBody>
      </p:sp>
      <p:sp>
        <p:nvSpPr>
          <p:cNvPr id="13317" name="Rectangle 4"/>
          <p:cNvSpPr>
            <a:spLocks noChangeArrowheads="1"/>
          </p:cNvSpPr>
          <p:nvPr/>
        </p:nvSpPr>
        <p:spPr bwMode="auto">
          <a:xfrm>
            <a:off x="671513" y="533400"/>
            <a:ext cx="8001000" cy="1143000"/>
          </a:xfrm>
          <a:prstGeom prst="rect">
            <a:avLst/>
          </a:prstGeom>
          <a:noFill/>
          <a:ln w="1905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488" tIns="44450" rIns="90488" bIns="44450"/>
          <a:lstStyle>
            <a:lvl1pPr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110000"/>
              </a:lnSpc>
            </a:pPr>
            <a:r>
              <a:rPr kumimoji="0" lang="en-US" altLang="en-US" b="1" dirty="0" smtClean="0">
                <a:solidFill>
                  <a:schemeClr val="tx1"/>
                </a:solidFill>
                <a:latin typeface="Book Antiqua" pitchFamily="18" charset="0"/>
              </a:rPr>
              <a:t>2021/22 Fund Balance</a:t>
            </a:r>
            <a:endParaRPr kumimoji="0" lang="en-US" altLang="en-US" sz="5400" i="1" dirty="0">
              <a:solidFill>
                <a:schemeClr val="tx1"/>
              </a:solidFill>
              <a:latin typeface="Book Antiqua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6912" y="3048000"/>
            <a:ext cx="1600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99" y="201613"/>
            <a:ext cx="1328737" cy="147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855621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1000"/>
                                        <p:tgtEl>
                                          <p:spTgt spid="133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ilk">
  <a:themeElements>
    <a:clrScheme name="Slik-1">
      <a:dk1>
        <a:srgbClr val="000000"/>
      </a:dk1>
      <a:lt1>
        <a:srgbClr val="FFFFFF"/>
      </a:lt1>
      <a:dk2>
        <a:srgbClr val="043988"/>
      </a:dk2>
      <a:lt2>
        <a:srgbClr val="92C2EB"/>
      </a:lt2>
      <a:accent1>
        <a:srgbClr val="836AAE"/>
      </a:accent1>
      <a:accent2>
        <a:srgbClr val="5DA577"/>
      </a:accent2>
      <a:accent3>
        <a:srgbClr val="678EB9"/>
      </a:accent3>
      <a:accent4>
        <a:srgbClr val="F7A611"/>
      </a:accent4>
      <a:accent5>
        <a:srgbClr val="A1AB38"/>
      </a:accent5>
      <a:accent6>
        <a:srgbClr val="C17790"/>
      </a:accent6>
      <a:hlink>
        <a:srgbClr val="DA5723"/>
      </a:hlink>
      <a:folHlink>
        <a:srgbClr val="226CA5"/>
      </a:folHlink>
    </a:clrScheme>
    <a:fontScheme name="Slik-1">
      <a:majorFont>
        <a:latin typeface="Arial"/>
        <a:ea typeface=""/>
        <a:cs typeface=""/>
        <a:font script="Jpan" typeface="ＭＳ Ｐゴシック"/>
        <a:font script="Hang" typeface="돋음"/>
        <a:font script="Hans" typeface="方正姚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돋음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Slik-1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250000"/>
              </a:schemeClr>
            </a:gs>
            <a:gs pos="30000">
              <a:schemeClr val="phClr">
                <a:tint val="60000"/>
                <a:satMod val="250000"/>
              </a:schemeClr>
            </a:gs>
            <a:gs pos="50000">
              <a:schemeClr val="phClr">
                <a:tint val="57000"/>
                <a:satMod val="250000"/>
              </a:schemeClr>
            </a:gs>
            <a:gs pos="100000">
              <a:schemeClr val="phClr">
                <a:tint val="28000"/>
                <a:satMod val="250000"/>
              </a:schemeClr>
            </a:gs>
          </a:gsLst>
          <a:lin ang="6960000" scaled="1"/>
        </a:gradFill>
        <a:gradFill rotWithShape="1">
          <a:gsLst>
            <a:gs pos="0">
              <a:schemeClr val="phClr">
                <a:shade val="80000"/>
                <a:satMod val="200000"/>
              </a:schemeClr>
            </a:gs>
            <a:gs pos="30000">
              <a:schemeClr val="phClr">
                <a:shade val="20000"/>
                <a:satMod val="250000"/>
              </a:schemeClr>
            </a:gs>
            <a:gs pos="50000">
              <a:schemeClr val="phClr">
                <a:shade val="23000"/>
                <a:satMod val="250000"/>
              </a:schemeClr>
            </a:gs>
            <a:gs pos="60000">
              <a:schemeClr val="phClr">
                <a:shade val="29000"/>
                <a:satMod val="230000"/>
              </a:schemeClr>
            </a:gs>
            <a:gs pos="100000">
              <a:schemeClr val="phClr">
                <a:shade val="70000"/>
                <a:satMod val="200000"/>
              </a:schemeClr>
            </a:gs>
          </a:gsLst>
          <a:lin ang="696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50800" dir="5400000" algn="tl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>
            <a:bevelT w="127000" h="12700"/>
          </a:sp3d>
        </a:effectStyle>
        <a:effectStyle>
          <a:effectLst>
            <a:outerShdw blurRad="63500" dist="50800" dir="5400000" algn="tl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>
            <a:bevelT w="152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50000"/>
                <a:satMod val="150000"/>
              </a:schemeClr>
            </a:gs>
            <a:gs pos="50000">
              <a:schemeClr val="phClr">
                <a:tint val="85000"/>
                <a:shade val="100000"/>
                <a:satMod val="140000"/>
              </a:schemeClr>
            </a:gs>
            <a:gs pos="100000">
              <a:schemeClr val="phClr">
                <a:shade val="50000"/>
                <a:satMod val="150000"/>
              </a:schemeClr>
            </a:gs>
          </a:gsLst>
          <a:lin ang="5400000" scaled="1"/>
        </a:gradFill>
        <a:blipFill>
          <a:blip xmlns:r="http://schemas.openxmlformats.org/officeDocument/2006/relationships" r:embed="rId1">
            <a:duotone>
              <a:schemeClr val="phClr">
                <a:shade val="55000"/>
                <a:satMod val="150000"/>
              </a:schemeClr>
              <a:schemeClr val="phClr">
                <a:tint val="0"/>
                <a:sat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Silk</Template>
  <TotalTime>15728</TotalTime>
  <Pages>9</Pages>
  <Words>440</Words>
  <Application>Microsoft Office PowerPoint</Application>
  <PresentationFormat>On-screen Show (4:3)</PresentationFormat>
  <Paragraphs>80</Paragraphs>
  <Slides>14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Book Antiqua</vt:lpstr>
      <vt:lpstr>Times New Roman</vt:lpstr>
      <vt:lpstr>Wingdings</vt:lpstr>
      <vt:lpstr>Silk</vt:lpstr>
      <vt:lpstr>Worksheet</vt:lpstr>
      <vt:lpstr>PowerPoint Presentation</vt:lpstr>
      <vt:lpstr>PowerPoint Presentation</vt:lpstr>
      <vt:lpstr>PowerPoint Presentation</vt:lpstr>
      <vt:lpstr> </vt:lpstr>
      <vt:lpstr>PowerPoint Presentation</vt:lpstr>
      <vt:lpstr> </vt:lpstr>
      <vt:lpstr> </vt:lpstr>
      <vt:lpstr> </vt:lpstr>
      <vt:lpstr> </vt:lpstr>
      <vt:lpstr> </vt:lpstr>
      <vt:lpstr> </vt:lpstr>
      <vt:lpstr> Financial Report Observations</vt:lpstr>
      <vt:lpstr> Financial Report Information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Average Daily Attendance (ADA)</dc:title>
  <dc:creator>FUHSD</dc:creator>
  <cp:lastModifiedBy>Randi Vasquez</cp:lastModifiedBy>
  <cp:revision>609</cp:revision>
  <cp:lastPrinted>2022-09-30T22:44:54Z</cp:lastPrinted>
  <dcterms:created xsi:type="dcterms:W3CDTF">1997-11-21T13:16:14Z</dcterms:created>
  <dcterms:modified xsi:type="dcterms:W3CDTF">2022-11-04T18:05:17Z</dcterms:modified>
</cp:coreProperties>
</file>