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7" r:id="rId1"/>
  </p:sldMasterIdLst>
  <p:notesMasterIdLst>
    <p:notesMasterId r:id="rId27"/>
  </p:notesMasterIdLst>
  <p:handoutMasterIdLst>
    <p:handoutMasterId r:id="rId28"/>
  </p:handoutMasterIdLst>
  <p:sldIdLst>
    <p:sldId id="257" r:id="rId2"/>
    <p:sldId id="305" r:id="rId3"/>
    <p:sldId id="273" r:id="rId4"/>
    <p:sldId id="291" r:id="rId5"/>
    <p:sldId id="275" r:id="rId6"/>
    <p:sldId id="288" r:id="rId7"/>
    <p:sldId id="258" r:id="rId8"/>
    <p:sldId id="289" r:id="rId9"/>
    <p:sldId id="331" r:id="rId10"/>
    <p:sldId id="276" r:id="rId11"/>
    <p:sldId id="324" r:id="rId12"/>
    <p:sldId id="330" r:id="rId13"/>
    <p:sldId id="325" r:id="rId14"/>
    <p:sldId id="279" r:id="rId15"/>
    <p:sldId id="312" r:id="rId16"/>
    <p:sldId id="280" r:id="rId17"/>
    <p:sldId id="313" r:id="rId18"/>
    <p:sldId id="320" r:id="rId19"/>
    <p:sldId id="317" r:id="rId20"/>
    <p:sldId id="278" r:id="rId21"/>
    <p:sldId id="298" r:id="rId22"/>
    <p:sldId id="328" r:id="rId23"/>
    <p:sldId id="309" r:id="rId24"/>
    <p:sldId id="264" r:id="rId25"/>
    <p:sldId id="329" r:id="rId26"/>
  </p:sldIdLst>
  <p:sldSz cx="9144000" cy="6858000" type="screen4x3"/>
  <p:notesSz cx="6950075" cy="9236075"/>
  <p:kinsoku lang="ja-JP" invalStChars="、。，．・：；？！゛゜ヽヾゝゞ々ー’”）〕］｝〉》」』】°‰′″℃￠％ぁぃぅぇぉっゃゅょゎァィゥェォッャュョヮヵヶ!%),.:;?]}｡｣､･ｧｨｩｪｫｬｭｮｯｰﾞﾟ" invalEndChars="‘“（〔［｛〈《「『【￥＄$([\{｢￡"/>
  <p:defaultTextStyle>
    <a:defPPr>
      <a:defRPr lang="en-US"/>
    </a:defPPr>
    <a:lvl1pPr algn="ctr" rtl="0" fontAlgn="base">
      <a:spcBef>
        <a:spcPct val="0"/>
      </a:spcBef>
      <a:spcAft>
        <a:spcPct val="0"/>
      </a:spcAft>
      <a:defRPr sz="4000" b="1" kern="1200">
        <a:solidFill>
          <a:schemeClr val="bg2"/>
        </a:solidFill>
        <a:latin typeface="Times New Roman" pitchFamily="18" charset="0"/>
        <a:ea typeface="+mn-ea"/>
        <a:cs typeface="+mn-cs"/>
      </a:defRPr>
    </a:lvl1pPr>
    <a:lvl2pPr marL="457200" algn="ctr" rtl="0" fontAlgn="base">
      <a:spcBef>
        <a:spcPct val="0"/>
      </a:spcBef>
      <a:spcAft>
        <a:spcPct val="0"/>
      </a:spcAft>
      <a:defRPr sz="4000" b="1" kern="1200">
        <a:solidFill>
          <a:schemeClr val="bg2"/>
        </a:solidFill>
        <a:latin typeface="Times New Roman" pitchFamily="18" charset="0"/>
        <a:ea typeface="+mn-ea"/>
        <a:cs typeface="+mn-cs"/>
      </a:defRPr>
    </a:lvl2pPr>
    <a:lvl3pPr marL="914400" algn="ctr" rtl="0" fontAlgn="base">
      <a:spcBef>
        <a:spcPct val="0"/>
      </a:spcBef>
      <a:spcAft>
        <a:spcPct val="0"/>
      </a:spcAft>
      <a:defRPr sz="4000" b="1" kern="1200">
        <a:solidFill>
          <a:schemeClr val="bg2"/>
        </a:solidFill>
        <a:latin typeface="Times New Roman" pitchFamily="18" charset="0"/>
        <a:ea typeface="+mn-ea"/>
        <a:cs typeface="+mn-cs"/>
      </a:defRPr>
    </a:lvl3pPr>
    <a:lvl4pPr marL="1371600" algn="ctr" rtl="0" fontAlgn="base">
      <a:spcBef>
        <a:spcPct val="0"/>
      </a:spcBef>
      <a:spcAft>
        <a:spcPct val="0"/>
      </a:spcAft>
      <a:defRPr sz="4000" b="1" kern="1200">
        <a:solidFill>
          <a:schemeClr val="bg2"/>
        </a:solidFill>
        <a:latin typeface="Times New Roman" pitchFamily="18" charset="0"/>
        <a:ea typeface="+mn-ea"/>
        <a:cs typeface="+mn-cs"/>
      </a:defRPr>
    </a:lvl4pPr>
    <a:lvl5pPr marL="1828800" algn="ctr" rtl="0" fontAlgn="base">
      <a:spcBef>
        <a:spcPct val="0"/>
      </a:spcBef>
      <a:spcAft>
        <a:spcPct val="0"/>
      </a:spcAft>
      <a:defRPr sz="4000" b="1" kern="1200">
        <a:solidFill>
          <a:schemeClr val="bg2"/>
        </a:solidFill>
        <a:latin typeface="Times New Roman" pitchFamily="18" charset="0"/>
        <a:ea typeface="+mn-ea"/>
        <a:cs typeface="+mn-cs"/>
      </a:defRPr>
    </a:lvl5pPr>
    <a:lvl6pPr marL="2286000" algn="l" defTabSz="914400" rtl="0" eaLnBrk="1" latinLnBrk="0" hangingPunct="1">
      <a:defRPr sz="4000" b="1" kern="1200">
        <a:solidFill>
          <a:schemeClr val="bg2"/>
        </a:solidFill>
        <a:latin typeface="Times New Roman" pitchFamily="18" charset="0"/>
        <a:ea typeface="+mn-ea"/>
        <a:cs typeface="+mn-cs"/>
      </a:defRPr>
    </a:lvl6pPr>
    <a:lvl7pPr marL="2743200" algn="l" defTabSz="914400" rtl="0" eaLnBrk="1" latinLnBrk="0" hangingPunct="1">
      <a:defRPr sz="4000" b="1" kern="1200">
        <a:solidFill>
          <a:schemeClr val="bg2"/>
        </a:solidFill>
        <a:latin typeface="Times New Roman" pitchFamily="18" charset="0"/>
        <a:ea typeface="+mn-ea"/>
        <a:cs typeface="+mn-cs"/>
      </a:defRPr>
    </a:lvl7pPr>
    <a:lvl8pPr marL="3200400" algn="l" defTabSz="914400" rtl="0" eaLnBrk="1" latinLnBrk="0" hangingPunct="1">
      <a:defRPr sz="4000" b="1" kern="1200">
        <a:solidFill>
          <a:schemeClr val="bg2"/>
        </a:solidFill>
        <a:latin typeface="Times New Roman" pitchFamily="18" charset="0"/>
        <a:ea typeface="+mn-ea"/>
        <a:cs typeface="+mn-cs"/>
      </a:defRPr>
    </a:lvl8pPr>
    <a:lvl9pPr marL="3657600" algn="l" defTabSz="914400" rtl="0" eaLnBrk="1" latinLnBrk="0" hangingPunct="1">
      <a:defRPr sz="4000" b="1" kern="1200">
        <a:solidFill>
          <a:schemeClr val="bg2"/>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8" userDrawn="1">
          <p15:clr>
            <a:srgbClr val="A4A3A4"/>
          </p15:clr>
        </p15:guide>
        <p15:guide id="2" pos="218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66FF"/>
    <a:srgbClr val="008000"/>
    <a:srgbClr val="000000"/>
    <a:srgbClr val="333333"/>
    <a:srgbClr val="663300"/>
    <a:srgbClr val="CD7F17"/>
    <a:srgbClr val="66CCFF"/>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5714" autoAdjust="0"/>
  </p:normalViewPr>
  <p:slideViewPr>
    <p:cSldViewPr>
      <p:cViewPr varScale="1">
        <p:scale>
          <a:sx n="112" d="100"/>
          <a:sy n="112" d="100"/>
        </p:scale>
        <p:origin x="1620"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4" d="100"/>
          <a:sy n="44" d="100"/>
        </p:scale>
        <p:origin x="-1459" y="-77"/>
      </p:cViewPr>
      <p:guideLst>
        <p:guide orient="horz" pos="2908"/>
        <p:guide pos="218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54177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26265" y="4387548"/>
            <a:ext cx="5097556" cy="4155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4" tIns="45254" rIns="92124" bIns="45254" numCol="1" anchor="t" anchorCtr="0" compatLnSpc="1">
            <a:prstTxWarp prst="textNoShape">
              <a:avLst/>
            </a:prstTxWarp>
          </a:bodyPr>
          <a:lstStyle/>
          <a:p>
            <a:pPr lvl="0"/>
            <a:r>
              <a:rPr lang="en-US" altLang="en-US" noProof="0" smtClean="0"/>
              <a:t>Click to edit Master notes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30723" name="Rectangle 3"/>
          <p:cNvSpPr>
            <a:spLocks noGrp="1" noRot="1" noChangeAspect="1" noChangeArrowheads="1" noTextEdit="1"/>
          </p:cNvSpPr>
          <p:nvPr>
            <p:ph type="sldImg" idx="2"/>
          </p:nvPr>
        </p:nvSpPr>
        <p:spPr bwMode="auto">
          <a:xfrm>
            <a:off x="1177925" y="701675"/>
            <a:ext cx="4594225" cy="3446463"/>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Tree>
    <p:extLst>
      <p:ext uri="{BB962C8B-B14F-4D97-AF65-F5344CB8AC3E}">
        <p14:creationId xmlns:p14="http://schemas.microsoft.com/office/powerpoint/2010/main" val="2795586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Book Antiqua"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Book Antiqua"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Book Antiqua"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Book Antiqua"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Book Antiqua"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body" idx="1"/>
          </p:nvPr>
        </p:nvSpPr>
        <p:spPr>
          <a:noFill/>
        </p:spPr>
        <p:txBody>
          <a:bodyPr/>
          <a:lstStyle/>
          <a:p>
            <a:endParaRPr lang="en-US" altLang="en-US" smtClean="0"/>
          </a:p>
        </p:txBody>
      </p:sp>
      <p:sp>
        <p:nvSpPr>
          <p:cNvPr id="31747" name="Rectangle 3"/>
          <p:cNvSpPr>
            <a:spLocks noGrp="1" noRot="1" noChangeAspect="1" noChangeArrowheads="1" noTextEdit="1"/>
          </p:cNvSpPr>
          <p:nvPr>
            <p:ph type="sldImg"/>
          </p:nvPr>
        </p:nvSpPr>
        <p:spPr>
          <a:ln cap="flat"/>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body" idx="1"/>
          </p:nvPr>
        </p:nvSpPr>
        <p:spPr>
          <a:noFill/>
        </p:spPr>
        <p:txBody>
          <a:bodyPr/>
          <a:lstStyle/>
          <a:p>
            <a:endParaRPr lang="en-US" altLang="en-US" smtClean="0"/>
          </a:p>
        </p:txBody>
      </p:sp>
      <p:sp>
        <p:nvSpPr>
          <p:cNvPr id="41987" name="Rectangle 3"/>
          <p:cNvSpPr>
            <a:spLocks noGrp="1" noRot="1" noChangeAspect="1" noChangeArrowheads="1" noTextEdit="1"/>
          </p:cNvSpPr>
          <p:nvPr>
            <p:ph type="sldImg"/>
          </p:nvPr>
        </p:nvSpPr>
        <p:spPr>
          <a:ln cap="flat"/>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body" idx="1"/>
          </p:nvPr>
        </p:nvSpPr>
        <p:spPr>
          <a:noFill/>
        </p:spPr>
        <p:txBody>
          <a:bodyPr/>
          <a:lstStyle/>
          <a:p>
            <a:endParaRPr lang="en-US" altLang="en-US" dirty="0" smtClean="0"/>
          </a:p>
        </p:txBody>
      </p:sp>
      <p:sp>
        <p:nvSpPr>
          <p:cNvPr id="43011" name="Rectangle 3"/>
          <p:cNvSpPr>
            <a:spLocks noGrp="1" noRot="1" noChangeAspect="1" noChangeArrowheads="1" noTextEdit="1"/>
          </p:cNvSpPr>
          <p:nvPr>
            <p:ph type="sldImg"/>
          </p:nvPr>
        </p:nvSpPr>
        <p:spPr>
          <a:ln cap="flat"/>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body" idx="1"/>
          </p:nvPr>
        </p:nvSpPr>
        <p:spPr>
          <a:noFill/>
        </p:spPr>
        <p:txBody>
          <a:bodyPr/>
          <a:lstStyle/>
          <a:p>
            <a:endParaRPr lang="en-US" altLang="en-US" smtClean="0"/>
          </a:p>
        </p:txBody>
      </p:sp>
      <p:sp>
        <p:nvSpPr>
          <p:cNvPr id="43011" name="Rectangle 3"/>
          <p:cNvSpPr>
            <a:spLocks noGrp="1" noRot="1" noChangeAspect="1" noChangeArrowheads="1" noTextEdit="1"/>
          </p:cNvSpPr>
          <p:nvPr>
            <p:ph type="sldImg"/>
          </p:nvPr>
        </p:nvSpPr>
        <p:spPr>
          <a:ln cap="flat"/>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211735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body" idx="1"/>
          </p:nvPr>
        </p:nvSpPr>
        <p:spPr>
          <a:noFill/>
        </p:spPr>
        <p:txBody>
          <a:bodyPr/>
          <a:lstStyle/>
          <a:p>
            <a:endParaRPr lang="en-US" altLang="en-US" smtClean="0"/>
          </a:p>
        </p:txBody>
      </p:sp>
      <p:sp>
        <p:nvSpPr>
          <p:cNvPr id="33795" name="Rectangle 3"/>
          <p:cNvSpPr>
            <a:spLocks noGrp="1" noRot="1" noChangeAspect="1" noChangeArrowheads="1" noTextEdit="1"/>
          </p:cNvSpPr>
          <p:nvPr>
            <p:ph type="sldImg"/>
          </p:nvPr>
        </p:nvSpPr>
        <p:spPr>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noFill/>
        </p:spPr>
        <p:txBody>
          <a:bodyPr/>
          <a:lstStyle/>
          <a:p>
            <a:endParaRPr lang="en-US" altLang="en-US" smtClean="0"/>
          </a:p>
        </p:txBody>
      </p:sp>
      <p:sp>
        <p:nvSpPr>
          <p:cNvPr id="35843" name="Rectangle 3"/>
          <p:cNvSpPr>
            <a:spLocks noGrp="1" noRot="1" noChangeAspect="1" noChangeArrowheads="1" noTextEdit="1"/>
          </p:cNvSpPr>
          <p:nvPr>
            <p:ph type="sldImg"/>
          </p:nvPr>
        </p:nvSpPr>
        <p:spPr>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body" idx="1"/>
          </p:nvPr>
        </p:nvSpPr>
        <p:spPr>
          <a:noFill/>
        </p:spPr>
        <p:txBody>
          <a:bodyPr/>
          <a:lstStyle/>
          <a:p>
            <a:endParaRPr lang="en-US" altLang="en-US" smtClean="0"/>
          </a:p>
        </p:txBody>
      </p:sp>
      <p:sp>
        <p:nvSpPr>
          <p:cNvPr id="36867" name="Rectangle 3"/>
          <p:cNvSpPr>
            <a:spLocks noGrp="1" noRot="1" noChangeAspect="1" noChangeArrowheads="1" noTextEdit="1"/>
          </p:cNvSpPr>
          <p:nvPr>
            <p:ph type="sldImg"/>
          </p:nvPr>
        </p:nvSpPr>
        <p:spPr>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body" idx="1"/>
          </p:nvPr>
        </p:nvSpPr>
        <p:spPr>
          <a:noFill/>
        </p:spPr>
        <p:txBody>
          <a:bodyPr/>
          <a:lstStyle/>
          <a:p>
            <a:endParaRPr lang="en-US" altLang="en-US" dirty="0" smtClean="0"/>
          </a:p>
        </p:txBody>
      </p:sp>
      <p:sp>
        <p:nvSpPr>
          <p:cNvPr id="38915" name="Rectangle 3"/>
          <p:cNvSpPr>
            <a:spLocks noGrp="1" noRot="1" noChangeAspect="1" noChangeArrowheads="1" noTextEdit="1"/>
          </p:cNvSpPr>
          <p:nvPr>
            <p:ph type="sldImg"/>
          </p:nvPr>
        </p:nvSpPr>
        <p:spPr>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body" idx="1"/>
          </p:nvPr>
        </p:nvSpPr>
        <p:spPr>
          <a:noFill/>
        </p:spPr>
        <p:txBody>
          <a:bodyPr/>
          <a:lstStyle/>
          <a:p>
            <a:endParaRPr lang="en-US" altLang="en-US" dirty="0" smtClean="0"/>
          </a:p>
        </p:txBody>
      </p:sp>
      <p:sp>
        <p:nvSpPr>
          <p:cNvPr id="38915"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28638452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body" idx="1"/>
          </p:nvPr>
        </p:nvSpPr>
        <p:spPr>
          <a:noFill/>
        </p:spPr>
        <p:txBody>
          <a:bodyPr/>
          <a:lstStyle/>
          <a:p>
            <a:endParaRPr lang="en-US" altLang="en-US" smtClean="0"/>
          </a:p>
        </p:txBody>
      </p:sp>
      <p:sp>
        <p:nvSpPr>
          <p:cNvPr id="41987" name="Rectangle 3"/>
          <p:cNvSpPr>
            <a:spLocks noGrp="1" noRot="1" noChangeAspect="1" noChangeArrowheads="1" noTextEdit="1"/>
          </p:cNvSpPr>
          <p:nvPr>
            <p:ph type="sldImg"/>
          </p:nvPr>
        </p:nvSpPr>
        <p:spPr>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body" idx="1"/>
          </p:nvPr>
        </p:nvSpPr>
        <p:spPr>
          <a:noFill/>
        </p:spPr>
        <p:txBody>
          <a:bodyPr/>
          <a:lstStyle/>
          <a:p>
            <a:endParaRPr lang="en-US" altLang="en-US" smtClean="0"/>
          </a:p>
        </p:txBody>
      </p:sp>
      <p:sp>
        <p:nvSpPr>
          <p:cNvPr id="41987" name="Rectangle 3"/>
          <p:cNvSpPr>
            <a:spLocks noGrp="1" noRot="1" noChangeAspect="1" noChangeArrowheads="1" noTextEdit="1"/>
          </p:cNvSpPr>
          <p:nvPr>
            <p:ph type="sldImg"/>
          </p:nvPr>
        </p:nvSpPr>
        <p:spPr>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body" idx="1"/>
          </p:nvPr>
        </p:nvSpPr>
        <p:spPr>
          <a:noFill/>
        </p:spPr>
        <p:txBody>
          <a:bodyPr/>
          <a:lstStyle/>
          <a:p>
            <a:endParaRPr lang="en-US" altLang="en-US" smtClean="0"/>
          </a:p>
        </p:txBody>
      </p:sp>
      <p:sp>
        <p:nvSpPr>
          <p:cNvPr id="41987"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21952977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5778" name="Rectangle 2"/>
          <p:cNvSpPr>
            <a:spLocks noGrp="1" noChangeArrowheads="1"/>
          </p:cNvSpPr>
          <p:nvPr>
            <p:ph type="ctrTitle" sz="quarter"/>
          </p:nvPr>
        </p:nvSpPr>
        <p:spPr>
          <a:xfrm>
            <a:off x="685800" y="1676400"/>
            <a:ext cx="7772400" cy="1828800"/>
          </a:xfrm>
        </p:spPr>
        <p:txBody>
          <a:bodyPr/>
          <a:lstStyle>
            <a:lvl1pPr>
              <a:defRPr/>
            </a:lvl1pPr>
          </a:lstStyle>
          <a:p>
            <a:pPr lvl="0"/>
            <a:r>
              <a:rPr lang="en-US" altLang="en-US" noProof="0" smtClean="0"/>
              <a:t>Click to edit Master title style</a:t>
            </a:r>
          </a:p>
        </p:txBody>
      </p:sp>
      <p:sp>
        <p:nvSpPr>
          <p:cNvPr id="75779"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US" altLang="en-US" noProof="0" smtClean="0"/>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0D79291-9309-4E61-A07E-07033693F11E}" type="slidenum">
              <a:rPr lang="en-US" altLang="en-US"/>
              <a:pPr>
                <a:defRPr/>
              </a:pPr>
              <a:t>‹#›</a:t>
            </a:fld>
            <a:endParaRPr lang="en-US" altLang="en-US"/>
          </a:p>
        </p:txBody>
      </p:sp>
    </p:spTree>
    <p:extLst>
      <p:ext uri="{BB962C8B-B14F-4D97-AF65-F5344CB8AC3E}">
        <p14:creationId xmlns:p14="http://schemas.microsoft.com/office/powerpoint/2010/main" val="3808013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B100CD9-1F02-4FFE-96DA-6AAE80D36B00}" type="slidenum">
              <a:rPr lang="en-US" altLang="en-US"/>
              <a:pPr>
                <a:defRPr/>
              </a:pPr>
              <a:t>‹#›</a:t>
            </a:fld>
            <a:endParaRPr lang="en-US" altLang="en-US"/>
          </a:p>
        </p:txBody>
      </p:sp>
    </p:spTree>
    <p:extLst>
      <p:ext uri="{BB962C8B-B14F-4D97-AF65-F5344CB8AC3E}">
        <p14:creationId xmlns:p14="http://schemas.microsoft.com/office/powerpoint/2010/main" val="1999836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81000"/>
            <a:ext cx="20574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81000"/>
            <a:ext cx="60198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0B4CBEC-EFA1-4881-85D7-A035347E27EF}" type="slidenum">
              <a:rPr lang="en-US" altLang="en-US"/>
              <a:pPr>
                <a:defRPr/>
              </a:pPr>
              <a:t>‹#›</a:t>
            </a:fld>
            <a:endParaRPr lang="en-US" altLang="en-US"/>
          </a:p>
        </p:txBody>
      </p:sp>
    </p:spTree>
    <p:extLst>
      <p:ext uri="{BB962C8B-B14F-4D97-AF65-F5344CB8AC3E}">
        <p14:creationId xmlns:p14="http://schemas.microsoft.com/office/powerpoint/2010/main" val="2120997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3716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981200"/>
            <a:ext cx="82296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3BFB6AD-7A40-41B8-83A8-EEFA1210A8E1}" type="slidenum">
              <a:rPr lang="en-US" altLang="en-US"/>
              <a:pPr>
                <a:defRPr/>
              </a:pPr>
              <a:t>‹#›</a:t>
            </a:fld>
            <a:endParaRPr lang="en-US" altLang="en-US"/>
          </a:p>
        </p:txBody>
      </p:sp>
    </p:spTree>
    <p:extLst>
      <p:ext uri="{BB962C8B-B14F-4D97-AF65-F5344CB8AC3E}">
        <p14:creationId xmlns:p14="http://schemas.microsoft.com/office/powerpoint/2010/main" val="13444455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3716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981200"/>
            <a:ext cx="82296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77731B2-3553-41BA-99F2-1ADC31D22130}" type="slidenum">
              <a:rPr lang="en-US" altLang="en-US"/>
              <a:pPr>
                <a:defRPr/>
              </a:pPr>
              <a:t>‹#›</a:t>
            </a:fld>
            <a:endParaRPr lang="en-US" altLang="en-US"/>
          </a:p>
        </p:txBody>
      </p:sp>
    </p:spTree>
    <p:extLst>
      <p:ext uri="{BB962C8B-B14F-4D97-AF65-F5344CB8AC3E}">
        <p14:creationId xmlns:p14="http://schemas.microsoft.com/office/powerpoint/2010/main" val="32911038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3716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40386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40386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8" name="Rectangle 6"/>
          <p:cNvSpPr>
            <a:spLocks noGrp="1" noChangeArrowheads="1"/>
          </p:cNvSpPr>
          <p:nvPr>
            <p:ph type="sldNum" sz="quarter" idx="12"/>
          </p:nvPr>
        </p:nvSpPr>
        <p:spPr>
          <a:ln/>
        </p:spPr>
        <p:txBody>
          <a:bodyPr/>
          <a:lstStyle>
            <a:lvl1pPr>
              <a:defRPr/>
            </a:lvl1pPr>
          </a:lstStyle>
          <a:p>
            <a:pPr>
              <a:defRPr/>
            </a:pPr>
            <a:fld id="{23EBFD95-5C36-4571-9746-C91E7E0A1A97}" type="slidenum">
              <a:rPr lang="en-US" altLang="en-US"/>
              <a:pPr>
                <a:defRPr/>
              </a:pPr>
              <a:t>‹#›</a:t>
            </a:fld>
            <a:endParaRPr lang="en-US" altLang="en-US"/>
          </a:p>
        </p:txBody>
      </p:sp>
    </p:spTree>
    <p:extLst>
      <p:ext uri="{BB962C8B-B14F-4D97-AF65-F5344CB8AC3E}">
        <p14:creationId xmlns:p14="http://schemas.microsoft.com/office/powerpoint/2010/main" val="3088455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7FAF807-A278-46BE-8077-9A7794EA53EB}" type="slidenum">
              <a:rPr lang="en-US" altLang="en-US"/>
              <a:pPr>
                <a:defRPr/>
              </a:pPr>
              <a:t>‹#›</a:t>
            </a:fld>
            <a:endParaRPr lang="en-US" altLang="en-US"/>
          </a:p>
        </p:txBody>
      </p:sp>
    </p:spTree>
    <p:extLst>
      <p:ext uri="{BB962C8B-B14F-4D97-AF65-F5344CB8AC3E}">
        <p14:creationId xmlns:p14="http://schemas.microsoft.com/office/powerpoint/2010/main" val="1125488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41D365E-BE10-4739-93CC-AC3C4BD4CCC4}" type="slidenum">
              <a:rPr lang="en-US" altLang="en-US"/>
              <a:pPr>
                <a:defRPr/>
              </a:pPr>
              <a:t>‹#›</a:t>
            </a:fld>
            <a:endParaRPr lang="en-US" altLang="en-US"/>
          </a:p>
        </p:txBody>
      </p:sp>
    </p:spTree>
    <p:extLst>
      <p:ext uri="{BB962C8B-B14F-4D97-AF65-F5344CB8AC3E}">
        <p14:creationId xmlns:p14="http://schemas.microsoft.com/office/powerpoint/2010/main" val="4057287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20939B7-4E16-4915-995F-9E22A4793079}" type="slidenum">
              <a:rPr lang="en-US" altLang="en-US"/>
              <a:pPr>
                <a:defRPr/>
              </a:pPr>
              <a:t>‹#›</a:t>
            </a:fld>
            <a:endParaRPr lang="en-US" altLang="en-US"/>
          </a:p>
        </p:txBody>
      </p:sp>
    </p:spTree>
    <p:extLst>
      <p:ext uri="{BB962C8B-B14F-4D97-AF65-F5344CB8AC3E}">
        <p14:creationId xmlns:p14="http://schemas.microsoft.com/office/powerpoint/2010/main" val="1605565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6CF3B269-238D-4E9D-9F6F-588C45B5F7FB}" type="slidenum">
              <a:rPr lang="en-US" altLang="en-US"/>
              <a:pPr>
                <a:defRPr/>
              </a:pPr>
              <a:t>‹#›</a:t>
            </a:fld>
            <a:endParaRPr lang="en-US" altLang="en-US"/>
          </a:p>
        </p:txBody>
      </p:sp>
    </p:spTree>
    <p:extLst>
      <p:ext uri="{BB962C8B-B14F-4D97-AF65-F5344CB8AC3E}">
        <p14:creationId xmlns:p14="http://schemas.microsoft.com/office/powerpoint/2010/main" val="22827074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8873F59F-7BB4-44C4-92A1-EE8AC03E4111}" type="slidenum">
              <a:rPr lang="en-US" altLang="en-US"/>
              <a:pPr>
                <a:defRPr/>
              </a:pPr>
              <a:t>‹#›</a:t>
            </a:fld>
            <a:endParaRPr lang="en-US" altLang="en-US"/>
          </a:p>
        </p:txBody>
      </p:sp>
    </p:spTree>
    <p:extLst>
      <p:ext uri="{BB962C8B-B14F-4D97-AF65-F5344CB8AC3E}">
        <p14:creationId xmlns:p14="http://schemas.microsoft.com/office/powerpoint/2010/main" val="3451870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AF9B9459-2DEA-4B92-8DCA-A1FBCE44573D}" type="slidenum">
              <a:rPr lang="en-US" altLang="en-US"/>
              <a:pPr>
                <a:defRPr/>
              </a:pPr>
              <a:t>‹#›</a:t>
            </a:fld>
            <a:endParaRPr lang="en-US" altLang="en-US"/>
          </a:p>
        </p:txBody>
      </p:sp>
    </p:spTree>
    <p:extLst>
      <p:ext uri="{BB962C8B-B14F-4D97-AF65-F5344CB8AC3E}">
        <p14:creationId xmlns:p14="http://schemas.microsoft.com/office/powerpoint/2010/main" val="2901498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FB50C7E0-A565-4BB9-94CD-61B342F8BB8A}" type="slidenum">
              <a:rPr lang="en-US" altLang="en-US"/>
              <a:pPr>
                <a:defRPr/>
              </a:pPr>
              <a:t>‹#›</a:t>
            </a:fld>
            <a:endParaRPr lang="en-US" altLang="en-US"/>
          </a:p>
        </p:txBody>
      </p:sp>
    </p:spTree>
    <p:extLst>
      <p:ext uri="{BB962C8B-B14F-4D97-AF65-F5344CB8AC3E}">
        <p14:creationId xmlns:p14="http://schemas.microsoft.com/office/powerpoint/2010/main" val="182346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6100B44-C6F4-4CF5-86CA-8C83A4C4E7B0}" type="slidenum">
              <a:rPr lang="en-US" altLang="en-US"/>
              <a:pPr>
                <a:defRPr/>
              </a:pPr>
              <a:t>‹#›</a:t>
            </a:fld>
            <a:endParaRPr lang="en-US" altLang="en-US"/>
          </a:p>
        </p:txBody>
      </p:sp>
    </p:spTree>
    <p:extLst>
      <p:ext uri="{BB962C8B-B14F-4D97-AF65-F5344CB8AC3E}">
        <p14:creationId xmlns:p14="http://schemas.microsoft.com/office/powerpoint/2010/main" val="2240748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CCFF"/>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bwMode="auto">
          <a:xfrm>
            <a:off x="457200" y="3810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74755" name="Rectangle 3"/>
          <p:cNvSpPr>
            <a:spLocks noGrp="1" noChangeArrowheads="1"/>
          </p:cNvSpPr>
          <p:nvPr>
            <p:ph type="body" idx="1"/>
          </p:nvPr>
        </p:nvSpPr>
        <p:spPr bwMode="auto">
          <a:xfrm>
            <a:off x="457200" y="19812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74756"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400" b="0">
                <a:solidFill>
                  <a:schemeClr val="tx1"/>
                </a:solidFill>
                <a:effectLst>
                  <a:outerShdw blurRad="38100" dist="38100" dir="2700000" algn="tl">
                    <a:srgbClr val="000000"/>
                  </a:outerShdw>
                </a:effectLst>
                <a:latin typeface="Arial" charset="0"/>
              </a:defRPr>
            </a:lvl1pPr>
          </a:lstStyle>
          <a:p>
            <a:pPr>
              <a:defRPr/>
            </a:pPr>
            <a:endParaRPr lang="en-US" altLang="en-US"/>
          </a:p>
        </p:txBody>
      </p:sp>
      <p:sp>
        <p:nvSpPr>
          <p:cNvPr id="74757"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b="0">
                <a:solidFill>
                  <a:schemeClr val="tx1"/>
                </a:solidFill>
                <a:effectLst>
                  <a:outerShdw blurRad="38100" dist="38100" dir="2700000" algn="tl">
                    <a:srgbClr val="000000"/>
                  </a:outerShdw>
                </a:effectLst>
                <a:latin typeface="Arial" charset="0"/>
              </a:defRPr>
            </a:lvl1pPr>
          </a:lstStyle>
          <a:p>
            <a:pPr>
              <a:defRPr/>
            </a:pPr>
            <a:endParaRPr lang="en-US" altLang="en-US"/>
          </a:p>
        </p:txBody>
      </p:sp>
      <p:sp>
        <p:nvSpPr>
          <p:cNvPr id="74758"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b="0">
                <a:solidFill>
                  <a:schemeClr val="tx1"/>
                </a:solidFill>
                <a:effectLst>
                  <a:outerShdw blurRad="38100" dist="38100" dir="2700000" algn="tl">
                    <a:srgbClr val="000000"/>
                  </a:outerShdw>
                </a:effectLst>
                <a:latin typeface="Arial" charset="0"/>
              </a:defRPr>
            </a:lvl1pPr>
          </a:lstStyle>
          <a:p>
            <a:pPr>
              <a:defRPr/>
            </a:pPr>
            <a:fld id="{A0EEB94E-989A-4EFA-AAB0-0187542A3297}"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 id="2147483669" r:id="rId12"/>
    <p:sldLayoutId id="2147483670" r:id="rId13"/>
    <p:sldLayoutId id="2147483671" r:id="rId14"/>
  </p:sldLayoutIdLst>
  <p:hf hdr="0" ftr="0" dt="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2.xml"/><Relationship Id="rId1" Type="http://schemas.openxmlformats.org/officeDocument/2006/relationships/vmlDrawing" Target="../drawings/vmlDrawing3.vml"/><Relationship Id="rId5" Type="http://schemas.openxmlformats.org/officeDocument/2006/relationships/image" Target="../media/image5.emf"/><Relationship Id="rId4" Type="http://schemas.openxmlformats.org/officeDocument/2006/relationships/oleObject" Target="../embeddings/oleObject3.bin"/></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2.xml"/><Relationship Id="rId1" Type="http://schemas.openxmlformats.org/officeDocument/2006/relationships/vmlDrawing" Target="../drawings/vmlDrawing2.vml"/><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C18476D0-10DF-414A-9237-BD17FF102CB0}" type="slidenum">
              <a:rPr lang="en-US" altLang="en-US"/>
              <a:pPr>
                <a:defRPr/>
              </a:pPr>
              <a:t>1</a:t>
            </a:fld>
            <a:endParaRPr lang="en-US" altLang="en-US"/>
          </a:p>
        </p:txBody>
      </p:sp>
      <p:sp>
        <p:nvSpPr>
          <p:cNvPr id="5124" name="Rectangle 4"/>
          <p:cNvSpPr>
            <a:spLocks noChangeArrowheads="1"/>
          </p:cNvSpPr>
          <p:nvPr/>
        </p:nvSpPr>
        <p:spPr bwMode="auto">
          <a:xfrm>
            <a:off x="718457" y="1819849"/>
            <a:ext cx="8001000" cy="2514600"/>
          </a:xfrm>
          <a:prstGeom prst="rect">
            <a:avLst/>
          </a:prstGeom>
          <a:noFill/>
          <a:ln w="12700">
            <a:solidFill>
              <a:schemeClr val="bg2"/>
            </a:solidFill>
            <a:miter lim="800000"/>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56796" dir="1593903" algn="ctr" rotWithShape="0">
                    <a:schemeClr val="bg2"/>
                  </a:outerShdw>
                </a:effectLst>
              </a14:hiddenEffects>
            </a:ext>
          </a:extLst>
        </p:spPr>
        <p:txBody>
          <a:bodyPr lIns="90488" tIns="44450" rIns="90488" bIns="44450"/>
          <a:lstStyle/>
          <a:p>
            <a:pPr eaLnBrk="0" hangingPunct="0">
              <a:lnSpc>
                <a:spcPct val="110000"/>
              </a:lnSpc>
              <a:defRPr/>
            </a:pPr>
            <a:r>
              <a:rPr lang="en-US" altLang="en-US" sz="4800" dirty="0" smtClean="0">
                <a:latin typeface="Book Antiqua" pitchFamily="18" charset="0"/>
              </a:rPr>
              <a:t>Second </a:t>
            </a:r>
            <a:r>
              <a:rPr lang="en-US" altLang="en-US" sz="4800" dirty="0">
                <a:latin typeface="Book Antiqua" pitchFamily="18" charset="0"/>
              </a:rPr>
              <a:t>Interim Financial Report as of </a:t>
            </a:r>
          </a:p>
          <a:p>
            <a:pPr eaLnBrk="0" hangingPunct="0">
              <a:lnSpc>
                <a:spcPct val="110000"/>
              </a:lnSpc>
              <a:defRPr/>
            </a:pPr>
            <a:r>
              <a:rPr lang="en-US" altLang="en-US" sz="4800" dirty="0" smtClean="0">
                <a:latin typeface="Book Antiqua" pitchFamily="18" charset="0"/>
              </a:rPr>
              <a:t>January 31</a:t>
            </a:r>
            <a:r>
              <a:rPr lang="en-US" altLang="en-US" sz="4800" dirty="0">
                <a:latin typeface="Book Antiqua" pitchFamily="18" charset="0"/>
              </a:rPr>
              <a:t>, </a:t>
            </a:r>
            <a:r>
              <a:rPr lang="en-US" altLang="en-US" sz="4800" dirty="0" smtClean="0">
                <a:latin typeface="Book Antiqua" pitchFamily="18" charset="0"/>
              </a:rPr>
              <a:t>2022</a:t>
            </a:r>
            <a:endParaRPr lang="en-US" altLang="en-US" sz="4800" dirty="0">
              <a:latin typeface="Book Antiqua" pitchFamily="18" charset="0"/>
            </a:endParaRPr>
          </a:p>
          <a:p>
            <a:pPr algn="l" eaLnBrk="0" hangingPunct="0">
              <a:lnSpc>
                <a:spcPct val="110000"/>
              </a:lnSpc>
              <a:defRPr/>
            </a:pPr>
            <a:endParaRPr lang="en-US" altLang="en-US" sz="4800" i="1" dirty="0">
              <a:effectLst>
                <a:outerShdw blurRad="38100" dist="38100" dir="2700000" algn="tl">
                  <a:srgbClr val="000000"/>
                </a:outerShdw>
              </a:effectLst>
              <a:latin typeface="Book Antiqua" pitchFamily="18" charset="0"/>
            </a:endParaRPr>
          </a:p>
          <a:p>
            <a:pPr algn="l" eaLnBrk="0" latinLnBrk="1" hangingPunct="0">
              <a:lnSpc>
                <a:spcPct val="110000"/>
              </a:lnSpc>
              <a:defRPr/>
            </a:pPr>
            <a:endParaRPr lang="en-US" altLang="en-US" sz="4800" i="1" dirty="0">
              <a:solidFill>
                <a:schemeClr val="tx2"/>
              </a:solidFill>
              <a:latin typeface="Book Antiqua" pitchFamily="18" charset="0"/>
            </a:endParaRPr>
          </a:p>
        </p:txBody>
      </p:sp>
      <p:sp>
        <p:nvSpPr>
          <p:cNvPr id="2052" name="Rectangle 11"/>
          <p:cNvSpPr>
            <a:spLocks noChangeArrowheads="1"/>
          </p:cNvSpPr>
          <p:nvPr/>
        </p:nvSpPr>
        <p:spPr bwMode="auto">
          <a:xfrm rot="10800000" flipV="1">
            <a:off x="685800" y="4419600"/>
            <a:ext cx="7735888" cy="1677988"/>
          </a:xfrm>
          <a:prstGeom prst="rect">
            <a:avLst/>
          </a:prstGeom>
          <a:noFill/>
          <a:ln>
            <a:noFill/>
          </a:ln>
          <a:effectLst/>
          <a:extLst>
            <a:ext uri="{909E8E84-426E-40DD-AFC4-6F175D3DCCD1}">
              <a14:hiddenFill xmlns:a14="http://schemas.microsoft.com/office/drawing/2010/main">
                <a:solidFill>
                  <a:srgbClr val="99CCFF"/>
                </a:solidFill>
              </a14:hiddenFill>
            </a:ex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spAutoFit/>
          </a:bodyPr>
          <a:lstStyle>
            <a:lvl1pPr algn="l" eaLnBrk="0" hangingPunct="0">
              <a:spcBef>
                <a:spcPct val="20000"/>
              </a:spcBef>
              <a:buClr>
                <a:schemeClr val="hlink"/>
              </a:buClr>
              <a:buSzPct val="65000"/>
              <a:buFont typeface="Wingdings" pitchFamily="2" charset="2"/>
              <a:buChar char="n"/>
              <a:defRPr sz="3200">
                <a:solidFill>
                  <a:schemeClr val="tx1"/>
                </a:solidFill>
                <a:latin typeface="Tahoma" pitchFamily="34" charset="0"/>
              </a:defRPr>
            </a:lvl1pPr>
            <a:lvl2pPr marL="742950" indent="-285750" algn="l" eaLnBrk="0" hangingPunct="0">
              <a:spcBef>
                <a:spcPct val="20000"/>
              </a:spcBef>
              <a:buClr>
                <a:schemeClr val="folHlink"/>
              </a:buClr>
              <a:buSzPct val="65000"/>
              <a:buFont typeface="Wingdings" pitchFamily="2" charset="2"/>
              <a:buChar char="n"/>
              <a:defRPr sz="2800">
                <a:solidFill>
                  <a:schemeClr val="tx1"/>
                </a:solidFill>
                <a:latin typeface="Tahoma" pitchFamily="34" charset="0"/>
              </a:defRPr>
            </a:lvl2pPr>
            <a:lvl3pPr marL="1143000" indent="-228600" algn="l" eaLnBrk="0" hangingPunct="0">
              <a:spcBef>
                <a:spcPct val="20000"/>
              </a:spcBef>
              <a:buClr>
                <a:schemeClr val="hlink"/>
              </a:buClr>
              <a:buSzPct val="65000"/>
              <a:buFont typeface="Wingdings" pitchFamily="2" charset="2"/>
              <a:buChar char="n"/>
              <a:defRPr sz="2400">
                <a:solidFill>
                  <a:schemeClr val="tx1"/>
                </a:solidFill>
                <a:latin typeface="Tahoma" pitchFamily="34" charset="0"/>
              </a:defRPr>
            </a:lvl3pPr>
            <a:lvl4pPr marL="1600200" indent="-228600" algn="l" eaLnBrk="0" hangingPunct="0">
              <a:spcBef>
                <a:spcPct val="20000"/>
              </a:spcBef>
              <a:buClr>
                <a:schemeClr val="folHlink"/>
              </a:buClr>
              <a:buSzPct val="65000"/>
              <a:buFont typeface="Wingdings" pitchFamily="2" charset="2"/>
              <a:buChar char="n"/>
              <a:defRPr sz="2000">
                <a:solidFill>
                  <a:schemeClr val="tx1"/>
                </a:solidFill>
                <a:latin typeface="Tahoma" pitchFamily="34" charset="0"/>
              </a:defRPr>
            </a:lvl4pPr>
            <a:lvl5pPr marL="2057400" indent="-228600" algn="l" eaLnBrk="0" hangingPunct="0">
              <a:spcBef>
                <a:spcPct val="20000"/>
              </a:spcBef>
              <a:buClr>
                <a:schemeClr val="hlink"/>
              </a:buClr>
              <a:buSzPct val="65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9pPr>
          </a:lstStyle>
          <a:p>
            <a:pPr algn="ctr">
              <a:spcBef>
                <a:spcPct val="0"/>
              </a:spcBef>
              <a:buClrTx/>
              <a:buSzTx/>
              <a:buFontTx/>
              <a:buNone/>
            </a:pPr>
            <a:endParaRPr kumimoji="1" lang="en-US" altLang="en-US" dirty="0">
              <a:solidFill>
                <a:schemeClr val="bg2"/>
              </a:solidFill>
              <a:latin typeface="Times New Roman" pitchFamily="18" charset="0"/>
            </a:endParaRPr>
          </a:p>
          <a:p>
            <a:pPr algn="ctr">
              <a:spcBef>
                <a:spcPct val="0"/>
              </a:spcBef>
              <a:buClrTx/>
              <a:buSzTx/>
              <a:buFontTx/>
              <a:buNone/>
            </a:pPr>
            <a:r>
              <a:rPr kumimoji="1" lang="en-US" altLang="en-US" sz="3600" dirty="0">
                <a:solidFill>
                  <a:schemeClr val="bg2"/>
                </a:solidFill>
                <a:latin typeface="Times New Roman" pitchFamily="18" charset="0"/>
              </a:rPr>
              <a:t>Presented to the Board of Trustees</a:t>
            </a:r>
          </a:p>
          <a:p>
            <a:pPr algn="ctr">
              <a:spcBef>
                <a:spcPct val="0"/>
              </a:spcBef>
              <a:buClrTx/>
              <a:buSzTx/>
              <a:buFontTx/>
              <a:buNone/>
            </a:pPr>
            <a:r>
              <a:rPr kumimoji="1" lang="en-US" altLang="en-US" sz="3600" dirty="0" smtClean="0">
                <a:solidFill>
                  <a:schemeClr val="bg2"/>
                </a:solidFill>
                <a:latin typeface="Times New Roman" pitchFamily="18" charset="0"/>
              </a:rPr>
              <a:t>March 7, 2022</a:t>
            </a:r>
            <a:endParaRPr kumimoji="1" lang="en-US" altLang="en-US" sz="3600" dirty="0">
              <a:solidFill>
                <a:schemeClr val="bg2"/>
              </a:solidFill>
              <a:latin typeface="Times New Roman" pitchFamily="18" charset="0"/>
            </a:endParaRPr>
          </a:p>
        </p:txBody>
      </p:sp>
      <p:sp>
        <p:nvSpPr>
          <p:cNvPr id="6" name="Rectangle 4"/>
          <p:cNvSpPr>
            <a:spLocks noChangeArrowheads="1"/>
          </p:cNvSpPr>
          <p:nvPr/>
        </p:nvSpPr>
        <p:spPr bwMode="auto">
          <a:xfrm>
            <a:off x="778983" y="316582"/>
            <a:ext cx="8001000" cy="1359818"/>
          </a:xfrm>
          <a:prstGeom prst="rect">
            <a:avLst/>
          </a:prstGeom>
          <a:noFill/>
          <a:ln w="12700">
            <a:solidFill>
              <a:schemeClr val="bg2"/>
            </a:solidFill>
            <a:miter lim="800000"/>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56796" dir="1593903" algn="ctr" rotWithShape="0">
                    <a:schemeClr val="bg2"/>
                  </a:outerShdw>
                </a:effectLst>
              </a14:hiddenEffects>
            </a:ext>
          </a:extLst>
        </p:spPr>
        <p:txBody>
          <a:bodyPr lIns="90488" tIns="44450" rIns="90488" bIns="44450"/>
          <a:lstStyle/>
          <a:p>
            <a:pPr eaLnBrk="0" hangingPunct="0">
              <a:lnSpc>
                <a:spcPct val="110000"/>
              </a:lnSpc>
              <a:defRPr/>
            </a:pPr>
            <a:r>
              <a:rPr lang="en-US" altLang="en-US" sz="3600" dirty="0" smtClean="0">
                <a:latin typeface="Book Antiqua" pitchFamily="18" charset="0"/>
              </a:rPr>
              <a:t>Lowell Joint School District</a:t>
            </a:r>
          </a:p>
          <a:p>
            <a:pPr eaLnBrk="0" hangingPunct="0">
              <a:lnSpc>
                <a:spcPct val="110000"/>
              </a:lnSpc>
              <a:defRPr/>
            </a:pPr>
            <a:r>
              <a:rPr lang="en-US" altLang="en-US" sz="2000" dirty="0" smtClean="0">
                <a:latin typeface="Book Antiqua" pitchFamily="18" charset="0"/>
              </a:rPr>
              <a:t>Tradition of Excellence Since 1906</a:t>
            </a:r>
          </a:p>
          <a:p>
            <a:pPr eaLnBrk="0" hangingPunct="0">
              <a:lnSpc>
                <a:spcPct val="110000"/>
              </a:lnSpc>
              <a:defRPr/>
            </a:pPr>
            <a:r>
              <a:rPr lang="en-US" altLang="en-US" sz="2000" dirty="0" smtClean="0">
                <a:latin typeface="Script MT Bold" panose="03040602040607080904" pitchFamily="66" charset="0"/>
              </a:rPr>
              <a:t>“Home of Scholars and Champions”</a:t>
            </a:r>
            <a:endParaRPr lang="en-US" altLang="en-US" sz="2000" dirty="0">
              <a:latin typeface="Script MT Bold" panose="03040602040607080904" pitchFamily="66" charset="0"/>
            </a:endParaRPr>
          </a:p>
          <a:p>
            <a:pPr algn="l" eaLnBrk="0" hangingPunct="0">
              <a:lnSpc>
                <a:spcPct val="110000"/>
              </a:lnSpc>
              <a:defRPr/>
            </a:pPr>
            <a:endParaRPr lang="en-US" altLang="en-US" sz="4800" i="1" dirty="0">
              <a:effectLst>
                <a:outerShdw blurRad="38100" dist="38100" dir="2700000" algn="tl">
                  <a:srgbClr val="000000"/>
                </a:outerShdw>
              </a:effectLst>
              <a:latin typeface="Book Antiqua" pitchFamily="18" charset="0"/>
            </a:endParaRPr>
          </a:p>
          <a:p>
            <a:pPr algn="l" eaLnBrk="0" latinLnBrk="1" hangingPunct="0">
              <a:lnSpc>
                <a:spcPct val="110000"/>
              </a:lnSpc>
              <a:defRPr/>
            </a:pPr>
            <a:endParaRPr lang="en-US" altLang="en-US" sz="4800" i="1" dirty="0">
              <a:solidFill>
                <a:schemeClr val="tx2"/>
              </a:solidFill>
              <a:latin typeface="Book Antiqua" pitchFamily="18" charset="0"/>
            </a:endParaRPr>
          </a:p>
        </p:txBody>
      </p:sp>
      <p:pic>
        <p:nvPicPr>
          <p:cNvPr id="2150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1882" y="400050"/>
            <a:ext cx="1073150" cy="1192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1"/>
          <p:cNvPicPr>
            <a:picLocks noChangeAspect="1"/>
          </p:cNvPicPr>
          <p:nvPr/>
        </p:nvPicPr>
        <p:blipFill>
          <a:blip r:embed="rId3"/>
          <a:stretch>
            <a:fillRect/>
          </a:stretch>
        </p:blipFill>
        <p:spPr>
          <a:xfrm>
            <a:off x="6781800" y="5466798"/>
            <a:ext cx="1439567" cy="1234580"/>
          </a:xfrm>
          <a:prstGeom prst="rect">
            <a:avLst/>
          </a:prstGeom>
        </p:spPr>
      </p:pic>
    </p:spTree>
  </p:cSld>
  <p:clrMapOvr>
    <a:masterClrMapping/>
  </p:clrMapOvr>
  <p:transition spd="med">
    <p:diamon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FC84FFBA-DCFB-44BA-9EEF-3828938A3D54}" type="slidenum">
              <a:rPr lang="en-US" altLang="en-US"/>
              <a:pPr>
                <a:defRPr/>
              </a:pPr>
              <a:t>10</a:t>
            </a:fld>
            <a:endParaRPr lang="en-US" altLang="en-US"/>
          </a:p>
        </p:txBody>
      </p:sp>
      <p:sp>
        <p:nvSpPr>
          <p:cNvPr id="55298" name="Rectangle 2"/>
          <p:cNvSpPr>
            <a:spLocks noGrp="1" noChangeArrowheads="1"/>
          </p:cNvSpPr>
          <p:nvPr>
            <p:ph type="title"/>
          </p:nvPr>
        </p:nvSpPr>
        <p:spPr>
          <a:xfrm>
            <a:off x="304800" y="533400"/>
            <a:ext cx="8458200" cy="1219200"/>
          </a:xfrm>
          <a:ln w="12700">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lIns="90488" tIns="44450" rIns="90488" bIns="44450" anchor="t"/>
          <a:lstStyle/>
          <a:p>
            <a:pPr eaLnBrk="1" hangingPunct="1">
              <a:defRPr/>
            </a:pPr>
            <a:r>
              <a:rPr lang="en-US" altLang="en-US" sz="2800" b="1" dirty="0" smtClean="0">
                <a:solidFill>
                  <a:srgbClr val="95055B"/>
                </a:solidFill>
              </a:rPr>
              <a:t>    </a:t>
            </a:r>
            <a:r>
              <a:rPr lang="en-US" altLang="en-US" sz="4000" b="1" dirty="0" smtClean="0">
                <a:solidFill>
                  <a:schemeClr val="bg2"/>
                </a:solidFill>
                <a:effectLst/>
                <a:latin typeface="Times New Roman" pitchFamily="18" charset="0"/>
              </a:rPr>
              <a:t>2021/22 Second Interim Assumptions -</a:t>
            </a:r>
            <a:r>
              <a:rPr lang="en-US" altLang="en-US" sz="2800" b="1" dirty="0" smtClean="0">
                <a:solidFill>
                  <a:srgbClr val="D60093"/>
                </a:solidFill>
                <a:effectLst/>
              </a:rPr>
              <a:t> </a:t>
            </a:r>
            <a:r>
              <a:rPr lang="en-US" altLang="en-US" sz="2800" b="1" dirty="0" smtClean="0">
                <a:solidFill>
                  <a:schemeClr val="bg2"/>
                </a:solidFill>
                <a:effectLst/>
                <a:latin typeface="Times New Roman" pitchFamily="18" charset="0"/>
              </a:rPr>
              <a:t>General Fund Reserve</a:t>
            </a:r>
            <a:endParaRPr lang="en-US" altLang="en-US" sz="2800" b="1" dirty="0" smtClean="0">
              <a:effectLst/>
              <a:latin typeface="Times New Roman" pitchFamily="18" charset="0"/>
            </a:endParaRPr>
          </a:p>
        </p:txBody>
      </p:sp>
      <p:sp>
        <p:nvSpPr>
          <p:cNvPr id="15364" name="Rectangle 3"/>
          <p:cNvSpPr>
            <a:spLocks noGrp="1" noChangeArrowheads="1"/>
          </p:cNvSpPr>
          <p:nvPr>
            <p:ph type="body" idx="1"/>
          </p:nvPr>
        </p:nvSpPr>
        <p:spPr>
          <a:xfrm>
            <a:off x="304800" y="2057400"/>
            <a:ext cx="8458200" cy="42672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marL="514350" lvl="1" indent="-400050" eaLnBrk="1" hangingPunct="1">
              <a:lnSpc>
                <a:spcPct val="9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The Designation For Economic Uncertainties Reserve is  5% per board policy</a:t>
            </a:r>
          </a:p>
          <a:p>
            <a:pPr marL="114300" lvl="1" indent="0" eaLnBrk="1" hangingPunct="1">
              <a:lnSpc>
                <a:spcPct val="90000"/>
              </a:lnSpc>
              <a:buClr>
                <a:schemeClr val="bg2"/>
              </a:buClr>
              <a:buNone/>
            </a:pPr>
            <a:endParaRPr lang="en-US" altLang="en-US" sz="2400" b="1" dirty="0" smtClean="0">
              <a:solidFill>
                <a:schemeClr val="bg2"/>
              </a:solidFill>
              <a:effectLst/>
              <a:latin typeface="Times New Roman" pitchFamily="18" charset="0"/>
            </a:endParaRPr>
          </a:p>
          <a:p>
            <a:pPr marL="514350" lvl="1" indent="-400050" eaLnBrk="1" hangingPunct="1">
              <a:lnSpc>
                <a:spcPct val="9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General Services Administration</a:t>
            </a:r>
            <a:r>
              <a:rPr lang="en-US" altLang="en-US" sz="2400" b="1" dirty="0">
                <a:solidFill>
                  <a:schemeClr val="bg2"/>
                </a:solidFill>
                <a:effectLst/>
                <a:latin typeface="Times New Roman" pitchFamily="18" charset="0"/>
              </a:rPr>
              <a:t>, </a:t>
            </a:r>
            <a:r>
              <a:rPr lang="en-US" altLang="en-US" sz="2400" b="1" dirty="0" smtClean="0">
                <a:solidFill>
                  <a:schemeClr val="bg2"/>
                </a:solidFill>
                <a:effectLst/>
                <a:latin typeface="Times New Roman" pitchFamily="18" charset="0"/>
              </a:rPr>
              <a:t>a federal </a:t>
            </a:r>
            <a:r>
              <a:rPr lang="en-US" altLang="en-US" sz="2400" b="1" dirty="0">
                <a:solidFill>
                  <a:schemeClr val="bg2"/>
                </a:solidFill>
                <a:effectLst/>
                <a:latin typeface="Times New Roman" pitchFamily="18" charset="0"/>
              </a:rPr>
              <a:t>government </a:t>
            </a:r>
            <a:r>
              <a:rPr lang="en-US" altLang="en-US" sz="2400" b="1" dirty="0" smtClean="0">
                <a:solidFill>
                  <a:schemeClr val="bg2"/>
                </a:solidFill>
                <a:effectLst/>
                <a:latin typeface="Times New Roman" pitchFamily="18" charset="0"/>
              </a:rPr>
              <a:t>agency that promotes </a:t>
            </a:r>
            <a:r>
              <a:rPr lang="en-US" altLang="en-US" sz="2400" b="1" dirty="0">
                <a:solidFill>
                  <a:schemeClr val="bg2"/>
                </a:solidFill>
                <a:effectLst/>
                <a:latin typeface="Times New Roman" pitchFamily="18" charset="0"/>
              </a:rPr>
              <a:t>management best practices and efficient government operations through the development of </a:t>
            </a:r>
            <a:r>
              <a:rPr lang="en-US" altLang="en-US" sz="2400" b="1" dirty="0" smtClean="0">
                <a:solidFill>
                  <a:schemeClr val="bg2"/>
                </a:solidFill>
                <a:effectLst/>
                <a:latin typeface="Times New Roman" pitchFamily="18" charset="0"/>
              </a:rPr>
              <a:t>government-wide policies, recommends 17% reserves</a:t>
            </a:r>
          </a:p>
          <a:p>
            <a:pPr marL="514350" lvl="1" indent="-400050" eaLnBrk="1" hangingPunct="1">
              <a:lnSpc>
                <a:spcPct val="90000"/>
              </a:lnSpc>
              <a:buClr>
                <a:schemeClr val="bg2"/>
              </a:buClr>
              <a:buFont typeface="Wingdings" pitchFamily="2" charset="2"/>
              <a:buChar char="Ø"/>
            </a:pPr>
            <a:endParaRPr lang="en-US" altLang="en-US" sz="2400" b="1" dirty="0">
              <a:solidFill>
                <a:schemeClr val="bg2"/>
              </a:solidFill>
              <a:effectLst/>
              <a:latin typeface="Times New Roman" pitchFamily="18" charset="0"/>
            </a:endParaRPr>
          </a:p>
          <a:p>
            <a:pPr marL="514350" lvl="1" indent="-400050" eaLnBrk="1" hangingPunct="1">
              <a:lnSpc>
                <a:spcPct val="9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The ending balance is projected to be $11.0 million</a:t>
            </a:r>
          </a:p>
          <a:p>
            <a:pPr marL="514350" lvl="1" indent="-400050" eaLnBrk="1" hangingPunct="1">
              <a:lnSpc>
                <a:spcPct val="90000"/>
              </a:lnSpc>
              <a:buClr>
                <a:schemeClr val="tx1"/>
              </a:buClr>
              <a:buFont typeface="Wingdings" pitchFamily="2" charset="2"/>
              <a:buChar char="Ø"/>
            </a:pPr>
            <a:endParaRPr lang="en-US" altLang="en-US" sz="2500" b="1" dirty="0" smtClean="0">
              <a:solidFill>
                <a:schemeClr val="bg2"/>
              </a:solidFill>
              <a:effectLst/>
              <a:latin typeface="Times New Roman" pitchFamily="18" charset="0"/>
            </a:endParaRPr>
          </a:p>
          <a:p>
            <a:pPr marL="514350" lvl="1" indent="-400050" eaLnBrk="1" hangingPunct="1">
              <a:lnSpc>
                <a:spcPct val="90000"/>
              </a:lnSpc>
              <a:buClr>
                <a:schemeClr val="bg2"/>
              </a:buClr>
              <a:buFont typeface="Wingdings" pitchFamily="2" charset="2"/>
              <a:buChar char="Ø"/>
            </a:pPr>
            <a:endParaRPr lang="en-US" altLang="en-US" sz="2000" b="1" dirty="0" smtClean="0">
              <a:solidFill>
                <a:schemeClr val="bg2"/>
              </a:solidFill>
              <a:effectLst/>
              <a:latin typeface="Times New Roman" pitchFamily="18" charset="0"/>
            </a:endParaRPr>
          </a:p>
        </p:txBody>
      </p:sp>
    </p:spTree>
  </p:cSld>
  <p:clrMapOvr>
    <a:masterClrMapping/>
  </p:clrMapOvr>
  <p:transition spd="med">
    <p:plus/>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FC84FFBA-DCFB-44BA-9EEF-3828938A3D54}" type="slidenum">
              <a:rPr lang="en-US" altLang="en-US"/>
              <a:pPr>
                <a:defRPr/>
              </a:pPr>
              <a:t>11</a:t>
            </a:fld>
            <a:endParaRPr lang="en-US" altLang="en-US"/>
          </a:p>
        </p:txBody>
      </p:sp>
      <p:sp>
        <p:nvSpPr>
          <p:cNvPr id="55298" name="Rectangle 2"/>
          <p:cNvSpPr>
            <a:spLocks noGrp="1" noChangeArrowheads="1"/>
          </p:cNvSpPr>
          <p:nvPr>
            <p:ph type="title"/>
          </p:nvPr>
        </p:nvSpPr>
        <p:spPr>
          <a:xfrm>
            <a:off x="304800" y="533400"/>
            <a:ext cx="8458200" cy="1219200"/>
          </a:xfrm>
          <a:ln w="12700">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lIns="90488" tIns="44450" rIns="90488" bIns="44450" anchor="t"/>
          <a:lstStyle/>
          <a:p>
            <a:pPr eaLnBrk="1" hangingPunct="1">
              <a:defRPr/>
            </a:pPr>
            <a:r>
              <a:rPr lang="en-US" altLang="en-US" sz="2800" b="1" dirty="0" smtClean="0">
                <a:solidFill>
                  <a:srgbClr val="95055B"/>
                </a:solidFill>
              </a:rPr>
              <a:t>    </a:t>
            </a:r>
            <a:r>
              <a:rPr lang="en-US" altLang="en-US" sz="4000" b="1" dirty="0" smtClean="0">
                <a:solidFill>
                  <a:schemeClr val="bg2"/>
                </a:solidFill>
                <a:effectLst/>
                <a:latin typeface="Times New Roman" pitchFamily="18" charset="0"/>
              </a:rPr>
              <a:t>2021/22 Second Interim Assumptions -</a:t>
            </a:r>
            <a:r>
              <a:rPr lang="en-US" altLang="en-US" sz="2800" b="1" dirty="0" smtClean="0">
                <a:solidFill>
                  <a:srgbClr val="D60093"/>
                </a:solidFill>
                <a:effectLst/>
              </a:rPr>
              <a:t> </a:t>
            </a:r>
            <a:r>
              <a:rPr lang="en-US" altLang="en-US" sz="2800" b="1" dirty="0" smtClean="0">
                <a:solidFill>
                  <a:schemeClr val="bg2"/>
                </a:solidFill>
                <a:effectLst/>
                <a:latin typeface="Times New Roman" pitchFamily="18" charset="0"/>
              </a:rPr>
              <a:t>General Fund Reserve</a:t>
            </a:r>
            <a:endParaRPr lang="en-US" altLang="en-US" sz="2800" b="1" dirty="0" smtClean="0">
              <a:effectLst/>
              <a:latin typeface="Times New Roman" pitchFamily="18" charset="0"/>
            </a:endParaRPr>
          </a:p>
        </p:txBody>
      </p:sp>
      <p:sp>
        <p:nvSpPr>
          <p:cNvPr id="15364" name="Rectangle 3"/>
          <p:cNvSpPr>
            <a:spLocks noGrp="1" noChangeArrowheads="1"/>
          </p:cNvSpPr>
          <p:nvPr>
            <p:ph type="body" idx="1"/>
          </p:nvPr>
        </p:nvSpPr>
        <p:spPr>
          <a:xfrm>
            <a:off x="304800" y="2057400"/>
            <a:ext cx="8458200" cy="42672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marL="400050" lvl="1" indent="0" eaLnBrk="1" hangingPunct="1">
              <a:spcBef>
                <a:spcPct val="0"/>
              </a:spcBef>
              <a:buClrTx/>
              <a:buSzTx/>
              <a:buFont typeface="Wingdings" pitchFamily="2" charset="2"/>
              <a:buChar char="Ø"/>
            </a:pPr>
            <a:r>
              <a:rPr lang="en-US" altLang="en-US" sz="2400" b="1" kern="1200" dirty="0" smtClean="0">
                <a:solidFill>
                  <a:srgbClr val="003366"/>
                </a:solidFill>
                <a:effectLst/>
                <a:latin typeface="Times New Roman" pitchFamily="18" charset="0"/>
              </a:rPr>
              <a:t>Chromebook Initiative reserve of $1,281,000 to fund replacement costs of all Chromebooks</a:t>
            </a:r>
          </a:p>
          <a:p>
            <a:pPr marL="400050" lvl="1" indent="0" eaLnBrk="1" hangingPunct="1">
              <a:spcBef>
                <a:spcPct val="0"/>
              </a:spcBef>
              <a:buClrTx/>
              <a:buSzTx/>
              <a:buFont typeface="Wingdings" pitchFamily="2" charset="2"/>
              <a:buChar char="Ø"/>
            </a:pPr>
            <a:endParaRPr lang="en-US" altLang="en-US" sz="2400" b="1" kern="1200" dirty="0" smtClean="0">
              <a:solidFill>
                <a:srgbClr val="003366"/>
              </a:solidFill>
              <a:effectLst/>
              <a:latin typeface="Times New Roman" pitchFamily="18" charset="0"/>
            </a:endParaRPr>
          </a:p>
          <a:p>
            <a:pPr marL="400050" lvl="1" indent="0" eaLnBrk="1" hangingPunct="1">
              <a:spcBef>
                <a:spcPct val="0"/>
              </a:spcBef>
              <a:buClrTx/>
              <a:buSzTx/>
              <a:buFont typeface="Wingdings" pitchFamily="2" charset="2"/>
              <a:buChar char="Ø"/>
            </a:pPr>
            <a:r>
              <a:rPr lang="en-US" altLang="en-US" sz="2400" b="1" kern="1200" dirty="0" smtClean="0">
                <a:solidFill>
                  <a:srgbClr val="003366"/>
                </a:solidFill>
                <a:effectLst/>
                <a:latin typeface="Times New Roman" pitchFamily="18" charset="0"/>
              </a:rPr>
              <a:t> Textbook adoptions for science and social studies funded from reserves of $757,000 and restricted lottery carryover</a:t>
            </a:r>
          </a:p>
          <a:p>
            <a:pPr marL="400050" lvl="1" indent="0" eaLnBrk="1" hangingPunct="1">
              <a:spcBef>
                <a:spcPct val="0"/>
              </a:spcBef>
              <a:buClrTx/>
              <a:buSzTx/>
              <a:buFont typeface="Wingdings" pitchFamily="2" charset="2"/>
              <a:buChar char="Ø"/>
            </a:pPr>
            <a:endParaRPr lang="en-US" altLang="en-US" sz="2400" b="1" kern="1200" dirty="0" smtClean="0">
              <a:solidFill>
                <a:srgbClr val="003366"/>
              </a:solidFill>
              <a:effectLst/>
              <a:latin typeface="Times New Roman" pitchFamily="18" charset="0"/>
            </a:endParaRPr>
          </a:p>
          <a:p>
            <a:pPr marL="400050" lvl="1" indent="0" eaLnBrk="1" hangingPunct="1">
              <a:spcBef>
                <a:spcPct val="0"/>
              </a:spcBef>
              <a:buClrTx/>
              <a:buSzTx/>
              <a:buFont typeface="Wingdings" pitchFamily="2" charset="2"/>
              <a:buChar char="Ø"/>
            </a:pPr>
            <a:r>
              <a:rPr lang="en-US" altLang="en-US" sz="2400" b="1" kern="1200" dirty="0" smtClean="0">
                <a:solidFill>
                  <a:srgbClr val="003366"/>
                </a:solidFill>
                <a:effectLst/>
                <a:latin typeface="Times New Roman" pitchFamily="18" charset="0"/>
              </a:rPr>
              <a:t>Potential one-time conversion cost from LACOE’s business systems to OCDE’s business systems ($100,000)</a:t>
            </a:r>
          </a:p>
          <a:p>
            <a:pPr marL="400050" lvl="1" indent="0" eaLnBrk="1" hangingPunct="1">
              <a:spcBef>
                <a:spcPct val="0"/>
              </a:spcBef>
              <a:buClrTx/>
              <a:buSzTx/>
              <a:buNone/>
            </a:pPr>
            <a:endParaRPr lang="en-US" altLang="en-US" sz="2500" b="1" dirty="0" smtClean="0">
              <a:solidFill>
                <a:schemeClr val="bg2"/>
              </a:solidFill>
              <a:effectLst/>
              <a:latin typeface="Times New Roman" pitchFamily="18" charset="0"/>
            </a:endParaRPr>
          </a:p>
          <a:p>
            <a:pPr marL="514350" lvl="1" indent="-400050" eaLnBrk="1" hangingPunct="1">
              <a:lnSpc>
                <a:spcPct val="90000"/>
              </a:lnSpc>
              <a:buClr>
                <a:schemeClr val="bg2"/>
              </a:buClr>
              <a:buFont typeface="Wingdings" pitchFamily="2" charset="2"/>
              <a:buChar char="Ø"/>
            </a:pPr>
            <a:endParaRPr lang="en-US" altLang="en-US" sz="2000" b="1" dirty="0" smtClean="0">
              <a:solidFill>
                <a:schemeClr val="bg2"/>
              </a:solidFill>
              <a:effectLst/>
              <a:latin typeface="Times New Roman" pitchFamily="18" charset="0"/>
            </a:endParaRPr>
          </a:p>
        </p:txBody>
      </p:sp>
    </p:spTree>
    <p:extLst>
      <p:ext uri="{BB962C8B-B14F-4D97-AF65-F5344CB8AC3E}">
        <p14:creationId xmlns:p14="http://schemas.microsoft.com/office/powerpoint/2010/main" val="3105931333"/>
      </p:ext>
    </p:extLst>
  </p:cSld>
  <p:clrMapOvr>
    <a:masterClrMapping/>
  </p:clrMapOvr>
  <p:transition spd="med">
    <p:plus/>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FC84FFBA-DCFB-44BA-9EEF-3828938A3D54}" type="slidenum">
              <a:rPr lang="en-US" altLang="en-US"/>
              <a:pPr>
                <a:defRPr/>
              </a:pPr>
              <a:t>12</a:t>
            </a:fld>
            <a:endParaRPr lang="en-US" altLang="en-US"/>
          </a:p>
        </p:txBody>
      </p:sp>
      <p:sp>
        <p:nvSpPr>
          <p:cNvPr id="55298" name="Rectangle 2"/>
          <p:cNvSpPr>
            <a:spLocks noGrp="1" noChangeArrowheads="1"/>
          </p:cNvSpPr>
          <p:nvPr>
            <p:ph type="title"/>
          </p:nvPr>
        </p:nvSpPr>
        <p:spPr>
          <a:xfrm>
            <a:off x="304800" y="533400"/>
            <a:ext cx="8458200" cy="1219200"/>
          </a:xfrm>
          <a:ln w="12700">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lIns="90488" tIns="44450" rIns="90488" bIns="44450" anchor="t"/>
          <a:lstStyle/>
          <a:p>
            <a:pPr eaLnBrk="1" hangingPunct="1">
              <a:defRPr/>
            </a:pPr>
            <a:r>
              <a:rPr lang="en-US" altLang="en-US" sz="2800" b="1" dirty="0" smtClean="0">
                <a:solidFill>
                  <a:srgbClr val="95055B"/>
                </a:solidFill>
              </a:rPr>
              <a:t>    </a:t>
            </a:r>
            <a:r>
              <a:rPr lang="en-US" altLang="en-US" sz="4000" b="1" dirty="0" smtClean="0">
                <a:solidFill>
                  <a:schemeClr val="bg2"/>
                </a:solidFill>
                <a:effectLst/>
                <a:latin typeface="Times New Roman" pitchFamily="18" charset="0"/>
              </a:rPr>
              <a:t>2021/22 Second Interim Assumptions -</a:t>
            </a:r>
            <a:r>
              <a:rPr lang="en-US" altLang="en-US" sz="2800" b="1" dirty="0" smtClean="0">
                <a:solidFill>
                  <a:srgbClr val="D60093"/>
                </a:solidFill>
                <a:effectLst/>
              </a:rPr>
              <a:t> </a:t>
            </a:r>
            <a:r>
              <a:rPr lang="en-US" altLang="en-US" sz="2800" b="1" dirty="0" smtClean="0">
                <a:solidFill>
                  <a:schemeClr val="bg2"/>
                </a:solidFill>
                <a:effectLst/>
                <a:latin typeface="Times New Roman" pitchFamily="18" charset="0"/>
              </a:rPr>
              <a:t>General Fund Reserve</a:t>
            </a:r>
            <a:endParaRPr lang="en-US" altLang="en-US" sz="2800" b="1" dirty="0" smtClean="0">
              <a:effectLst/>
              <a:latin typeface="Times New Roman" pitchFamily="18" charset="0"/>
            </a:endParaRPr>
          </a:p>
        </p:txBody>
      </p:sp>
      <p:sp>
        <p:nvSpPr>
          <p:cNvPr id="15364" name="Rectangle 3"/>
          <p:cNvSpPr>
            <a:spLocks noGrp="1" noChangeArrowheads="1"/>
          </p:cNvSpPr>
          <p:nvPr>
            <p:ph type="body" idx="1"/>
          </p:nvPr>
        </p:nvSpPr>
        <p:spPr>
          <a:xfrm>
            <a:off x="304800" y="2057400"/>
            <a:ext cx="8458200" cy="42672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marL="514350" lvl="1" indent="-400050" eaLnBrk="1" hangingPunct="1">
              <a:lnSpc>
                <a:spcPct val="90000"/>
              </a:lnSpc>
              <a:buClr>
                <a:srgbClr val="003366"/>
              </a:buClr>
              <a:buFont typeface="Wingdings" pitchFamily="2" charset="2"/>
              <a:buChar char="Ø"/>
            </a:pPr>
            <a:r>
              <a:rPr lang="en-US" altLang="en-US" sz="2400" b="1" dirty="0">
                <a:solidFill>
                  <a:srgbClr val="003366"/>
                </a:solidFill>
                <a:effectLst/>
                <a:latin typeface="Times New Roman" pitchFamily="18" charset="0"/>
              </a:rPr>
              <a:t>New reserve “cap” of 10% of “non-committed” General funds will be effective with 2022/23 Adopted Budget</a:t>
            </a:r>
          </a:p>
          <a:p>
            <a:pPr marL="514350" lvl="1" indent="-400050" eaLnBrk="1" hangingPunct="1">
              <a:lnSpc>
                <a:spcPct val="90000"/>
              </a:lnSpc>
              <a:buClr>
                <a:srgbClr val="003366"/>
              </a:buClr>
              <a:buFont typeface="Wingdings" pitchFamily="2" charset="2"/>
              <a:buChar char="Ø"/>
            </a:pPr>
            <a:r>
              <a:rPr lang="en-US" altLang="en-US" sz="2400" b="1" dirty="0">
                <a:solidFill>
                  <a:srgbClr val="003366"/>
                </a:solidFill>
                <a:effectLst/>
                <a:latin typeface="Times New Roman" pitchFamily="18" charset="0"/>
              </a:rPr>
              <a:t>A resolution will be required to commit, and un-commit, funds above 10%  reserves for future identified needs to maintain compliance with this new requirement</a:t>
            </a:r>
          </a:p>
          <a:p>
            <a:pPr marL="514350" lvl="1" indent="-400050" eaLnBrk="1" hangingPunct="1">
              <a:lnSpc>
                <a:spcPct val="90000"/>
              </a:lnSpc>
              <a:buClr>
                <a:srgbClr val="003366"/>
              </a:buClr>
              <a:buFont typeface="Wingdings" pitchFamily="2" charset="2"/>
              <a:buChar char="Ø"/>
            </a:pPr>
            <a:r>
              <a:rPr lang="en-US" altLang="en-US" sz="2400" b="1" dirty="0">
                <a:solidFill>
                  <a:srgbClr val="003366"/>
                </a:solidFill>
                <a:effectLst/>
                <a:latin typeface="Times New Roman" pitchFamily="18" charset="0"/>
              </a:rPr>
              <a:t>The </a:t>
            </a:r>
            <a:r>
              <a:rPr lang="en-US" altLang="en-US" sz="2400" b="1" dirty="0" smtClean="0">
                <a:solidFill>
                  <a:srgbClr val="003366"/>
                </a:solidFill>
                <a:effectLst/>
                <a:latin typeface="Times New Roman" pitchFamily="18" charset="0"/>
              </a:rPr>
              <a:t>district has many uncertainties to which committed reserves can be assigned.  </a:t>
            </a:r>
          </a:p>
          <a:p>
            <a:pPr marL="914400" lvl="2" indent="-400050" eaLnBrk="1" hangingPunct="1">
              <a:lnSpc>
                <a:spcPct val="90000"/>
              </a:lnSpc>
              <a:buClr>
                <a:srgbClr val="003366"/>
              </a:buClr>
              <a:buFont typeface="Wingdings" pitchFamily="2" charset="2"/>
              <a:buChar char="Ø"/>
            </a:pPr>
            <a:r>
              <a:rPr lang="en-US" altLang="en-US" sz="2000" b="1" dirty="0" smtClean="0">
                <a:solidFill>
                  <a:srgbClr val="003366"/>
                </a:solidFill>
                <a:effectLst/>
                <a:latin typeface="Times New Roman" pitchFamily="18" charset="0"/>
              </a:rPr>
              <a:t>Enrollment or seat attendance could decline in 2022/23 greater than the 30 students projected, and there could be decline in 2023/24, which is not assumed in the financials.  </a:t>
            </a:r>
          </a:p>
          <a:p>
            <a:pPr marL="914400" lvl="2" indent="-400050" eaLnBrk="1" hangingPunct="1">
              <a:lnSpc>
                <a:spcPct val="90000"/>
              </a:lnSpc>
              <a:buClr>
                <a:srgbClr val="003366"/>
              </a:buClr>
              <a:buFont typeface="Wingdings" pitchFamily="2" charset="2"/>
              <a:buChar char="Ø"/>
            </a:pPr>
            <a:r>
              <a:rPr lang="en-US" altLang="en-US" sz="2000" b="1" dirty="0" smtClean="0">
                <a:solidFill>
                  <a:srgbClr val="003366"/>
                </a:solidFill>
                <a:effectLst/>
                <a:latin typeface="Times New Roman" pitchFamily="18" charset="0"/>
              </a:rPr>
              <a:t>Several teaching positions to reduce class size in the upper grades.  These positions do not have funding after 2023/24.  </a:t>
            </a:r>
          </a:p>
          <a:p>
            <a:pPr marL="914400" lvl="2" indent="-400050" eaLnBrk="1" hangingPunct="1">
              <a:lnSpc>
                <a:spcPct val="90000"/>
              </a:lnSpc>
              <a:buClr>
                <a:srgbClr val="003366"/>
              </a:buClr>
              <a:buFont typeface="Wingdings" pitchFamily="2" charset="2"/>
              <a:buChar char="Ø"/>
            </a:pPr>
            <a:r>
              <a:rPr lang="en-US" altLang="en-US" sz="2000" b="1" dirty="0" smtClean="0">
                <a:solidFill>
                  <a:srgbClr val="003366"/>
                </a:solidFill>
                <a:effectLst/>
                <a:latin typeface="Times New Roman" pitchFamily="18" charset="0"/>
              </a:rPr>
              <a:t>Unfunded </a:t>
            </a:r>
            <a:r>
              <a:rPr lang="en-US" altLang="en-US" sz="2000" b="1" dirty="0">
                <a:solidFill>
                  <a:srgbClr val="003366"/>
                </a:solidFill>
                <a:effectLst/>
                <a:latin typeface="Times New Roman" pitchFamily="18" charset="0"/>
              </a:rPr>
              <a:t>pension and health benefit </a:t>
            </a:r>
            <a:r>
              <a:rPr lang="en-US" altLang="en-US" sz="2000" b="1" dirty="0" smtClean="0">
                <a:solidFill>
                  <a:srgbClr val="003366"/>
                </a:solidFill>
                <a:effectLst/>
                <a:latin typeface="Times New Roman" pitchFamily="18" charset="0"/>
              </a:rPr>
              <a:t>liabilities</a:t>
            </a:r>
            <a:endParaRPr lang="en-US" altLang="en-US" sz="2000" b="1" dirty="0">
              <a:solidFill>
                <a:srgbClr val="003366"/>
              </a:solidFill>
              <a:effectLst/>
              <a:latin typeface="Times New Roman" pitchFamily="18" charset="0"/>
            </a:endParaRPr>
          </a:p>
          <a:p>
            <a:pPr marL="514350" lvl="1" indent="-400050" eaLnBrk="1" hangingPunct="1">
              <a:lnSpc>
                <a:spcPct val="90000"/>
              </a:lnSpc>
              <a:buClr>
                <a:schemeClr val="bg2"/>
              </a:buClr>
              <a:buFont typeface="Wingdings" pitchFamily="2" charset="2"/>
              <a:buChar char="Ø"/>
            </a:pPr>
            <a:endParaRPr lang="en-US" altLang="en-US" sz="2000" b="1" dirty="0" smtClean="0">
              <a:solidFill>
                <a:schemeClr val="bg2"/>
              </a:solidFill>
              <a:effectLst/>
              <a:latin typeface="Times New Roman" pitchFamily="18" charset="0"/>
            </a:endParaRPr>
          </a:p>
        </p:txBody>
      </p:sp>
    </p:spTree>
    <p:extLst>
      <p:ext uri="{BB962C8B-B14F-4D97-AF65-F5344CB8AC3E}">
        <p14:creationId xmlns:p14="http://schemas.microsoft.com/office/powerpoint/2010/main" val="2319084838"/>
      </p:ext>
    </p:extLst>
  </p:cSld>
  <p:clrMapOvr>
    <a:masterClrMapping/>
  </p:clrMapOvr>
  <p:transition spd="med">
    <p:plus/>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FC84FFBA-DCFB-44BA-9EEF-3828938A3D54}" type="slidenum">
              <a:rPr lang="en-US" altLang="en-US"/>
              <a:pPr>
                <a:defRPr/>
              </a:pPr>
              <a:t>13</a:t>
            </a:fld>
            <a:endParaRPr lang="en-US" altLang="en-US"/>
          </a:p>
        </p:txBody>
      </p:sp>
      <p:sp>
        <p:nvSpPr>
          <p:cNvPr id="55298" name="Rectangle 2"/>
          <p:cNvSpPr>
            <a:spLocks noGrp="1" noChangeArrowheads="1"/>
          </p:cNvSpPr>
          <p:nvPr>
            <p:ph type="title"/>
          </p:nvPr>
        </p:nvSpPr>
        <p:spPr>
          <a:xfrm>
            <a:off x="304800" y="533400"/>
            <a:ext cx="8458200" cy="1219200"/>
          </a:xfrm>
          <a:ln w="12700">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lIns="90488" tIns="44450" rIns="90488" bIns="44450" anchor="t"/>
          <a:lstStyle/>
          <a:p>
            <a:pPr eaLnBrk="1" hangingPunct="1">
              <a:defRPr/>
            </a:pPr>
            <a:r>
              <a:rPr lang="en-US" altLang="en-US" sz="2800" b="1" dirty="0" smtClean="0">
                <a:solidFill>
                  <a:srgbClr val="95055B"/>
                </a:solidFill>
              </a:rPr>
              <a:t>    </a:t>
            </a:r>
            <a:r>
              <a:rPr lang="en-US" altLang="en-US" sz="4000" b="1" dirty="0" smtClean="0">
                <a:solidFill>
                  <a:schemeClr val="bg2"/>
                </a:solidFill>
                <a:effectLst/>
                <a:latin typeface="Times New Roman" pitchFamily="18" charset="0"/>
              </a:rPr>
              <a:t>2021/22 Second Interim Assumptions -</a:t>
            </a:r>
            <a:r>
              <a:rPr lang="en-US" altLang="en-US" sz="2800" b="1" dirty="0" smtClean="0">
                <a:solidFill>
                  <a:srgbClr val="D60093"/>
                </a:solidFill>
                <a:effectLst/>
              </a:rPr>
              <a:t> </a:t>
            </a:r>
            <a:r>
              <a:rPr lang="en-US" altLang="en-US" sz="2800" b="1" dirty="0" smtClean="0">
                <a:solidFill>
                  <a:schemeClr val="bg2"/>
                </a:solidFill>
                <a:effectLst/>
                <a:latin typeface="Times New Roman" pitchFamily="18" charset="0"/>
              </a:rPr>
              <a:t>General Fund Reserve</a:t>
            </a:r>
            <a:endParaRPr lang="en-US" altLang="en-US" sz="2800" b="1" dirty="0" smtClean="0">
              <a:effectLst/>
              <a:latin typeface="Times New Roman" pitchFamily="18" charset="0"/>
            </a:endParaRPr>
          </a:p>
        </p:txBody>
      </p:sp>
      <p:sp>
        <p:nvSpPr>
          <p:cNvPr id="15364" name="Rectangle 3"/>
          <p:cNvSpPr>
            <a:spLocks noGrp="1" noChangeArrowheads="1"/>
          </p:cNvSpPr>
          <p:nvPr>
            <p:ph type="body" idx="1"/>
          </p:nvPr>
        </p:nvSpPr>
        <p:spPr>
          <a:xfrm>
            <a:off x="304800" y="2057400"/>
            <a:ext cx="8458200" cy="42672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marL="400050" lvl="1" indent="0" eaLnBrk="1" hangingPunct="1">
              <a:spcBef>
                <a:spcPct val="0"/>
              </a:spcBef>
              <a:spcAft>
                <a:spcPts val="1200"/>
              </a:spcAft>
              <a:buClrTx/>
              <a:buSzTx/>
              <a:buFont typeface="Wingdings" pitchFamily="2" charset="2"/>
              <a:buChar char="Ø"/>
            </a:pPr>
            <a:r>
              <a:rPr lang="en-US" altLang="en-US" sz="2400" b="1" kern="1200" dirty="0" smtClean="0">
                <a:solidFill>
                  <a:srgbClr val="003366"/>
                </a:solidFill>
                <a:effectLst/>
                <a:latin typeface="Times New Roman" pitchFamily="18" charset="0"/>
              </a:rPr>
              <a:t>See Multi year Projection for reserve amounts</a:t>
            </a:r>
          </a:p>
          <a:p>
            <a:pPr marL="400050" lvl="1" indent="0" eaLnBrk="1" hangingPunct="1">
              <a:spcBef>
                <a:spcPct val="0"/>
              </a:spcBef>
              <a:spcAft>
                <a:spcPts val="1200"/>
              </a:spcAft>
              <a:buClrTx/>
              <a:buSzTx/>
              <a:buNone/>
            </a:pPr>
            <a:r>
              <a:rPr lang="en-US" altLang="en-US" sz="2400" b="1" u="sng" kern="1200" dirty="0" smtClean="0">
                <a:solidFill>
                  <a:srgbClr val="003366"/>
                </a:solidFill>
                <a:effectLst/>
                <a:latin typeface="Times New Roman" pitchFamily="18" charset="0"/>
              </a:rPr>
              <a:t>Update</a:t>
            </a:r>
            <a:r>
              <a:rPr lang="en-US" altLang="en-US" sz="2400" b="1" kern="1200" dirty="0" smtClean="0">
                <a:solidFill>
                  <a:srgbClr val="003366"/>
                </a:solidFill>
                <a:effectLst/>
                <a:latin typeface="Times New Roman" pitchFamily="18" charset="0"/>
              </a:rPr>
              <a:t>:</a:t>
            </a:r>
          </a:p>
          <a:p>
            <a:pPr marL="400050" lvl="1" indent="0" eaLnBrk="1" hangingPunct="1">
              <a:spcBef>
                <a:spcPct val="0"/>
              </a:spcBef>
              <a:spcAft>
                <a:spcPts val="1200"/>
              </a:spcAft>
              <a:buClrTx/>
              <a:buSzTx/>
              <a:buFont typeface="Wingdings" pitchFamily="2" charset="2"/>
              <a:buChar char="Ø"/>
            </a:pPr>
            <a:r>
              <a:rPr lang="en-US" altLang="en-US" sz="2400" b="1" kern="1200" dirty="0" smtClean="0">
                <a:solidFill>
                  <a:srgbClr val="003366"/>
                </a:solidFill>
                <a:effectLst/>
                <a:latin typeface="Times New Roman" pitchFamily="18" charset="0"/>
              </a:rPr>
              <a:t>Retiree Health and Welfare Liability Deposit of $440,000</a:t>
            </a:r>
          </a:p>
          <a:p>
            <a:pPr marL="800100" lvl="2" indent="0" eaLnBrk="1" hangingPunct="1">
              <a:spcBef>
                <a:spcPct val="0"/>
              </a:spcBef>
              <a:buClrTx/>
              <a:buSzTx/>
              <a:buFont typeface="Wingdings" pitchFamily="2" charset="2"/>
              <a:buChar char="Ø"/>
            </a:pPr>
            <a:r>
              <a:rPr lang="en-US" altLang="en-US" sz="2000" b="1" kern="1200" dirty="0" smtClean="0">
                <a:solidFill>
                  <a:srgbClr val="003366"/>
                </a:solidFill>
                <a:effectLst/>
                <a:latin typeface="Times New Roman" pitchFamily="18" charset="0"/>
              </a:rPr>
              <a:t>District will spend down reserves in facility funds over the next several years.  Reduction in reserves has a negative impact on credit rating for future general obligation bond issuances.</a:t>
            </a:r>
          </a:p>
          <a:p>
            <a:pPr marL="800100" lvl="2" indent="0" eaLnBrk="1" hangingPunct="1">
              <a:spcBef>
                <a:spcPct val="0"/>
              </a:spcBef>
              <a:buClrTx/>
              <a:buSzTx/>
              <a:buFont typeface="Wingdings" pitchFamily="2" charset="2"/>
              <a:buChar char="Ø"/>
            </a:pPr>
            <a:endParaRPr lang="en-US" altLang="en-US" sz="2000" b="1" kern="1200" dirty="0">
              <a:solidFill>
                <a:srgbClr val="003366"/>
              </a:solidFill>
              <a:effectLst/>
              <a:latin typeface="Times New Roman" pitchFamily="18" charset="0"/>
            </a:endParaRPr>
          </a:p>
          <a:p>
            <a:pPr marL="800100" lvl="2" indent="0" eaLnBrk="1" hangingPunct="1">
              <a:spcBef>
                <a:spcPct val="0"/>
              </a:spcBef>
              <a:buClrTx/>
              <a:buSzTx/>
              <a:buFont typeface="Wingdings" pitchFamily="2" charset="2"/>
              <a:buChar char="Ø"/>
            </a:pPr>
            <a:r>
              <a:rPr lang="en-US" altLang="en-US" sz="2000" b="1" kern="1200" dirty="0" smtClean="0">
                <a:solidFill>
                  <a:srgbClr val="003366"/>
                </a:solidFill>
                <a:effectLst/>
                <a:latin typeface="Times New Roman" pitchFamily="18" charset="0"/>
              </a:rPr>
              <a:t>The Board approved an irrevocable trust in February 2022 to deposit funds to assist with balance sheet improvement for credit rating for future general obligation bond issuances.  Additional annual deposits will continue to demonstrate commitment to funding this liability.</a:t>
            </a:r>
            <a:endParaRPr lang="en-US" altLang="en-US" sz="2400" b="1" kern="1200" dirty="0" smtClean="0">
              <a:solidFill>
                <a:srgbClr val="003366"/>
              </a:solidFill>
              <a:effectLst/>
              <a:latin typeface="Times New Roman" pitchFamily="18" charset="0"/>
            </a:endParaRPr>
          </a:p>
          <a:p>
            <a:pPr marL="400050" lvl="1" indent="0" eaLnBrk="1" hangingPunct="1">
              <a:spcBef>
                <a:spcPct val="0"/>
              </a:spcBef>
              <a:buClrTx/>
              <a:buSzTx/>
              <a:buNone/>
            </a:pPr>
            <a:endParaRPr lang="en-US" altLang="en-US" sz="2000" b="1" dirty="0" smtClean="0">
              <a:solidFill>
                <a:schemeClr val="bg2"/>
              </a:solidFill>
              <a:effectLst/>
              <a:latin typeface="Times New Roman" pitchFamily="18" charset="0"/>
            </a:endParaRPr>
          </a:p>
        </p:txBody>
      </p:sp>
    </p:spTree>
    <p:extLst>
      <p:ext uri="{BB962C8B-B14F-4D97-AF65-F5344CB8AC3E}">
        <p14:creationId xmlns:p14="http://schemas.microsoft.com/office/powerpoint/2010/main" val="856614811"/>
      </p:ext>
    </p:extLst>
  </p:cSld>
  <p:clrMapOvr>
    <a:masterClrMapping/>
  </p:clrMapOvr>
  <p:transition spd="med">
    <p:plus/>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FD180A21-3F11-48E6-B66F-1021E9766D85}" type="slidenum">
              <a:rPr lang="en-US" altLang="en-US"/>
              <a:pPr>
                <a:defRPr/>
              </a:pPr>
              <a:t>14</a:t>
            </a:fld>
            <a:endParaRPr lang="en-US" altLang="en-US"/>
          </a:p>
        </p:txBody>
      </p:sp>
      <p:sp>
        <p:nvSpPr>
          <p:cNvPr id="63490" name="Rectangle 2"/>
          <p:cNvSpPr>
            <a:spLocks noGrp="1" noChangeArrowheads="1"/>
          </p:cNvSpPr>
          <p:nvPr>
            <p:ph type="title"/>
          </p:nvPr>
        </p:nvSpPr>
        <p:spPr>
          <a:xfrm>
            <a:off x="533400" y="381000"/>
            <a:ext cx="7924800" cy="1447800"/>
          </a:xfrm>
          <a:ln w="12700">
            <a:solidFill>
              <a:srgbClr val="000000"/>
            </a:solidFill>
            <a:miter lim="800000"/>
            <a:headEnd/>
            <a:tailEnd/>
          </a:ln>
          <a:extLst>
            <a:ext uri="{909E8E84-426E-40DD-AFC4-6F175D3DCCD1}">
              <a14:hiddenFill xmlns:a14="http://schemas.microsoft.com/office/drawing/2010/main">
                <a:solidFill>
                  <a:schemeClr val="tx1"/>
                </a:solidFill>
              </a14:hiddenFill>
            </a:ext>
          </a:extLst>
        </p:spPr>
        <p:txBody>
          <a:bodyPr lIns="90488" tIns="44450" rIns="90488" bIns="44450" anchor="t"/>
          <a:lstStyle/>
          <a:p>
            <a:pPr eaLnBrk="1" hangingPunct="1">
              <a:defRPr/>
            </a:pPr>
            <a:r>
              <a:rPr lang="en-US" altLang="en-US" sz="3600" b="1" smtClean="0">
                <a:solidFill>
                  <a:schemeClr val="bg2"/>
                </a:solidFill>
                <a:effectLst/>
                <a:latin typeface="Times New Roman" pitchFamily="18" charset="0"/>
              </a:rPr>
              <a:t>Multi-year Projections</a:t>
            </a:r>
            <a:br>
              <a:rPr lang="en-US" altLang="en-US" sz="3600" b="1" smtClean="0">
                <a:solidFill>
                  <a:schemeClr val="bg2"/>
                </a:solidFill>
                <a:effectLst/>
                <a:latin typeface="Times New Roman" pitchFamily="18" charset="0"/>
              </a:rPr>
            </a:br>
            <a:r>
              <a:rPr lang="en-US" altLang="en-US" sz="2400" b="1" smtClean="0">
                <a:solidFill>
                  <a:schemeClr val="bg2"/>
                </a:solidFill>
                <a:effectLst/>
              </a:rPr>
              <a:t> </a:t>
            </a:r>
            <a:r>
              <a:rPr lang="en-US" altLang="en-US" sz="2800" b="1" smtClean="0">
                <a:solidFill>
                  <a:schemeClr val="bg2"/>
                </a:solidFill>
                <a:effectLst/>
                <a:latin typeface="Times New Roman" pitchFamily="18" charset="0"/>
              </a:rPr>
              <a:t>Revenue Assumptions</a:t>
            </a:r>
            <a:r>
              <a:rPr lang="en-US" altLang="en-US" sz="2800" b="1" smtClean="0">
                <a:solidFill>
                  <a:schemeClr val="bg2"/>
                </a:solidFill>
                <a:latin typeface="Times New Roman" pitchFamily="18" charset="0"/>
              </a:rPr>
              <a:t/>
            </a:r>
            <a:br>
              <a:rPr lang="en-US" altLang="en-US" sz="2800" b="1" smtClean="0">
                <a:solidFill>
                  <a:schemeClr val="bg2"/>
                </a:solidFill>
                <a:latin typeface="Times New Roman" pitchFamily="18" charset="0"/>
              </a:rPr>
            </a:br>
            <a:r>
              <a:rPr lang="en-US" altLang="en-US" sz="2000" b="1" smtClean="0">
                <a:solidFill>
                  <a:schemeClr val="bg2"/>
                </a:solidFill>
                <a:effectLst/>
                <a:latin typeface="Times New Roman" pitchFamily="18" charset="0"/>
              </a:rPr>
              <a:t>(Subsequent Years)</a:t>
            </a:r>
          </a:p>
        </p:txBody>
      </p:sp>
      <p:sp>
        <p:nvSpPr>
          <p:cNvPr id="63491" name="Rectangle 3"/>
          <p:cNvSpPr>
            <a:spLocks noGrp="1" noChangeArrowheads="1"/>
          </p:cNvSpPr>
          <p:nvPr>
            <p:ph type="body" idx="1"/>
          </p:nvPr>
        </p:nvSpPr>
        <p:spPr>
          <a:xfrm>
            <a:off x="533400" y="2133600"/>
            <a:ext cx="8001000" cy="4267200"/>
          </a:xfrm>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lnSpc>
                <a:spcPct val="80000"/>
              </a:lnSpc>
              <a:buClr>
                <a:schemeClr val="bg2"/>
              </a:buClr>
              <a:buFont typeface="Wingdings" pitchFamily="2" charset="2"/>
              <a:buChar char="Ø"/>
              <a:defRPr/>
            </a:pPr>
            <a:r>
              <a:rPr lang="en-US" altLang="en-US" sz="2400" b="1" dirty="0" smtClean="0">
                <a:solidFill>
                  <a:schemeClr val="bg2"/>
                </a:solidFill>
                <a:effectLst/>
                <a:latin typeface="Times New Roman" pitchFamily="18" charset="0"/>
              </a:rPr>
              <a:t>Local Control Funding Formula and Special Ed Sources:</a:t>
            </a:r>
          </a:p>
          <a:p>
            <a:pPr lvl="1" eaLnBrk="1" hangingPunct="1">
              <a:lnSpc>
                <a:spcPct val="80000"/>
              </a:lnSpc>
              <a:buClr>
                <a:schemeClr val="bg2"/>
              </a:buClr>
              <a:buFont typeface="Wingdings" pitchFamily="2" charset="2"/>
              <a:buChar char="Ø"/>
              <a:defRPr/>
            </a:pPr>
            <a:r>
              <a:rPr lang="en-US" altLang="en-US" sz="2400" b="1" dirty="0" smtClean="0">
                <a:solidFill>
                  <a:schemeClr val="bg2"/>
                </a:solidFill>
                <a:effectLst/>
                <a:latin typeface="Times New Roman" pitchFamily="18" charset="0"/>
              </a:rPr>
              <a:t>COLA </a:t>
            </a:r>
          </a:p>
          <a:p>
            <a:pPr marL="914400" lvl="2" indent="0" eaLnBrk="1" hangingPunct="1">
              <a:lnSpc>
                <a:spcPct val="80000"/>
              </a:lnSpc>
              <a:buClr>
                <a:schemeClr val="bg2"/>
              </a:buClr>
              <a:buNone/>
              <a:defRPr/>
            </a:pPr>
            <a:r>
              <a:rPr lang="en-US" altLang="en-US" b="1" dirty="0" smtClean="0">
                <a:solidFill>
                  <a:schemeClr val="bg2"/>
                </a:solidFill>
                <a:effectLst/>
                <a:latin typeface="Times New Roman" pitchFamily="18" charset="0"/>
              </a:rPr>
              <a:t>6.17% in 2022/23</a:t>
            </a:r>
          </a:p>
          <a:p>
            <a:pPr marL="914400" lvl="2" indent="0" eaLnBrk="1" hangingPunct="1">
              <a:lnSpc>
                <a:spcPct val="80000"/>
              </a:lnSpc>
              <a:buClr>
                <a:schemeClr val="bg2"/>
              </a:buClr>
              <a:buNone/>
              <a:defRPr/>
            </a:pPr>
            <a:r>
              <a:rPr lang="en-US" altLang="en-US" b="1" dirty="0" smtClean="0">
                <a:solidFill>
                  <a:schemeClr val="bg2"/>
                </a:solidFill>
                <a:effectLst/>
                <a:latin typeface="Times New Roman" pitchFamily="18" charset="0"/>
              </a:rPr>
              <a:t>3.61% in 2023/24 </a:t>
            </a:r>
          </a:p>
          <a:p>
            <a:pPr lvl="1" eaLnBrk="1" hangingPunct="1">
              <a:lnSpc>
                <a:spcPct val="80000"/>
              </a:lnSpc>
              <a:buClr>
                <a:schemeClr val="bg2"/>
              </a:buClr>
              <a:buFont typeface="Wingdings" pitchFamily="2" charset="2"/>
              <a:buChar char="Ø"/>
              <a:defRPr/>
            </a:pPr>
            <a:r>
              <a:rPr lang="en-US" altLang="en-US" sz="2400" b="1" dirty="0" smtClean="0">
                <a:solidFill>
                  <a:schemeClr val="bg2"/>
                </a:solidFill>
                <a:effectLst/>
                <a:latin typeface="Times New Roman" pitchFamily="18" charset="0"/>
              </a:rPr>
              <a:t>ADA</a:t>
            </a:r>
          </a:p>
          <a:p>
            <a:pPr marL="914400" lvl="2" indent="0" eaLnBrk="1" hangingPunct="1">
              <a:lnSpc>
                <a:spcPct val="80000"/>
              </a:lnSpc>
              <a:buClr>
                <a:schemeClr val="bg2"/>
              </a:buClr>
              <a:buNone/>
              <a:defRPr/>
            </a:pPr>
            <a:r>
              <a:rPr lang="en-US" altLang="en-US" b="1" u="sng" dirty="0" smtClean="0">
                <a:solidFill>
                  <a:schemeClr val="bg2"/>
                </a:solidFill>
                <a:effectLst/>
                <a:latin typeface="Times New Roman" pitchFamily="18" charset="0"/>
              </a:rPr>
              <a:t>-30 </a:t>
            </a:r>
            <a:r>
              <a:rPr lang="en-US" altLang="en-US" b="1" u="sng" dirty="0">
                <a:solidFill>
                  <a:schemeClr val="bg2"/>
                </a:solidFill>
                <a:effectLst/>
                <a:latin typeface="Times New Roman" pitchFamily="18" charset="0"/>
              </a:rPr>
              <a:t>ADA </a:t>
            </a:r>
            <a:r>
              <a:rPr lang="en-US" altLang="en-US" b="1" u="sng" dirty="0" smtClean="0">
                <a:solidFill>
                  <a:schemeClr val="bg2"/>
                </a:solidFill>
                <a:effectLst/>
                <a:latin typeface="Times New Roman" pitchFamily="18" charset="0"/>
              </a:rPr>
              <a:t>decline in 2022/23</a:t>
            </a:r>
          </a:p>
          <a:p>
            <a:pPr marL="914400" lvl="2" indent="0" eaLnBrk="1" hangingPunct="1">
              <a:lnSpc>
                <a:spcPct val="80000"/>
              </a:lnSpc>
              <a:buClr>
                <a:schemeClr val="bg2"/>
              </a:buClr>
              <a:buNone/>
              <a:defRPr/>
            </a:pPr>
            <a:r>
              <a:rPr lang="en-US" altLang="en-US" b="1" dirty="0" smtClean="0">
                <a:solidFill>
                  <a:schemeClr val="bg2"/>
                </a:solidFill>
                <a:effectLst/>
                <a:latin typeface="Times New Roman" pitchFamily="18" charset="0"/>
              </a:rPr>
              <a:t>Seat attendance </a:t>
            </a:r>
            <a:r>
              <a:rPr lang="en-US" altLang="en-US" b="1" u="sng" dirty="0" smtClean="0">
                <a:solidFill>
                  <a:schemeClr val="bg2"/>
                </a:solidFill>
                <a:effectLst/>
                <a:latin typeface="Times New Roman" pitchFamily="18" charset="0"/>
              </a:rPr>
              <a:t>returns to normal </a:t>
            </a:r>
            <a:r>
              <a:rPr lang="en-US" altLang="en-US" b="1" dirty="0" smtClean="0">
                <a:solidFill>
                  <a:schemeClr val="bg2"/>
                </a:solidFill>
                <a:effectLst/>
                <a:latin typeface="Times New Roman" pitchFamily="18" charset="0"/>
              </a:rPr>
              <a:t>of 97.4% from 95% (+81.55 ADA)</a:t>
            </a:r>
          </a:p>
          <a:p>
            <a:pPr marL="914400" lvl="2" indent="0" eaLnBrk="1" hangingPunct="1">
              <a:lnSpc>
                <a:spcPct val="80000"/>
              </a:lnSpc>
              <a:buClr>
                <a:schemeClr val="bg2"/>
              </a:buClr>
              <a:buNone/>
              <a:defRPr/>
            </a:pPr>
            <a:r>
              <a:rPr lang="en-US" altLang="en-US" b="1" dirty="0" smtClean="0">
                <a:solidFill>
                  <a:schemeClr val="bg2"/>
                </a:solidFill>
                <a:effectLst/>
                <a:latin typeface="Times New Roman" pitchFamily="18" charset="0"/>
              </a:rPr>
              <a:t>Net increase to ADA projection of 51.55 ...</a:t>
            </a:r>
          </a:p>
          <a:p>
            <a:pPr marL="914400" lvl="2" indent="0" eaLnBrk="1" hangingPunct="1">
              <a:lnSpc>
                <a:spcPct val="80000"/>
              </a:lnSpc>
              <a:buClr>
                <a:schemeClr val="bg2"/>
              </a:buClr>
              <a:buNone/>
              <a:defRPr/>
            </a:pPr>
            <a:r>
              <a:rPr lang="en-US" altLang="en-US" b="1" dirty="0" smtClean="0">
                <a:solidFill>
                  <a:schemeClr val="bg2"/>
                </a:solidFill>
                <a:effectLst/>
                <a:latin typeface="Times New Roman" pitchFamily="18" charset="0"/>
              </a:rPr>
              <a:t>23/24 ADA projection remains flat at this time</a:t>
            </a:r>
          </a:p>
          <a:p>
            <a:pPr marL="514350" lvl="1" indent="0" eaLnBrk="1" hangingPunct="1">
              <a:lnSpc>
                <a:spcPct val="80000"/>
              </a:lnSpc>
              <a:buClr>
                <a:schemeClr val="bg2"/>
              </a:buClr>
              <a:buNone/>
              <a:defRPr/>
            </a:pPr>
            <a:endParaRPr lang="en-US" altLang="en-US" sz="2400" b="1" dirty="0">
              <a:solidFill>
                <a:schemeClr val="bg2"/>
              </a:solidFill>
              <a:effectLst/>
              <a:latin typeface="Times New Roman" pitchFamily="18" charset="0"/>
            </a:endParaRPr>
          </a:p>
          <a:p>
            <a:pPr marL="114300" indent="0" eaLnBrk="1" hangingPunct="1">
              <a:lnSpc>
                <a:spcPct val="80000"/>
              </a:lnSpc>
              <a:buClr>
                <a:schemeClr val="bg2"/>
              </a:buClr>
              <a:buNone/>
              <a:defRPr/>
            </a:pPr>
            <a:endParaRPr lang="en-US" altLang="en-US" b="1" dirty="0" smtClean="0">
              <a:solidFill>
                <a:schemeClr val="bg2"/>
              </a:solidFill>
              <a:effectLst/>
              <a:latin typeface="Times New Roman" pitchFamily="18" charset="0"/>
            </a:endParaRPr>
          </a:p>
          <a:p>
            <a:pPr marL="914400" lvl="2" indent="0" eaLnBrk="1" hangingPunct="1">
              <a:lnSpc>
                <a:spcPct val="80000"/>
              </a:lnSpc>
              <a:buClr>
                <a:schemeClr val="bg2"/>
              </a:buClr>
              <a:buNone/>
              <a:defRPr/>
            </a:pPr>
            <a:endParaRPr lang="en-US" altLang="en-US" b="1" dirty="0" smtClean="0">
              <a:solidFill>
                <a:schemeClr val="bg2"/>
              </a:solidFill>
              <a:effectLst/>
              <a:latin typeface="Times New Roman" pitchFamily="18" charset="0"/>
            </a:endParaRPr>
          </a:p>
          <a:p>
            <a:pPr marL="914400" lvl="2" indent="0" eaLnBrk="1" hangingPunct="1">
              <a:lnSpc>
                <a:spcPct val="80000"/>
              </a:lnSpc>
              <a:buClr>
                <a:schemeClr val="bg2"/>
              </a:buClr>
              <a:buNone/>
              <a:defRPr/>
            </a:pPr>
            <a:endParaRPr lang="en-US" altLang="en-US" sz="2000" b="1" dirty="0" smtClean="0">
              <a:solidFill>
                <a:schemeClr val="bg2"/>
              </a:solidFill>
              <a:effectLst/>
              <a:latin typeface="Times New Roman" pitchFamily="18" charset="0"/>
            </a:endParaRPr>
          </a:p>
        </p:txBody>
      </p:sp>
    </p:spTree>
  </p:cSld>
  <p:clrMapOvr>
    <a:masterClrMapping/>
  </p:clrMapOvr>
  <p:transition spd="med">
    <p:push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FD180A21-3F11-48E6-B66F-1021E9766D85}" type="slidenum">
              <a:rPr lang="en-US" altLang="en-US"/>
              <a:pPr>
                <a:defRPr/>
              </a:pPr>
              <a:t>15</a:t>
            </a:fld>
            <a:endParaRPr lang="en-US" altLang="en-US"/>
          </a:p>
        </p:txBody>
      </p:sp>
      <p:sp>
        <p:nvSpPr>
          <p:cNvPr id="63490" name="Rectangle 2"/>
          <p:cNvSpPr>
            <a:spLocks noGrp="1" noChangeArrowheads="1"/>
          </p:cNvSpPr>
          <p:nvPr>
            <p:ph type="title"/>
          </p:nvPr>
        </p:nvSpPr>
        <p:spPr>
          <a:xfrm>
            <a:off x="533400" y="381000"/>
            <a:ext cx="7924800" cy="1447800"/>
          </a:xfrm>
          <a:ln w="12700">
            <a:solidFill>
              <a:srgbClr val="000000"/>
            </a:solidFill>
            <a:miter lim="800000"/>
            <a:headEnd/>
            <a:tailEnd/>
          </a:ln>
          <a:extLst>
            <a:ext uri="{909E8E84-426E-40DD-AFC4-6F175D3DCCD1}">
              <a14:hiddenFill xmlns:a14="http://schemas.microsoft.com/office/drawing/2010/main">
                <a:solidFill>
                  <a:schemeClr val="tx1"/>
                </a:solidFill>
              </a14:hiddenFill>
            </a:ext>
          </a:extLst>
        </p:spPr>
        <p:txBody>
          <a:bodyPr lIns="90488" tIns="44450" rIns="90488" bIns="44450" anchor="t"/>
          <a:lstStyle/>
          <a:p>
            <a:pPr eaLnBrk="1" hangingPunct="1">
              <a:defRPr/>
            </a:pPr>
            <a:r>
              <a:rPr lang="en-US" altLang="en-US" sz="3600" b="1" smtClean="0">
                <a:solidFill>
                  <a:schemeClr val="bg2"/>
                </a:solidFill>
                <a:effectLst/>
                <a:latin typeface="Times New Roman" pitchFamily="18" charset="0"/>
              </a:rPr>
              <a:t>Multi-year Projections</a:t>
            </a:r>
            <a:br>
              <a:rPr lang="en-US" altLang="en-US" sz="3600" b="1" smtClean="0">
                <a:solidFill>
                  <a:schemeClr val="bg2"/>
                </a:solidFill>
                <a:effectLst/>
                <a:latin typeface="Times New Roman" pitchFamily="18" charset="0"/>
              </a:rPr>
            </a:br>
            <a:r>
              <a:rPr lang="en-US" altLang="en-US" sz="2400" b="1" smtClean="0">
                <a:solidFill>
                  <a:schemeClr val="bg2"/>
                </a:solidFill>
                <a:effectLst/>
              </a:rPr>
              <a:t> </a:t>
            </a:r>
            <a:r>
              <a:rPr lang="en-US" altLang="en-US" sz="2800" b="1" smtClean="0">
                <a:solidFill>
                  <a:schemeClr val="bg2"/>
                </a:solidFill>
                <a:effectLst/>
                <a:latin typeface="Times New Roman" pitchFamily="18" charset="0"/>
              </a:rPr>
              <a:t>Revenue Assumptions</a:t>
            </a:r>
            <a:r>
              <a:rPr lang="en-US" altLang="en-US" sz="2800" b="1" smtClean="0">
                <a:solidFill>
                  <a:schemeClr val="bg2"/>
                </a:solidFill>
                <a:latin typeface="Times New Roman" pitchFamily="18" charset="0"/>
              </a:rPr>
              <a:t/>
            </a:r>
            <a:br>
              <a:rPr lang="en-US" altLang="en-US" sz="2800" b="1" smtClean="0">
                <a:solidFill>
                  <a:schemeClr val="bg2"/>
                </a:solidFill>
                <a:latin typeface="Times New Roman" pitchFamily="18" charset="0"/>
              </a:rPr>
            </a:br>
            <a:r>
              <a:rPr lang="en-US" altLang="en-US" sz="2000" b="1" smtClean="0">
                <a:solidFill>
                  <a:schemeClr val="bg2"/>
                </a:solidFill>
                <a:effectLst/>
                <a:latin typeface="Times New Roman" pitchFamily="18" charset="0"/>
              </a:rPr>
              <a:t>(Subsequent Years)</a:t>
            </a:r>
          </a:p>
        </p:txBody>
      </p:sp>
      <p:sp>
        <p:nvSpPr>
          <p:cNvPr id="63491" name="Rectangle 3"/>
          <p:cNvSpPr>
            <a:spLocks noGrp="1" noChangeArrowheads="1"/>
          </p:cNvSpPr>
          <p:nvPr>
            <p:ph type="body" idx="1"/>
          </p:nvPr>
        </p:nvSpPr>
        <p:spPr>
          <a:xfrm>
            <a:off x="533400" y="2133600"/>
            <a:ext cx="8001000" cy="4267200"/>
          </a:xfrm>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lnSpc>
                <a:spcPct val="80000"/>
              </a:lnSpc>
              <a:buClr>
                <a:schemeClr val="bg2"/>
              </a:buClr>
              <a:buFont typeface="Wingdings" pitchFamily="2" charset="2"/>
              <a:buChar char="Ø"/>
              <a:defRPr/>
            </a:pPr>
            <a:r>
              <a:rPr lang="en-US" altLang="en-US" sz="2400" b="1" dirty="0" smtClean="0">
                <a:solidFill>
                  <a:schemeClr val="bg2"/>
                </a:solidFill>
                <a:effectLst/>
                <a:latin typeface="Times New Roman" pitchFamily="18" charset="0"/>
              </a:rPr>
              <a:t>Special Education State Funding Increase above COLA</a:t>
            </a:r>
          </a:p>
          <a:p>
            <a:pPr eaLnBrk="1" hangingPunct="1">
              <a:lnSpc>
                <a:spcPct val="80000"/>
              </a:lnSpc>
              <a:buClr>
                <a:schemeClr val="bg2"/>
              </a:buClr>
              <a:buFont typeface="Wingdings" pitchFamily="2" charset="2"/>
              <a:buChar char="Ø"/>
              <a:defRPr/>
            </a:pPr>
            <a:r>
              <a:rPr lang="en-US" altLang="en-US" sz="2400" b="1" dirty="0" smtClean="0">
                <a:solidFill>
                  <a:schemeClr val="bg2"/>
                </a:solidFill>
                <a:effectLst/>
                <a:latin typeface="Times New Roman" pitchFamily="18" charset="0"/>
              </a:rPr>
              <a:t>One-time LA County Public Health Grant removed ($508,000)</a:t>
            </a:r>
          </a:p>
          <a:p>
            <a:pPr eaLnBrk="1" hangingPunct="1">
              <a:lnSpc>
                <a:spcPct val="80000"/>
              </a:lnSpc>
              <a:buClr>
                <a:schemeClr val="bg2"/>
              </a:buClr>
              <a:buFont typeface="Wingdings" pitchFamily="2" charset="2"/>
              <a:buChar char="Ø"/>
              <a:defRPr/>
            </a:pPr>
            <a:r>
              <a:rPr lang="en-US" altLang="en-US" sz="2400" b="1" dirty="0" smtClean="0">
                <a:solidFill>
                  <a:schemeClr val="bg2"/>
                </a:solidFill>
                <a:effectLst/>
                <a:latin typeface="Times New Roman" pitchFamily="18" charset="0"/>
              </a:rPr>
              <a:t>All known multi year “one time funds” continue to fund permanent salaries and benefits, and web based subscriptions, through 2023/24</a:t>
            </a:r>
          </a:p>
          <a:p>
            <a:pPr eaLnBrk="1" hangingPunct="1">
              <a:lnSpc>
                <a:spcPct val="80000"/>
              </a:lnSpc>
              <a:buClr>
                <a:schemeClr val="bg2"/>
              </a:buClr>
              <a:buFont typeface="Wingdings" pitchFamily="2" charset="2"/>
              <a:buChar char="Ø"/>
              <a:defRPr/>
            </a:pPr>
            <a:r>
              <a:rPr lang="en-US" altLang="en-US" sz="2400" b="1" dirty="0" smtClean="0">
                <a:solidFill>
                  <a:schemeClr val="bg2"/>
                </a:solidFill>
                <a:effectLst/>
                <a:latin typeface="Times New Roman" pitchFamily="18" charset="0"/>
              </a:rPr>
              <a:t>The Expanded Learning Opportunities Program (9 hours per day of program during school year and 30 additional intersession days), estimated at $1.9 million annually, will be budgeted in the 2022/23 Budget, when more is known about program requirements and components.</a:t>
            </a:r>
          </a:p>
        </p:txBody>
      </p:sp>
    </p:spTree>
    <p:extLst>
      <p:ext uri="{BB962C8B-B14F-4D97-AF65-F5344CB8AC3E}">
        <p14:creationId xmlns:p14="http://schemas.microsoft.com/office/powerpoint/2010/main" val="714848949"/>
      </p:ext>
    </p:extLst>
  </p:cSld>
  <p:clrMapOvr>
    <a:masterClrMapping/>
  </p:clrMapOvr>
  <p:transition spd="med">
    <p:push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E08B64CC-96BD-4D39-B1A4-6379D7505072}" type="slidenum">
              <a:rPr lang="en-US" altLang="en-US"/>
              <a:pPr>
                <a:defRPr/>
              </a:pPr>
              <a:t>16</a:t>
            </a:fld>
            <a:endParaRPr lang="en-US" altLang="en-US"/>
          </a:p>
        </p:txBody>
      </p:sp>
      <p:sp>
        <p:nvSpPr>
          <p:cNvPr id="17411" name="Text Box 3"/>
          <p:cNvSpPr txBox="1">
            <a:spLocks noChangeArrowheads="1"/>
          </p:cNvSpPr>
          <p:nvPr/>
        </p:nvSpPr>
        <p:spPr bwMode="auto">
          <a:xfrm>
            <a:off x="533400" y="228600"/>
            <a:ext cx="7924800" cy="1385888"/>
          </a:xfrm>
          <a:prstGeom prst="rect">
            <a:avLst/>
          </a:prstGeom>
          <a:noFill/>
          <a:ln w="12700" cap="sq">
            <a:solidFill>
              <a:schemeClr val="bg1"/>
            </a:solidFill>
            <a:miter lim="800000"/>
            <a:headEnd type="none" w="sm" len="sm"/>
            <a:tailEnd type="none" w="sm" len="sm"/>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lr>
                <a:schemeClr val="hlink"/>
              </a:buClr>
              <a:buSzPct val="65000"/>
              <a:buFont typeface="Wingdings" pitchFamily="2" charset="2"/>
              <a:buChar char="n"/>
              <a:defRPr sz="3200">
                <a:solidFill>
                  <a:schemeClr val="tx1"/>
                </a:solidFill>
                <a:latin typeface="Tahoma" pitchFamily="34" charset="0"/>
              </a:defRPr>
            </a:lvl1pPr>
            <a:lvl2pPr marL="742950" indent="-285750" algn="l" eaLnBrk="0" hangingPunct="0">
              <a:spcBef>
                <a:spcPct val="20000"/>
              </a:spcBef>
              <a:buClr>
                <a:schemeClr val="folHlink"/>
              </a:buClr>
              <a:buSzPct val="65000"/>
              <a:buFont typeface="Wingdings" pitchFamily="2" charset="2"/>
              <a:buChar char="n"/>
              <a:defRPr sz="2800">
                <a:solidFill>
                  <a:schemeClr val="tx1"/>
                </a:solidFill>
                <a:latin typeface="Tahoma" pitchFamily="34" charset="0"/>
              </a:defRPr>
            </a:lvl2pPr>
            <a:lvl3pPr marL="1143000" indent="-228600" algn="l" eaLnBrk="0" hangingPunct="0">
              <a:spcBef>
                <a:spcPct val="20000"/>
              </a:spcBef>
              <a:buClr>
                <a:schemeClr val="hlink"/>
              </a:buClr>
              <a:buSzPct val="65000"/>
              <a:buFont typeface="Wingdings" pitchFamily="2" charset="2"/>
              <a:buChar char="n"/>
              <a:defRPr sz="2400">
                <a:solidFill>
                  <a:schemeClr val="tx1"/>
                </a:solidFill>
                <a:latin typeface="Tahoma" pitchFamily="34" charset="0"/>
              </a:defRPr>
            </a:lvl3pPr>
            <a:lvl4pPr marL="1600200" indent="-228600" algn="l" eaLnBrk="0" hangingPunct="0">
              <a:spcBef>
                <a:spcPct val="20000"/>
              </a:spcBef>
              <a:buClr>
                <a:schemeClr val="folHlink"/>
              </a:buClr>
              <a:buSzPct val="65000"/>
              <a:buFont typeface="Wingdings" pitchFamily="2" charset="2"/>
              <a:buChar char="n"/>
              <a:defRPr sz="2000">
                <a:solidFill>
                  <a:schemeClr val="tx1"/>
                </a:solidFill>
                <a:latin typeface="Tahoma" pitchFamily="34" charset="0"/>
              </a:defRPr>
            </a:lvl4pPr>
            <a:lvl5pPr marL="2057400" indent="-228600" algn="l" eaLnBrk="0" hangingPunct="0">
              <a:spcBef>
                <a:spcPct val="20000"/>
              </a:spcBef>
              <a:buClr>
                <a:schemeClr val="hlink"/>
              </a:buClr>
              <a:buSzPct val="65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9pPr>
          </a:lstStyle>
          <a:p>
            <a:pPr algn="ctr">
              <a:spcBef>
                <a:spcPct val="0"/>
              </a:spcBef>
              <a:buClrTx/>
              <a:buSzTx/>
              <a:buFontTx/>
              <a:buNone/>
            </a:pPr>
            <a:r>
              <a:rPr lang="en-US" altLang="en-US" sz="3600">
                <a:solidFill>
                  <a:schemeClr val="bg2"/>
                </a:solidFill>
                <a:latin typeface="Times New Roman" pitchFamily="18" charset="0"/>
              </a:rPr>
              <a:t>Multi-year Projections</a:t>
            </a:r>
          </a:p>
          <a:p>
            <a:pPr algn="ctr">
              <a:spcBef>
                <a:spcPct val="0"/>
              </a:spcBef>
              <a:buClrTx/>
              <a:buSzTx/>
              <a:buFontTx/>
              <a:buNone/>
            </a:pPr>
            <a:r>
              <a:rPr lang="en-US" altLang="en-US" sz="2800">
                <a:solidFill>
                  <a:schemeClr val="bg2"/>
                </a:solidFill>
                <a:latin typeface="Times New Roman" pitchFamily="18" charset="0"/>
              </a:rPr>
              <a:t>Expense Assumptions</a:t>
            </a:r>
          </a:p>
          <a:p>
            <a:pPr algn="ctr">
              <a:spcBef>
                <a:spcPct val="0"/>
              </a:spcBef>
              <a:buClrTx/>
              <a:buSzTx/>
              <a:buFontTx/>
              <a:buNone/>
            </a:pPr>
            <a:r>
              <a:rPr lang="en-US" altLang="en-US" sz="2000">
                <a:solidFill>
                  <a:schemeClr val="bg2"/>
                </a:solidFill>
                <a:latin typeface="Times New Roman" pitchFamily="18" charset="0"/>
              </a:rPr>
              <a:t>(Subsequent Years)</a:t>
            </a:r>
          </a:p>
        </p:txBody>
      </p:sp>
      <p:sp>
        <p:nvSpPr>
          <p:cNvPr id="17412" name="Rectangle 4"/>
          <p:cNvSpPr>
            <a:spLocks noChangeArrowheads="1"/>
          </p:cNvSpPr>
          <p:nvPr/>
        </p:nvSpPr>
        <p:spPr bwMode="auto">
          <a:xfrm>
            <a:off x="533400" y="1524000"/>
            <a:ext cx="8229600" cy="5201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28600" indent="-228600" algn="l" eaLnBrk="0" hangingPunct="0">
              <a:spcBef>
                <a:spcPct val="20000"/>
              </a:spcBef>
              <a:buClr>
                <a:schemeClr val="hlink"/>
              </a:buClr>
              <a:buSzPct val="65000"/>
              <a:buFont typeface="Wingdings" pitchFamily="2" charset="2"/>
              <a:buChar char="n"/>
              <a:defRPr sz="3200">
                <a:solidFill>
                  <a:schemeClr val="tx1"/>
                </a:solidFill>
                <a:latin typeface="Tahoma" pitchFamily="34" charset="0"/>
              </a:defRPr>
            </a:lvl1pPr>
            <a:lvl2pPr marL="685800" indent="-228600" algn="l" eaLnBrk="0" hangingPunct="0">
              <a:spcBef>
                <a:spcPct val="20000"/>
              </a:spcBef>
              <a:buClr>
                <a:schemeClr val="folHlink"/>
              </a:buClr>
              <a:buSzPct val="65000"/>
              <a:buFont typeface="Wingdings" pitchFamily="2" charset="2"/>
              <a:buChar char="n"/>
              <a:defRPr sz="2800">
                <a:solidFill>
                  <a:schemeClr val="tx1"/>
                </a:solidFill>
                <a:latin typeface="Tahoma" pitchFamily="34" charset="0"/>
              </a:defRPr>
            </a:lvl2pPr>
            <a:lvl3pPr algn="l" eaLnBrk="0" hangingPunct="0">
              <a:spcBef>
                <a:spcPct val="20000"/>
              </a:spcBef>
              <a:buClr>
                <a:schemeClr val="hlink"/>
              </a:buClr>
              <a:buSzPct val="65000"/>
              <a:buFont typeface="Wingdings" pitchFamily="2" charset="2"/>
              <a:buChar char="n"/>
              <a:defRPr sz="2400">
                <a:solidFill>
                  <a:schemeClr val="tx1"/>
                </a:solidFill>
                <a:latin typeface="Tahoma" pitchFamily="34" charset="0"/>
              </a:defRPr>
            </a:lvl3pPr>
            <a:lvl4pPr marL="1600200" indent="-228600" algn="l" eaLnBrk="0" hangingPunct="0">
              <a:spcBef>
                <a:spcPct val="20000"/>
              </a:spcBef>
              <a:buClr>
                <a:schemeClr val="folHlink"/>
              </a:buClr>
              <a:buSzPct val="65000"/>
              <a:buFont typeface="Wingdings" pitchFamily="2" charset="2"/>
              <a:buChar char="n"/>
              <a:defRPr sz="2000">
                <a:solidFill>
                  <a:schemeClr val="tx1"/>
                </a:solidFill>
                <a:latin typeface="Tahoma" pitchFamily="34" charset="0"/>
              </a:defRPr>
            </a:lvl4pPr>
            <a:lvl5pPr marL="2057400" indent="-228600" algn="l" eaLnBrk="0" hangingPunct="0">
              <a:spcBef>
                <a:spcPct val="20000"/>
              </a:spcBef>
              <a:buClr>
                <a:schemeClr val="hlink"/>
              </a:buClr>
              <a:buSzPct val="65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9pPr>
          </a:lstStyle>
          <a:p>
            <a:pPr>
              <a:spcBef>
                <a:spcPct val="0"/>
              </a:spcBef>
              <a:buClr>
                <a:schemeClr val="bg2"/>
              </a:buClr>
              <a:buSzTx/>
              <a:buFont typeface="Wingdings" pitchFamily="2" charset="2"/>
              <a:buNone/>
            </a:pPr>
            <a:endParaRPr lang="en-US" altLang="en-US" sz="2400" dirty="0">
              <a:solidFill>
                <a:schemeClr val="bg2"/>
              </a:solidFill>
              <a:latin typeface="Times New Roman" pitchFamily="18" charset="0"/>
            </a:endParaRPr>
          </a:p>
          <a:p>
            <a:pPr>
              <a:spcBef>
                <a:spcPct val="0"/>
              </a:spcBef>
              <a:buClr>
                <a:schemeClr val="bg2"/>
              </a:buClr>
              <a:buSzTx/>
              <a:buFont typeface="Wingdings" pitchFamily="2" charset="2"/>
              <a:buChar char="Ø"/>
            </a:pPr>
            <a:r>
              <a:rPr lang="en-US" altLang="en-US" sz="2400" dirty="0" smtClean="0">
                <a:solidFill>
                  <a:schemeClr val="bg2"/>
                </a:solidFill>
                <a:latin typeface="Times New Roman" pitchFamily="18" charset="0"/>
              </a:rPr>
              <a:t>2022/23 </a:t>
            </a:r>
            <a:r>
              <a:rPr lang="en-US" altLang="en-US" sz="2400" dirty="0">
                <a:solidFill>
                  <a:schemeClr val="bg2"/>
                </a:solidFill>
                <a:latin typeface="Times New Roman" pitchFamily="18" charset="0"/>
              </a:rPr>
              <a:t>Salaries and Employee </a:t>
            </a:r>
            <a:r>
              <a:rPr lang="en-US" altLang="en-US" sz="2400" dirty="0" smtClean="0">
                <a:solidFill>
                  <a:schemeClr val="bg2"/>
                </a:solidFill>
                <a:latin typeface="Times New Roman" pitchFamily="18" charset="0"/>
              </a:rPr>
              <a:t>Benefits</a:t>
            </a:r>
          </a:p>
          <a:p>
            <a:pPr lvl="2">
              <a:spcBef>
                <a:spcPct val="0"/>
              </a:spcBef>
              <a:buClr>
                <a:schemeClr val="bg2"/>
              </a:buClr>
              <a:buSzTx/>
              <a:buFont typeface="Wingdings" pitchFamily="2" charset="2"/>
              <a:buChar char="Ø"/>
            </a:pPr>
            <a:r>
              <a:rPr lang="en-US" altLang="en-US" sz="2000" dirty="0" smtClean="0">
                <a:solidFill>
                  <a:schemeClr val="bg2"/>
                </a:solidFill>
                <a:latin typeface="Times New Roman" pitchFamily="18" charset="0"/>
              </a:rPr>
              <a:t>3.5% raise for all employees (and 0.4% increase for other targeted costs) </a:t>
            </a:r>
            <a:endParaRPr lang="en-US" altLang="en-US" sz="2000" dirty="0">
              <a:solidFill>
                <a:schemeClr val="bg2"/>
              </a:solidFill>
              <a:latin typeface="Times New Roman" pitchFamily="18" charset="0"/>
            </a:endParaRPr>
          </a:p>
          <a:p>
            <a:pPr lvl="2">
              <a:spcBef>
                <a:spcPct val="0"/>
              </a:spcBef>
              <a:buClrTx/>
              <a:buSzTx/>
              <a:buFont typeface="Wingdings" pitchFamily="2" charset="2"/>
              <a:buChar char="Ø"/>
            </a:pPr>
            <a:r>
              <a:rPr lang="en-US" altLang="en-US" sz="2000" dirty="0" smtClean="0">
                <a:solidFill>
                  <a:schemeClr val="bg2"/>
                </a:solidFill>
                <a:latin typeface="Times New Roman" pitchFamily="18" charset="0"/>
              </a:rPr>
              <a:t>1.3% </a:t>
            </a:r>
            <a:r>
              <a:rPr lang="en-US" altLang="en-US" sz="2000" dirty="0">
                <a:solidFill>
                  <a:schemeClr val="bg2"/>
                </a:solidFill>
                <a:latin typeface="Times New Roman" pitchFamily="18" charset="0"/>
              </a:rPr>
              <a:t>Certificated step and column costs </a:t>
            </a:r>
          </a:p>
          <a:p>
            <a:pPr lvl="2">
              <a:spcBef>
                <a:spcPct val="0"/>
              </a:spcBef>
              <a:buClrTx/>
              <a:buSzTx/>
              <a:buFont typeface="Wingdings" pitchFamily="2" charset="2"/>
              <a:buChar char="Ø"/>
            </a:pPr>
            <a:r>
              <a:rPr lang="en-US" altLang="en-US" sz="2000" dirty="0" smtClean="0">
                <a:solidFill>
                  <a:schemeClr val="bg2"/>
                </a:solidFill>
                <a:latin typeface="Times New Roman" pitchFamily="18" charset="0"/>
              </a:rPr>
              <a:t>0.9% </a:t>
            </a:r>
            <a:r>
              <a:rPr lang="en-US" altLang="en-US" sz="2000" dirty="0">
                <a:solidFill>
                  <a:schemeClr val="bg2"/>
                </a:solidFill>
                <a:latin typeface="Times New Roman" pitchFamily="18" charset="0"/>
              </a:rPr>
              <a:t>Classified step and longevity costs</a:t>
            </a:r>
          </a:p>
          <a:p>
            <a:pPr lvl="2">
              <a:spcBef>
                <a:spcPct val="0"/>
              </a:spcBef>
              <a:buClrTx/>
              <a:buSzTx/>
              <a:buFont typeface="Wingdings" pitchFamily="2" charset="2"/>
              <a:buChar char="Ø"/>
            </a:pPr>
            <a:r>
              <a:rPr lang="en-US" altLang="en-US" sz="2000" dirty="0" smtClean="0">
                <a:solidFill>
                  <a:schemeClr val="bg2"/>
                </a:solidFill>
                <a:latin typeface="Times New Roman" pitchFamily="18" charset="0"/>
              </a:rPr>
              <a:t>0.7% </a:t>
            </a:r>
            <a:r>
              <a:rPr lang="en-US" altLang="en-US" sz="2000" dirty="0">
                <a:solidFill>
                  <a:schemeClr val="bg2"/>
                </a:solidFill>
                <a:latin typeface="Times New Roman" pitchFamily="18" charset="0"/>
              </a:rPr>
              <a:t>Non-unit step and longevity costs</a:t>
            </a:r>
          </a:p>
          <a:p>
            <a:pPr lvl="2">
              <a:spcBef>
                <a:spcPct val="0"/>
              </a:spcBef>
              <a:buClrTx/>
              <a:buSzTx/>
              <a:buFont typeface="Wingdings" pitchFamily="2" charset="2"/>
              <a:buChar char="Ø"/>
            </a:pPr>
            <a:r>
              <a:rPr lang="en-US" altLang="en-US" sz="2000" dirty="0">
                <a:solidFill>
                  <a:schemeClr val="bg2"/>
                </a:solidFill>
                <a:latin typeface="Times New Roman" pitchFamily="18" charset="0"/>
              </a:rPr>
              <a:t>6</a:t>
            </a:r>
            <a:r>
              <a:rPr lang="en-US" altLang="en-US" sz="2000" dirty="0" smtClean="0">
                <a:solidFill>
                  <a:schemeClr val="bg2"/>
                </a:solidFill>
                <a:latin typeface="Times New Roman" pitchFamily="18" charset="0"/>
              </a:rPr>
              <a:t>.0</a:t>
            </a:r>
            <a:r>
              <a:rPr lang="en-US" altLang="en-US" sz="2000" dirty="0">
                <a:solidFill>
                  <a:schemeClr val="bg2"/>
                </a:solidFill>
                <a:latin typeface="Times New Roman" pitchFamily="18" charset="0"/>
              </a:rPr>
              <a:t>% Increase in employee health and welfare </a:t>
            </a:r>
            <a:r>
              <a:rPr lang="en-US" altLang="en-US" sz="2000" dirty="0" smtClean="0">
                <a:solidFill>
                  <a:schemeClr val="bg2"/>
                </a:solidFill>
                <a:latin typeface="Times New Roman" pitchFamily="18" charset="0"/>
              </a:rPr>
              <a:t>benefits</a:t>
            </a:r>
          </a:p>
          <a:p>
            <a:pPr lvl="2">
              <a:spcBef>
                <a:spcPct val="0"/>
              </a:spcBef>
              <a:buClrTx/>
              <a:buSzTx/>
              <a:buFont typeface="Wingdings" pitchFamily="2" charset="2"/>
              <a:buChar char="Ø"/>
            </a:pPr>
            <a:r>
              <a:rPr lang="en-US" altLang="en-US" sz="2000" dirty="0" smtClean="0">
                <a:solidFill>
                  <a:schemeClr val="bg2"/>
                </a:solidFill>
                <a:latin typeface="Times New Roman" pitchFamily="18" charset="0"/>
              </a:rPr>
              <a:t>$100,000 deposit to retiree liability trust</a:t>
            </a:r>
            <a:endParaRPr lang="en-US" altLang="en-US" sz="2000" dirty="0">
              <a:solidFill>
                <a:schemeClr val="bg2"/>
              </a:solidFill>
              <a:latin typeface="Times New Roman" pitchFamily="18" charset="0"/>
            </a:endParaRPr>
          </a:p>
          <a:p>
            <a:pPr lvl="2">
              <a:spcBef>
                <a:spcPct val="0"/>
              </a:spcBef>
              <a:buClrTx/>
              <a:buSzTx/>
              <a:buFont typeface="Wingdings" pitchFamily="2" charset="2"/>
              <a:buChar char="Ø"/>
            </a:pPr>
            <a:r>
              <a:rPr lang="en-US" altLang="en-US" sz="2000" dirty="0">
                <a:solidFill>
                  <a:schemeClr val="bg2"/>
                </a:solidFill>
                <a:latin typeface="Times New Roman" pitchFamily="18" charset="0"/>
              </a:rPr>
              <a:t>LJEA step/column costs assume </a:t>
            </a:r>
            <a:r>
              <a:rPr lang="en-US" altLang="en-US" sz="2000" dirty="0" smtClean="0">
                <a:solidFill>
                  <a:schemeClr val="bg2"/>
                </a:solidFill>
                <a:latin typeface="Times New Roman" pitchFamily="18" charset="0"/>
              </a:rPr>
              <a:t>2 </a:t>
            </a:r>
            <a:r>
              <a:rPr lang="en-US" altLang="en-US" sz="2000" dirty="0">
                <a:solidFill>
                  <a:schemeClr val="bg2"/>
                </a:solidFill>
                <a:latin typeface="Times New Roman" pitchFamily="18" charset="0"/>
              </a:rPr>
              <a:t>teacher </a:t>
            </a:r>
            <a:r>
              <a:rPr lang="en-US" altLang="en-US" sz="2000" dirty="0" smtClean="0">
                <a:solidFill>
                  <a:schemeClr val="bg2"/>
                </a:solidFill>
                <a:latin typeface="Times New Roman" pitchFamily="18" charset="0"/>
              </a:rPr>
              <a:t>retiree savings</a:t>
            </a:r>
            <a:endParaRPr lang="en-US" altLang="en-US" sz="2000" dirty="0">
              <a:solidFill>
                <a:schemeClr val="bg2"/>
              </a:solidFill>
              <a:latin typeface="Times New Roman" pitchFamily="18" charset="0"/>
            </a:endParaRPr>
          </a:p>
          <a:p>
            <a:pPr lvl="2">
              <a:spcBef>
                <a:spcPct val="0"/>
              </a:spcBef>
              <a:buClrTx/>
              <a:buSzTx/>
              <a:buFont typeface="Wingdings" pitchFamily="2" charset="2"/>
              <a:buChar char="Ø"/>
            </a:pPr>
            <a:r>
              <a:rPr lang="en-US" altLang="en-US" sz="2000" dirty="0" smtClean="0">
                <a:solidFill>
                  <a:schemeClr val="bg2"/>
                </a:solidFill>
                <a:latin typeface="Times New Roman" pitchFamily="18" charset="0"/>
              </a:rPr>
              <a:t>STRS pension increase 2.18% (19.1% from 16.92%)</a:t>
            </a:r>
          </a:p>
          <a:p>
            <a:pPr lvl="2">
              <a:spcBef>
                <a:spcPct val="0"/>
              </a:spcBef>
              <a:buClrTx/>
              <a:buSzTx/>
              <a:buFont typeface="Wingdings" pitchFamily="2" charset="2"/>
              <a:buChar char="Ø"/>
            </a:pPr>
            <a:r>
              <a:rPr lang="en-US" altLang="en-US" sz="2000" dirty="0" smtClean="0">
                <a:solidFill>
                  <a:schemeClr val="bg2"/>
                </a:solidFill>
                <a:latin typeface="Times New Roman" pitchFamily="18" charset="0"/>
              </a:rPr>
              <a:t>PERS pension increase 3.19% (26.1% from 22.91%)</a:t>
            </a:r>
          </a:p>
          <a:p>
            <a:pPr lvl="2">
              <a:spcBef>
                <a:spcPct val="0"/>
              </a:spcBef>
              <a:buClrTx/>
              <a:buSzTx/>
              <a:buFont typeface="Wingdings" pitchFamily="2" charset="2"/>
              <a:buChar char="Ø"/>
            </a:pPr>
            <a:r>
              <a:rPr lang="en-US" altLang="en-US" sz="2000" dirty="0" smtClean="0">
                <a:solidFill>
                  <a:srgbClr val="FF0000"/>
                </a:solidFill>
                <a:latin typeface="Times New Roman" pitchFamily="18" charset="0"/>
              </a:rPr>
              <a:t>Decrease of one FTE, due to projected decline in 22/23 enrollment</a:t>
            </a:r>
          </a:p>
          <a:p>
            <a:pPr lvl="2">
              <a:spcBef>
                <a:spcPct val="0"/>
              </a:spcBef>
              <a:buClrTx/>
              <a:buSzTx/>
              <a:buFont typeface="Wingdings" pitchFamily="2" charset="2"/>
              <a:buChar char="Ø"/>
            </a:pPr>
            <a:r>
              <a:rPr lang="en-US" altLang="en-US" sz="2000" dirty="0" smtClean="0">
                <a:solidFill>
                  <a:schemeClr val="bg2"/>
                </a:solidFill>
                <a:latin typeface="Times New Roman" pitchFamily="18" charset="0"/>
              </a:rPr>
              <a:t>Increase of one FTE, Dual language expansion to 4</a:t>
            </a:r>
            <a:r>
              <a:rPr lang="en-US" altLang="en-US" sz="2000" baseline="30000" dirty="0" smtClean="0">
                <a:solidFill>
                  <a:schemeClr val="bg2"/>
                </a:solidFill>
                <a:latin typeface="Times New Roman" pitchFamily="18" charset="0"/>
              </a:rPr>
              <a:t>th</a:t>
            </a:r>
            <a:r>
              <a:rPr lang="en-US" altLang="en-US" sz="2000" dirty="0" smtClean="0">
                <a:solidFill>
                  <a:schemeClr val="bg2"/>
                </a:solidFill>
                <a:latin typeface="Times New Roman" pitchFamily="18" charset="0"/>
              </a:rPr>
              <a:t> grade</a:t>
            </a:r>
            <a:endParaRPr lang="en-US" altLang="en-US" sz="2000" dirty="0">
              <a:solidFill>
                <a:schemeClr val="bg2"/>
              </a:solidFill>
              <a:latin typeface="Times New Roman" pitchFamily="18" charset="0"/>
            </a:endParaRPr>
          </a:p>
          <a:p>
            <a:pPr lvl="1">
              <a:spcBef>
                <a:spcPct val="0"/>
              </a:spcBef>
              <a:buClrTx/>
              <a:buSzTx/>
              <a:buFont typeface="Wingdings" pitchFamily="2" charset="2"/>
              <a:buNone/>
            </a:pPr>
            <a:endParaRPr lang="en-US" altLang="en-US" sz="2400" dirty="0">
              <a:solidFill>
                <a:schemeClr val="bg2"/>
              </a:solidFill>
              <a:latin typeface="Times New Roman" pitchFamily="18" charset="0"/>
            </a:endParaRPr>
          </a:p>
        </p:txBody>
      </p:sp>
    </p:spTree>
  </p:cSld>
  <p:clrMapOvr>
    <a:masterClrMapping/>
  </p:clrMapOvr>
  <p:transition>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E08B64CC-96BD-4D39-B1A4-6379D7505072}" type="slidenum">
              <a:rPr lang="en-US" altLang="en-US"/>
              <a:pPr>
                <a:defRPr/>
              </a:pPr>
              <a:t>17</a:t>
            </a:fld>
            <a:endParaRPr lang="en-US" altLang="en-US"/>
          </a:p>
        </p:txBody>
      </p:sp>
      <p:sp>
        <p:nvSpPr>
          <p:cNvPr id="17411" name="Text Box 3"/>
          <p:cNvSpPr txBox="1">
            <a:spLocks noChangeArrowheads="1"/>
          </p:cNvSpPr>
          <p:nvPr/>
        </p:nvSpPr>
        <p:spPr bwMode="auto">
          <a:xfrm>
            <a:off x="533400" y="228600"/>
            <a:ext cx="7924800" cy="1385888"/>
          </a:xfrm>
          <a:prstGeom prst="rect">
            <a:avLst/>
          </a:prstGeom>
          <a:noFill/>
          <a:ln w="12700" cap="sq">
            <a:solidFill>
              <a:schemeClr val="bg1"/>
            </a:solidFill>
            <a:miter lim="800000"/>
            <a:headEnd type="none" w="sm" len="sm"/>
            <a:tailEnd type="none" w="sm" len="sm"/>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lr>
                <a:schemeClr val="hlink"/>
              </a:buClr>
              <a:buSzPct val="65000"/>
              <a:buFont typeface="Wingdings" pitchFamily="2" charset="2"/>
              <a:buChar char="n"/>
              <a:defRPr sz="3200">
                <a:solidFill>
                  <a:schemeClr val="tx1"/>
                </a:solidFill>
                <a:latin typeface="Tahoma" pitchFamily="34" charset="0"/>
              </a:defRPr>
            </a:lvl1pPr>
            <a:lvl2pPr marL="742950" indent="-285750" algn="l" eaLnBrk="0" hangingPunct="0">
              <a:spcBef>
                <a:spcPct val="20000"/>
              </a:spcBef>
              <a:buClr>
                <a:schemeClr val="folHlink"/>
              </a:buClr>
              <a:buSzPct val="65000"/>
              <a:buFont typeface="Wingdings" pitchFamily="2" charset="2"/>
              <a:buChar char="n"/>
              <a:defRPr sz="2800">
                <a:solidFill>
                  <a:schemeClr val="tx1"/>
                </a:solidFill>
                <a:latin typeface="Tahoma" pitchFamily="34" charset="0"/>
              </a:defRPr>
            </a:lvl2pPr>
            <a:lvl3pPr marL="1143000" indent="-228600" algn="l" eaLnBrk="0" hangingPunct="0">
              <a:spcBef>
                <a:spcPct val="20000"/>
              </a:spcBef>
              <a:buClr>
                <a:schemeClr val="hlink"/>
              </a:buClr>
              <a:buSzPct val="65000"/>
              <a:buFont typeface="Wingdings" pitchFamily="2" charset="2"/>
              <a:buChar char="n"/>
              <a:defRPr sz="2400">
                <a:solidFill>
                  <a:schemeClr val="tx1"/>
                </a:solidFill>
                <a:latin typeface="Tahoma" pitchFamily="34" charset="0"/>
              </a:defRPr>
            </a:lvl3pPr>
            <a:lvl4pPr marL="1600200" indent="-228600" algn="l" eaLnBrk="0" hangingPunct="0">
              <a:spcBef>
                <a:spcPct val="20000"/>
              </a:spcBef>
              <a:buClr>
                <a:schemeClr val="folHlink"/>
              </a:buClr>
              <a:buSzPct val="65000"/>
              <a:buFont typeface="Wingdings" pitchFamily="2" charset="2"/>
              <a:buChar char="n"/>
              <a:defRPr sz="2000">
                <a:solidFill>
                  <a:schemeClr val="tx1"/>
                </a:solidFill>
                <a:latin typeface="Tahoma" pitchFamily="34" charset="0"/>
              </a:defRPr>
            </a:lvl4pPr>
            <a:lvl5pPr marL="2057400" indent="-228600" algn="l" eaLnBrk="0" hangingPunct="0">
              <a:spcBef>
                <a:spcPct val="20000"/>
              </a:spcBef>
              <a:buClr>
                <a:schemeClr val="hlink"/>
              </a:buClr>
              <a:buSzPct val="65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9pPr>
          </a:lstStyle>
          <a:p>
            <a:pPr algn="ctr">
              <a:spcBef>
                <a:spcPct val="0"/>
              </a:spcBef>
              <a:buClrTx/>
              <a:buSzTx/>
              <a:buFontTx/>
              <a:buNone/>
            </a:pPr>
            <a:r>
              <a:rPr lang="en-US" altLang="en-US" sz="3600">
                <a:solidFill>
                  <a:schemeClr val="bg2"/>
                </a:solidFill>
                <a:latin typeface="Times New Roman" pitchFamily="18" charset="0"/>
              </a:rPr>
              <a:t>Multi-year Projections</a:t>
            </a:r>
          </a:p>
          <a:p>
            <a:pPr algn="ctr">
              <a:spcBef>
                <a:spcPct val="0"/>
              </a:spcBef>
              <a:buClrTx/>
              <a:buSzTx/>
              <a:buFontTx/>
              <a:buNone/>
            </a:pPr>
            <a:r>
              <a:rPr lang="en-US" altLang="en-US" sz="2800">
                <a:solidFill>
                  <a:schemeClr val="bg2"/>
                </a:solidFill>
                <a:latin typeface="Times New Roman" pitchFamily="18" charset="0"/>
              </a:rPr>
              <a:t>Expense Assumptions</a:t>
            </a:r>
          </a:p>
          <a:p>
            <a:pPr algn="ctr">
              <a:spcBef>
                <a:spcPct val="0"/>
              </a:spcBef>
              <a:buClrTx/>
              <a:buSzTx/>
              <a:buFontTx/>
              <a:buNone/>
            </a:pPr>
            <a:r>
              <a:rPr lang="en-US" altLang="en-US" sz="2000">
                <a:solidFill>
                  <a:schemeClr val="bg2"/>
                </a:solidFill>
                <a:latin typeface="Times New Roman" pitchFamily="18" charset="0"/>
              </a:rPr>
              <a:t>(Subsequent Years)</a:t>
            </a:r>
          </a:p>
        </p:txBody>
      </p:sp>
      <p:sp>
        <p:nvSpPr>
          <p:cNvPr id="17412" name="Rectangle 4"/>
          <p:cNvSpPr>
            <a:spLocks noChangeArrowheads="1"/>
          </p:cNvSpPr>
          <p:nvPr/>
        </p:nvSpPr>
        <p:spPr bwMode="auto">
          <a:xfrm>
            <a:off x="499730" y="1676400"/>
            <a:ext cx="8339470" cy="5201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228600" indent="-228600" algn="l" eaLnBrk="0" hangingPunct="0">
              <a:spcBef>
                <a:spcPct val="20000"/>
              </a:spcBef>
              <a:buClr>
                <a:schemeClr val="hlink"/>
              </a:buClr>
              <a:buSzPct val="65000"/>
              <a:buFont typeface="Wingdings" pitchFamily="2" charset="2"/>
              <a:buChar char="n"/>
              <a:defRPr sz="3200">
                <a:solidFill>
                  <a:schemeClr val="tx1"/>
                </a:solidFill>
                <a:latin typeface="Tahoma" pitchFamily="34" charset="0"/>
              </a:defRPr>
            </a:lvl1pPr>
            <a:lvl2pPr marL="685800" indent="-228600" algn="l" eaLnBrk="0" hangingPunct="0">
              <a:spcBef>
                <a:spcPct val="20000"/>
              </a:spcBef>
              <a:buClr>
                <a:schemeClr val="folHlink"/>
              </a:buClr>
              <a:buSzPct val="65000"/>
              <a:buFont typeface="Wingdings" pitchFamily="2" charset="2"/>
              <a:buChar char="n"/>
              <a:defRPr sz="2800">
                <a:solidFill>
                  <a:schemeClr val="tx1"/>
                </a:solidFill>
                <a:latin typeface="Tahoma" pitchFamily="34" charset="0"/>
              </a:defRPr>
            </a:lvl2pPr>
            <a:lvl3pPr algn="l" eaLnBrk="0" hangingPunct="0">
              <a:spcBef>
                <a:spcPct val="20000"/>
              </a:spcBef>
              <a:buClr>
                <a:schemeClr val="hlink"/>
              </a:buClr>
              <a:buSzPct val="65000"/>
              <a:buFont typeface="Wingdings" pitchFamily="2" charset="2"/>
              <a:buChar char="n"/>
              <a:defRPr sz="2400">
                <a:solidFill>
                  <a:schemeClr val="tx1"/>
                </a:solidFill>
                <a:latin typeface="Tahoma" pitchFamily="34" charset="0"/>
              </a:defRPr>
            </a:lvl3pPr>
            <a:lvl4pPr marL="1600200" indent="-228600" algn="l" eaLnBrk="0" hangingPunct="0">
              <a:spcBef>
                <a:spcPct val="20000"/>
              </a:spcBef>
              <a:buClr>
                <a:schemeClr val="folHlink"/>
              </a:buClr>
              <a:buSzPct val="65000"/>
              <a:buFont typeface="Wingdings" pitchFamily="2" charset="2"/>
              <a:buChar char="n"/>
              <a:defRPr sz="2000">
                <a:solidFill>
                  <a:schemeClr val="tx1"/>
                </a:solidFill>
                <a:latin typeface="Tahoma" pitchFamily="34" charset="0"/>
              </a:defRPr>
            </a:lvl4pPr>
            <a:lvl5pPr marL="2057400" indent="-228600" algn="l" eaLnBrk="0" hangingPunct="0">
              <a:spcBef>
                <a:spcPct val="20000"/>
              </a:spcBef>
              <a:buClr>
                <a:schemeClr val="hlink"/>
              </a:buClr>
              <a:buSzPct val="65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9pPr>
          </a:lstStyle>
          <a:p>
            <a:pPr>
              <a:spcBef>
                <a:spcPct val="0"/>
              </a:spcBef>
              <a:buClr>
                <a:schemeClr val="bg2"/>
              </a:buClr>
              <a:buSzTx/>
              <a:buFont typeface="Wingdings" pitchFamily="2" charset="2"/>
              <a:buChar char="Ø"/>
            </a:pPr>
            <a:r>
              <a:rPr lang="en-US" altLang="en-US" sz="2400" dirty="0" smtClean="0">
                <a:solidFill>
                  <a:schemeClr val="bg2"/>
                </a:solidFill>
                <a:latin typeface="Times New Roman" pitchFamily="18" charset="0"/>
              </a:rPr>
              <a:t>2020/21 </a:t>
            </a:r>
            <a:r>
              <a:rPr lang="en-US" altLang="en-US" sz="2400" dirty="0">
                <a:solidFill>
                  <a:schemeClr val="bg2"/>
                </a:solidFill>
                <a:latin typeface="Times New Roman" pitchFamily="18" charset="0"/>
              </a:rPr>
              <a:t>Legal and Board restricted carryover is fully   </a:t>
            </a:r>
          </a:p>
          <a:p>
            <a:pPr>
              <a:spcBef>
                <a:spcPct val="0"/>
              </a:spcBef>
              <a:buClr>
                <a:schemeClr val="bg2"/>
              </a:buClr>
              <a:buSzTx/>
              <a:buNone/>
            </a:pPr>
            <a:r>
              <a:rPr lang="en-US" altLang="en-US" sz="2400" dirty="0">
                <a:solidFill>
                  <a:schemeClr val="bg2"/>
                </a:solidFill>
                <a:latin typeface="Times New Roman" pitchFamily="18" charset="0"/>
              </a:rPr>
              <a:t>     spent in </a:t>
            </a:r>
            <a:r>
              <a:rPr lang="en-US" altLang="en-US" sz="2400" dirty="0" smtClean="0">
                <a:solidFill>
                  <a:schemeClr val="bg2"/>
                </a:solidFill>
                <a:latin typeface="Times New Roman" pitchFamily="18" charset="0"/>
              </a:rPr>
              <a:t>2021/22</a:t>
            </a:r>
          </a:p>
          <a:p>
            <a:pPr>
              <a:spcBef>
                <a:spcPct val="0"/>
              </a:spcBef>
              <a:buClrTx/>
              <a:buSzTx/>
              <a:buFont typeface="Wingdings" pitchFamily="2" charset="2"/>
              <a:buChar char="Ø"/>
            </a:pPr>
            <a:endParaRPr lang="en-US" altLang="en-US" sz="2400" dirty="0">
              <a:solidFill>
                <a:schemeClr val="bg2"/>
              </a:solidFill>
              <a:latin typeface="Times New Roman" pitchFamily="18" charset="0"/>
            </a:endParaRPr>
          </a:p>
          <a:p>
            <a:pPr>
              <a:spcBef>
                <a:spcPct val="0"/>
              </a:spcBef>
              <a:buClrTx/>
              <a:buSzTx/>
              <a:buFont typeface="Wingdings" pitchFamily="2" charset="2"/>
              <a:buChar char="Ø"/>
            </a:pPr>
            <a:r>
              <a:rPr lang="en-US" altLang="en-US" sz="2400" dirty="0" smtClean="0">
                <a:solidFill>
                  <a:schemeClr val="bg2"/>
                </a:solidFill>
                <a:latin typeface="Times New Roman" pitchFamily="18" charset="0"/>
              </a:rPr>
              <a:t>2022/23 Other District Expenses</a:t>
            </a:r>
          </a:p>
          <a:p>
            <a:pPr marL="457200" lvl="1" indent="0">
              <a:spcBef>
                <a:spcPct val="0"/>
              </a:spcBef>
              <a:buClrTx/>
              <a:buSzTx/>
              <a:buNone/>
            </a:pPr>
            <a:r>
              <a:rPr lang="en-US" altLang="en-US" sz="2400" dirty="0" smtClean="0">
                <a:solidFill>
                  <a:schemeClr val="bg2"/>
                </a:solidFill>
                <a:latin typeface="Times New Roman" pitchFamily="18" charset="0"/>
              </a:rPr>
              <a:t>$508,000 one-time grant expenses remain (funded existing salaries in 2021/22)</a:t>
            </a:r>
          </a:p>
          <a:p>
            <a:pPr marL="457200" lvl="1" indent="0">
              <a:spcBef>
                <a:spcPct val="0"/>
              </a:spcBef>
              <a:buClrTx/>
              <a:buSzTx/>
              <a:buNone/>
            </a:pPr>
            <a:r>
              <a:rPr lang="en-US" altLang="en-US" sz="2400" dirty="0" smtClean="0">
                <a:solidFill>
                  <a:schemeClr val="bg2"/>
                </a:solidFill>
                <a:latin typeface="Times New Roman" pitchFamily="18" charset="0"/>
              </a:rPr>
              <a:t>$100,000 Special education encroachment increase</a:t>
            </a:r>
          </a:p>
          <a:p>
            <a:pPr marL="457200" lvl="1" indent="0">
              <a:spcBef>
                <a:spcPct val="0"/>
              </a:spcBef>
              <a:buClrTx/>
              <a:buSzTx/>
              <a:buNone/>
            </a:pPr>
            <a:r>
              <a:rPr lang="en-US" altLang="en-US" sz="2400" dirty="0" smtClean="0">
                <a:solidFill>
                  <a:schemeClr val="bg2"/>
                </a:solidFill>
                <a:latin typeface="Times New Roman" pitchFamily="18" charset="0"/>
              </a:rPr>
              <a:t>+$50,000  November 2022 Board election cost added</a:t>
            </a:r>
          </a:p>
          <a:p>
            <a:pPr marL="457200" lvl="1" indent="0">
              <a:spcBef>
                <a:spcPct val="0"/>
              </a:spcBef>
              <a:buClrTx/>
              <a:buSzTx/>
              <a:buNone/>
            </a:pPr>
            <a:endParaRPr lang="en-US" altLang="en-US" sz="2000" dirty="0" smtClean="0">
              <a:solidFill>
                <a:schemeClr val="bg2"/>
              </a:solidFill>
              <a:latin typeface="Times New Roman" pitchFamily="18" charset="0"/>
            </a:endParaRPr>
          </a:p>
          <a:p>
            <a:pPr>
              <a:spcBef>
                <a:spcPct val="0"/>
              </a:spcBef>
              <a:buClrTx/>
              <a:buSzTx/>
              <a:buFont typeface="Wingdings" pitchFamily="2" charset="2"/>
              <a:buChar char="Ø"/>
            </a:pPr>
            <a:r>
              <a:rPr lang="en-US" altLang="en-US" sz="2400" dirty="0" smtClean="0">
                <a:solidFill>
                  <a:schemeClr val="bg2"/>
                </a:solidFill>
                <a:latin typeface="Times New Roman" pitchFamily="18" charset="0"/>
              </a:rPr>
              <a:t>3.69% Consumer Price Index (CPI) cost increase for supplies, services, utilities, contracted services, insurance services, non-public schools</a:t>
            </a:r>
          </a:p>
          <a:p>
            <a:pPr>
              <a:spcBef>
                <a:spcPct val="0"/>
              </a:spcBef>
              <a:buClrTx/>
              <a:buSzTx/>
              <a:buFont typeface="Wingdings" pitchFamily="2" charset="2"/>
              <a:buChar char="Ø"/>
            </a:pPr>
            <a:endParaRPr lang="en-US" altLang="en-US" sz="2400" dirty="0">
              <a:solidFill>
                <a:schemeClr val="bg2"/>
              </a:solidFill>
              <a:latin typeface="Times New Roman" pitchFamily="18" charset="0"/>
            </a:endParaRPr>
          </a:p>
          <a:p>
            <a:pPr lvl="1">
              <a:spcBef>
                <a:spcPct val="0"/>
              </a:spcBef>
              <a:buClrTx/>
              <a:buSzTx/>
              <a:buFont typeface="Wingdings" pitchFamily="2" charset="2"/>
              <a:buNone/>
            </a:pPr>
            <a:endParaRPr lang="en-US" altLang="en-US" sz="2400" dirty="0">
              <a:solidFill>
                <a:schemeClr val="bg2"/>
              </a:solidFill>
              <a:latin typeface="Times New Roman" pitchFamily="18" charset="0"/>
            </a:endParaRPr>
          </a:p>
        </p:txBody>
      </p:sp>
    </p:spTree>
    <p:extLst>
      <p:ext uri="{BB962C8B-B14F-4D97-AF65-F5344CB8AC3E}">
        <p14:creationId xmlns:p14="http://schemas.microsoft.com/office/powerpoint/2010/main" val="4228156326"/>
      </p:ext>
    </p:extLst>
  </p:cSld>
  <p:clrMapOvr>
    <a:masterClrMapping/>
  </p:clrMapOvr>
  <p:transition>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E08B64CC-96BD-4D39-B1A4-6379D7505072}" type="slidenum">
              <a:rPr lang="en-US" altLang="en-US"/>
              <a:pPr>
                <a:defRPr/>
              </a:pPr>
              <a:t>18</a:t>
            </a:fld>
            <a:endParaRPr lang="en-US" altLang="en-US"/>
          </a:p>
        </p:txBody>
      </p:sp>
      <p:sp>
        <p:nvSpPr>
          <p:cNvPr id="17411" name="Text Box 3"/>
          <p:cNvSpPr txBox="1">
            <a:spLocks noChangeArrowheads="1"/>
          </p:cNvSpPr>
          <p:nvPr/>
        </p:nvSpPr>
        <p:spPr bwMode="auto">
          <a:xfrm>
            <a:off x="533400" y="228600"/>
            <a:ext cx="7924800" cy="1385888"/>
          </a:xfrm>
          <a:prstGeom prst="rect">
            <a:avLst/>
          </a:prstGeom>
          <a:noFill/>
          <a:ln w="12700" cap="sq">
            <a:solidFill>
              <a:schemeClr val="bg1"/>
            </a:solidFill>
            <a:miter lim="800000"/>
            <a:headEnd type="none" w="sm" len="sm"/>
            <a:tailEnd type="none" w="sm" len="sm"/>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lr>
                <a:schemeClr val="hlink"/>
              </a:buClr>
              <a:buSzPct val="65000"/>
              <a:buFont typeface="Wingdings" pitchFamily="2" charset="2"/>
              <a:buChar char="n"/>
              <a:defRPr sz="3200">
                <a:solidFill>
                  <a:schemeClr val="tx1"/>
                </a:solidFill>
                <a:latin typeface="Tahoma" pitchFamily="34" charset="0"/>
              </a:defRPr>
            </a:lvl1pPr>
            <a:lvl2pPr marL="742950" indent="-285750" algn="l" eaLnBrk="0" hangingPunct="0">
              <a:spcBef>
                <a:spcPct val="20000"/>
              </a:spcBef>
              <a:buClr>
                <a:schemeClr val="folHlink"/>
              </a:buClr>
              <a:buSzPct val="65000"/>
              <a:buFont typeface="Wingdings" pitchFamily="2" charset="2"/>
              <a:buChar char="n"/>
              <a:defRPr sz="2800">
                <a:solidFill>
                  <a:schemeClr val="tx1"/>
                </a:solidFill>
                <a:latin typeface="Tahoma" pitchFamily="34" charset="0"/>
              </a:defRPr>
            </a:lvl2pPr>
            <a:lvl3pPr marL="1143000" indent="-228600" algn="l" eaLnBrk="0" hangingPunct="0">
              <a:spcBef>
                <a:spcPct val="20000"/>
              </a:spcBef>
              <a:buClr>
                <a:schemeClr val="hlink"/>
              </a:buClr>
              <a:buSzPct val="65000"/>
              <a:buFont typeface="Wingdings" pitchFamily="2" charset="2"/>
              <a:buChar char="n"/>
              <a:defRPr sz="2400">
                <a:solidFill>
                  <a:schemeClr val="tx1"/>
                </a:solidFill>
                <a:latin typeface="Tahoma" pitchFamily="34" charset="0"/>
              </a:defRPr>
            </a:lvl3pPr>
            <a:lvl4pPr marL="1600200" indent="-228600" algn="l" eaLnBrk="0" hangingPunct="0">
              <a:spcBef>
                <a:spcPct val="20000"/>
              </a:spcBef>
              <a:buClr>
                <a:schemeClr val="folHlink"/>
              </a:buClr>
              <a:buSzPct val="65000"/>
              <a:buFont typeface="Wingdings" pitchFamily="2" charset="2"/>
              <a:buChar char="n"/>
              <a:defRPr sz="2000">
                <a:solidFill>
                  <a:schemeClr val="tx1"/>
                </a:solidFill>
                <a:latin typeface="Tahoma" pitchFamily="34" charset="0"/>
              </a:defRPr>
            </a:lvl4pPr>
            <a:lvl5pPr marL="2057400" indent="-228600" algn="l" eaLnBrk="0" hangingPunct="0">
              <a:spcBef>
                <a:spcPct val="20000"/>
              </a:spcBef>
              <a:buClr>
                <a:schemeClr val="hlink"/>
              </a:buClr>
              <a:buSzPct val="65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9pPr>
          </a:lstStyle>
          <a:p>
            <a:pPr algn="ctr">
              <a:spcBef>
                <a:spcPct val="0"/>
              </a:spcBef>
              <a:buClrTx/>
              <a:buSzTx/>
              <a:buFontTx/>
              <a:buNone/>
            </a:pPr>
            <a:r>
              <a:rPr lang="en-US" altLang="en-US" sz="3600">
                <a:solidFill>
                  <a:schemeClr val="bg2"/>
                </a:solidFill>
                <a:latin typeface="Times New Roman" pitchFamily="18" charset="0"/>
              </a:rPr>
              <a:t>Multi-year Projections</a:t>
            </a:r>
          </a:p>
          <a:p>
            <a:pPr algn="ctr">
              <a:spcBef>
                <a:spcPct val="0"/>
              </a:spcBef>
              <a:buClrTx/>
              <a:buSzTx/>
              <a:buFontTx/>
              <a:buNone/>
            </a:pPr>
            <a:r>
              <a:rPr lang="en-US" altLang="en-US" sz="2800">
                <a:solidFill>
                  <a:schemeClr val="bg2"/>
                </a:solidFill>
                <a:latin typeface="Times New Roman" pitchFamily="18" charset="0"/>
              </a:rPr>
              <a:t>Expense Assumptions</a:t>
            </a:r>
          </a:p>
          <a:p>
            <a:pPr algn="ctr">
              <a:spcBef>
                <a:spcPct val="0"/>
              </a:spcBef>
              <a:buClrTx/>
              <a:buSzTx/>
              <a:buFontTx/>
              <a:buNone/>
            </a:pPr>
            <a:r>
              <a:rPr lang="en-US" altLang="en-US" sz="2000">
                <a:solidFill>
                  <a:schemeClr val="bg2"/>
                </a:solidFill>
                <a:latin typeface="Times New Roman" pitchFamily="18" charset="0"/>
              </a:rPr>
              <a:t>(Subsequent Years)</a:t>
            </a:r>
          </a:p>
        </p:txBody>
      </p:sp>
      <p:sp>
        <p:nvSpPr>
          <p:cNvPr id="17412" name="Rectangle 4"/>
          <p:cNvSpPr>
            <a:spLocks noChangeArrowheads="1"/>
          </p:cNvSpPr>
          <p:nvPr/>
        </p:nvSpPr>
        <p:spPr bwMode="auto">
          <a:xfrm>
            <a:off x="533400" y="1727103"/>
            <a:ext cx="8229600" cy="390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28600" indent="-228600" algn="l" eaLnBrk="0" hangingPunct="0">
              <a:spcBef>
                <a:spcPct val="20000"/>
              </a:spcBef>
              <a:buClr>
                <a:schemeClr val="hlink"/>
              </a:buClr>
              <a:buSzPct val="65000"/>
              <a:buFont typeface="Wingdings" pitchFamily="2" charset="2"/>
              <a:buChar char="n"/>
              <a:defRPr sz="3200">
                <a:solidFill>
                  <a:schemeClr val="tx1"/>
                </a:solidFill>
                <a:latin typeface="Tahoma" pitchFamily="34" charset="0"/>
              </a:defRPr>
            </a:lvl1pPr>
            <a:lvl2pPr marL="685800" indent="-228600" algn="l" eaLnBrk="0" hangingPunct="0">
              <a:spcBef>
                <a:spcPct val="20000"/>
              </a:spcBef>
              <a:buClr>
                <a:schemeClr val="folHlink"/>
              </a:buClr>
              <a:buSzPct val="65000"/>
              <a:buFont typeface="Wingdings" pitchFamily="2" charset="2"/>
              <a:buChar char="n"/>
              <a:defRPr sz="2800">
                <a:solidFill>
                  <a:schemeClr val="tx1"/>
                </a:solidFill>
                <a:latin typeface="Tahoma" pitchFamily="34" charset="0"/>
              </a:defRPr>
            </a:lvl2pPr>
            <a:lvl3pPr algn="l" eaLnBrk="0" hangingPunct="0">
              <a:spcBef>
                <a:spcPct val="20000"/>
              </a:spcBef>
              <a:buClr>
                <a:schemeClr val="hlink"/>
              </a:buClr>
              <a:buSzPct val="65000"/>
              <a:buFont typeface="Wingdings" pitchFamily="2" charset="2"/>
              <a:buChar char="n"/>
              <a:defRPr sz="2400">
                <a:solidFill>
                  <a:schemeClr val="tx1"/>
                </a:solidFill>
                <a:latin typeface="Tahoma" pitchFamily="34" charset="0"/>
              </a:defRPr>
            </a:lvl3pPr>
            <a:lvl4pPr marL="1600200" indent="-228600" algn="l" eaLnBrk="0" hangingPunct="0">
              <a:spcBef>
                <a:spcPct val="20000"/>
              </a:spcBef>
              <a:buClr>
                <a:schemeClr val="folHlink"/>
              </a:buClr>
              <a:buSzPct val="65000"/>
              <a:buFont typeface="Wingdings" pitchFamily="2" charset="2"/>
              <a:buChar char="n"/>
              <a:defRPr sz="2000">
                <a:solidFill>
                  <a:schemeClr val="tx1"/>
                </a:solidFill>
                <a:latin typeface="Tahoma" pitchFamily="34" charset="0"/>
              </a:defRPr>
            </a:lvl4pPr>
            <a:lvl5pPr marL="2057400" indent="-228600" algn="l" eaLnBrk="0" hangingPunct="0">
              <a:spcBef>
                <a:spcPct val="20000"/>
              </a:spcBef>
              <a:buClr>
                <a:schemeClr val="hlink"/>
              </a:buClr>
              <a:buSzPct val="65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9pPr>
          </a:lstStyle>
          <a:p>
            <a:pPr>
              <a:spcBef>
                <a:spcPct val="0"/>
              </a:spcBef>
              <a:buClr>
                <a:schemeClr val="bg2"/>
              </a:buClr>
              <a:buSzTx/>
              <a:buFont typeface="Wingdings" pitchFamily="2" charset="2"/>
              <a:buChar char="Ø"/>
            </a:pPr>
            <a:r>
              <a:rPr lang="en-US" altLang="en-US" sz="2400" dirty="0" smtClean="0">
                <a:solidFill>
                  <a:schemeClr val="bg2"/>
                </a:solidFill>
                <a:latin typeface="Times New Roman" pitchFamily="18" charset="0"/>
              </a:rPr>
              <a:t>2023/24 </a:t>
            </a:r>
            <a:r>
              <a:rPr lang="en-US" altLang="en-US" sz="2400" dirty="0">
                <a:solidFill>
                  <a:schemeClr val="bg2"/>
                </a:solidFill>
                <a:latin typeface="Times New Roman" pitchFamily="18" charset="0"/>
              </a:rPr>
              <a:t>Salaries and Employee Benefits</a:t>
            </a:r>
          </a:p>
          <a:p>
            <a:pPr lvl="2">
              <a:spcBef>
                <a:spcPct val="0"/>
              </a:spcBef>
              <a:buClrTx/>
              <a:buSzTx/>
              <a:buFont typeface="Wingdings" pitchFamily="2" charset="2"/>
              <a:buChar char="Ø"/>
            </a:pPr>
            <a:r>
              <a:rPr lang="en-US" altLang="en-US" sz="2000" dirty="0" smtClean="0">
                <a:solidFill>
                  <a:schemeClr val="bg2"/>
                </a:solidFill>
                <a:latin typeface="Times New Roman" pitchFamily="18" charset="0"/>
              </a:rPr>
              <a:t>1.4% </a:t>
            </a:r>
            <a:r>
              <a:rPr lang="en-US" altLang="en-US" sz="2000" dirty="0">
                <a:solidFill>
                  <a:schemeClr val="bg2"/>
                </a:solidFill>
                <a:latin typeface="Times New Roman" pitchFamily="18" charset="0"/>
              </a:rPr>
              <a:t>Certificated step and column costs </a:t>
            </a:r>
          </a:p>
          <a:p>
            <a:pPr lvl="2">
              <a:spcBef>
                <a:spcPct val="0"/>
              </a:spcBef>
              <a:buClrTx/>
              <a:buSzTx/>
              <a:buFont typeface="Wingdings" pitchFamily="2" charset="2"/>
              <a:buChar char="Ø"/>
            </a:pPr>
            <a:r>
              <a:rPr lang="en-US" altLang="en-US" sz="2000" dirty="0" smtClean="0">
                <a:solidFill>
                  <a:schemeClr val="bg2"/>
                </a:solidFill>
                <a:latin typeface="Times New Roman" pitchFamily="18" charset="0"/>
              </a:rPr>
              <a:t>1.8% </a:t>
            </a:r>
            <a:r>
              <a:rPr lang="en-US" altLang="en-US" sz="2000" dirty="0">
                <a:solidFill>
                  <a:schemeClr val="bg2"/>
                </a:solidFill>
                <a:latin typeface="Times New Roman" pitchFamily="18" charset="0"/>
              </a:rPr>
              <a:t>Classified step and longevity costs</a:t>
            </a:r>
          </a:p>
          <a:p>
            <a:pPr lvl="2">
              <a:spcBef>
                <a:spcPct val="0"/>
              </a:spcBef>
              <a:buClrTx/>
              <a:buSzTx/>
              <a:buFont typeface="Wingdings" pitchFamily="2" charset="2"/>
              <a:buChar char="Ø"/>
            </a:pPr>
            <a:r>
              <a:rPr lang="en-US" altLang="en-US" sz="2000" dirty="0" smtClean="0">
                <a:solidFill>
                  <a:schemeClr val="bg2"/>
                </a:solidFill>
                <a:latin typeface="Times New Roman" pitchFamily="18" charset="0"/>
              </a:rPr>
              <a:t>0.4% </a:t>
            </a:r>
            <a:r>
              <a:rPr lang="en-US" altLang="en-US" sz="2000" dirty="0">
                <a:solidFill>
                  <a:schemeClr val="bg2"/>
                </a:solidFill>
                <a:latin typeface="Times New Roman" pitchFamily="18" charset="0"/>
              </a:rPr>
              <a:t>Non-unit step and longevity costs</a:t>
            </a:r>
          </a:p>
          <a:p>
            <a:pPr lvl="2">
              <a:spcBef>
                <a:spcPct val="0"/>
              </a:spcBef>
              <a:buClrTx/>
              <a:buSzTx/>
              <a:buFont typeface="Wingdings" pitchFamily="2" charset="2"/>
              <a:buChar char="Ø"/>
            </a:pPr>
            <a:r>
              <a:rPr lang="en-US" altLang="en-US" sz="2000" dirty="0">
                <a:solidFill>
                  <a:schemeClr val="bg2"/>
                </a:solidFill>
                <a:latin typeface="Times New Roman" pitchFamily="18" charset="0"/>
              </a:rPr>
              <a:t>6</a:t>
            </a:r>
            <a:r>
              <a:rPr lang="en-US" altLang="en-US" sz="2000" dirty="0" smtClean="0">
                <a:solidFill>
                  <a:schemeClr val="bg2"/>
                </a:solidFill>
                <a:latin typeface="Times New Roman" pitchFamily="18" charset="0"/>
              </a:rPr>
              <a:t>.0</a:t>
            </a:r>
            <a:r>
              <a:rPr lang="en-US" altLang="en-US" sz="2000" dirty="0">
                <a:solidFill>
                  <a:schemeClr val="bg2"/>
                </a:solidFill>
                <a:latin typeface="Times New Roman" pitchFamily="18" charset="0"/>
              </a:rPr>
              <a:t>% Increase in employee health and welfare </a:t>
            </a:r>
            <a:r>
              <a:rPr lang="en-US" altLang="en-US" sz="2000" dirty="0" smtClean="0">
                <a:solidFill>
                  <a:schemeClr val="bg2"/>
                </a:solidFill>
                <a:latin typeface="Times New Roman" pitchFamily="18" charset="0"/>
              </a:rPr>
              <a:t>benefits</a:t>
            </a:r>
          </a:p>
          <a:p>
            <a:pPr lvl="2">
              <a:spcBef>
                <a:spcPct val="0"/>
              </a:spcBef>
              <a:buClrTx/>
              <a:buSzTx/>
              <a:buFont typeface="Wingdings" pitchFamily="2" charset="2"/>
              <a:buChar char="Ø"/>
            </a:pPr>
            <a:r>
              <a:rPr lang="en-US" altLang="en-US" sz="2000" dirty="0">
                <a:solidFill>
                  <a:schemeClr val="bg2"/>
                </a:solidFill>
                <a:latin typeface="Times New Roman" pitchFamily="18" charset="0"/>
              </a:rPr>
              <a:t>$100,000 deposit to retiree liability </a:t>
            </a:r>
            <a:r>
              <a:rPr lang="en-US" altLang="en-US" sz="2000" dirty="0" smtClean="0">
                <a:solidFill>
                  <a:schemeClr val="bg2"/>
                </a:solidFill>
                <a:latin typeface="Times New Roman" pitchFamily="18" charset="0"/>
              </a:rPr>
              <a:t>trust continues</a:t>
            </a:r>
            <a:endParaRPr lang="en-US" altLang="en-US" sz="2000" dirty="0">
              <a:solidFill>
                <a:schemeClr val="bg2"/>
              </a:solidFill>
              <a:latin typeface="Times New Roman" pitchFamily="18" charset="0"/>
            </a:endParaRPr>
          </a:p>
          <a:p>
            <a:pPr lvl="2">
              <a:spcBef>
                <a:spcPct val="0"/>
              </a:spcBef>
              <a:buClrTx/>
              <a:buSzTx/>
              <a:buFont typeface="Wingdings" pitchFamily="2" charset="2"/>
              <a:buChar char="Ø"/>
            </a:pPr>
            <a:r>
              <a:rPr lang="en-US" altLang="en-US" sz="2000" dirty="0">
                <a:solidFill>
                  <a:schemeClr val="bg2"/>
                </a:solidFill>
                <a:latin typeface="Times New Roman" pitchFamily="18" charset="0"/>
              </a:rPr>
              <a:t>LJEA step/column costs assume </a:t>
            </a:r>
            <a:r>
              <a:rPr lang="en-US" altLang="en-US" sz="2000" dirty="0" smtClean="0">
                <a:solidFill>
                  <a:schemeClr val="bg2"/>
                </a:solidFill>
                <a:latin typeface="Times New Roman" pitchFamily="18" charset="0"/>
              </a:rPr>
              <a:t>2 </a:t>
            </a:r>
            <a:r>
              <a:rPr lang="en-US" altLang="en-US" sz="2000" dirty="0">
                <a:solidFill>
                  <a:schemeClr val="bg2"/>
                </a:solidFill>
                <a:latin typeface="Times New Roman" pitchFamily="18" charset="0"/>
              </a:rPr>
              <a:t>teacher </a:t>
            </a:r>
            <a:r>
              <a:rPr lang="en-US" altLang="en-US" sz="2000" dirty="0" smtClean="0">
                <a:solidFill>
                  <a:schemeClr val="bg2"/>
                </a:solidFill>
                <a:latin typeface="Times New Roman" pitchFamily="18" charset="0"/>
              </a:rPr>
              <a:t>retiree savings</a:t>
            </a:r>
            <a:endParaRPr lang="en-US" altLang="en-US" sz="2000" dirty="0">
              <a:solidFill>
                <a:schemeClr val="bg2"/>
              </a:solidFill>
              <a:latin typeface="Times New Roman" pitchFamily="18" charset="0"/>
            </a:endParaRPr>
          </a:p>
          <a:p>
            <a:pPr lvl="2">
              <a:spcBef>
                <a:spcPct val="0"/>
              </a:spcBef>
              <a:buClrTx/>
              <a:buSzTx/>
              <a:buFont typeface="Wingdings" pitchFamily="2" charset="2"/>
              <a:buChar char="Ø"/>
            </a:pPr>
            <a:r>
              <a:rPr lang="en-US" altLang="en-US" sz="2000" dirty="0" smtClean="0">
                <a:solidFill>
                  <a:schemeClr val="bg2"/>
                </a:solidFill>
                <a:latin typeface="Times New Roman" pitchFamily="18" charset="0"/>
              </a:rPr>
              <a:t>STRS pension increase 0% (remains at 19.10%)</a:t>
            </a:r>
          </a:p>
          <a:p>
            <a:pPr lvl="2">
              <a:spcBef>
                <a:spcPct val="0"/>
              </a:spcBef>
              <a:buClrTx/>
              <a:buSzTx/>
              <a:buFont typeface="Wingdings" pitchFamily="2" charset="2"/>
              <a:buChar char="Ø"/>
            </a:pPr>
            <a:r>
              <a:rPr lang="en-US" altLang="en-US" sz="2000" dirty="0" smtClean="0">
                <a:solidFill>
                  <a:schemeClr val="bg2"/>
                </a:solidFill>
                <a:latin typeface="Times New Roman" pitchFamily="18" charset="0"/>
              </a:rPr>
              <a:t>PERS pension increase 1.0% (27.1% from 26.1%)</a:t>
            </a:r>
          </a:p>
          <a:p>
            <a:pPr lvl="2">
              <a:spcBef>
                <a:spcPct val="0"/>
              </a:spcBef>
              <a:buClrTx/>
              <a:buSzTx/>
              <a:buFont typeface="Wingdings" pitchFamily="2" charset="2"/>
              <a:buChar char="Ø"/>
            </a:pPr>
            <a:r>
              <a:rPr lang="en-US" altLang="en-US" sz="2000" dirty="0" smtClean="0">
                <a:solidFill>
                  <a:schemeClr val="bg2"/>
                </a:solidFill>
                <a:latin typeface="Times New Roman" pitchFamily="18" charset="0"/>
              </a:rPr>
              <a:t>Increase of one FTE, Dual </a:t>
            </a:r>
            <a:r>
              <a:rPr lang="en-US" altLang="en-US" sz="2000" dirty="0">
                <a:solidFill>
                  <a:schemeClr val="bg2"/>
                </a:solidFill>
                <a:latin typeface="Times New Roman" pitchFamily="18" charset="0"/>
              </a:rPr>
              <a:t>language </a:t>
            </a:r>
            <a:r>
              <a:rPr lang="en-US" altLang="en-US" sz="2000" dirty="0" smtClean="0">
                <a:solidFill>
                  <a:schemeClr val="bg2"/>
                </a:solidFill>
                <a:latin typeface="Times New Roman" pitchFamily="18" charset="0"/>
              </a:rPr>
              <a:t>expansion to 5</a:t>
            </a:r>
            <a:r>
              <a:rPr lang="en-US" altLang="en-US" sz="2000" baseline="30000" dirty="0" smtClean="0">
                <a:solidFill>
                  <a:schemeClr val="bg2"/>
                </a:solidFill>
                <a:latin typeface="Times New Roman" pitchFamily="18" charset="0"/>
              </a:rPr>
              <a:t>th</a:t>
            </a:r>
            <a:r>
              <a:rPr lang="en-US" altLang="en-US" sz="2000" dirty="0" smtClean="0">
                <a:solidFill>
                  <a:schemeClr val="bg2"/>
                </a:solidFill>
                <a:latin typeface="Times New Roman" pitchFamily="18" charset="0"/>
              </a:rPr>
              <a:t> grade</a:t>
            </a:r>
          </a:p>
          <a:p>
            <a:pPr lvl="2">
              <a:spcBef>
                <a:spcPct val="0"/>
              </a:spcBef>
              <a:buClrTx/>
              <a:buSzTx/>
              <a:buFont typeface="Wingdings" pitchFamily="2" charset="2"/>
              <a:buChar char="Ø"/>
            </a:pPr>
            <a:endParaRPr lang="en-US" altLang="en-US" sz="2000" dirty="0">
              <a:solidFill>
                <a:schemeClr val="bg2"/>
              </a:solidFill>
              <a:latin typeface="Times New Roman" pitchFamily="18" charset="0"/>
            </a:endParaRPr>
          </a:p>
          <a:p>
            <a:pPr lvl="1">
              <a:spcBef>
                <a:spcPct val="0"/>
              </a:spcBef>
              <a:buClrTx/>
              <a:buSzTx/>
              <a:buFont typeface="Wingdings" pitchFamily="2" charset="2"/>
              <a:buNone/>
            </a:pPr>
            <a:endParaRPr lang="en-US" altLang="en-US" sz="2400" dirty="0">
              <a:solidFill>
                <a:schemeClr val="bg2"/>
              </a:solidFill>
              <a:latin typeface="Times New Roman" pitchFamily="18" charset="0"/>
            </a:endParaRPr>
          </a:p>
        </p:txBody>
      </p:sp>
    </p:spTree>
    <p:extLst>
      <p:ext uri="{BB962C8B-B14F-4D97-AF65-F5344CB8AC3E}">
        <p14:creationId xmlns:p14="http://schemas.microsoft.com/office/powerpoint/2010/main" val="1494128419"/>
      </p:ext>
    </p:extLst>
  </p:cSld>
  <p:clrMapOvr>
    <a:masterClrMapping/>
  </p:clrMapOvr>
  <p:transition>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CF687ED3-66B3-41B7-B3CD-354238BE0FE4}" type="slidenum">
              <a:rPr lang="en-US" altLang="en-US"/>
              <a:pPr>
                <a:defRPr/>
              </a:pPr>
              <a:t>19</a:t>
            </a:fld>
            <a:endParaRPr lang="en-US" altLang="en-US"/>
          </a:p>
        </p:txBody>
      </p:sp>
      <p:sp>
        <p:nvSpPr>
          <p:cNvPr id="92162" name="Rectangle 2"/>
          <p:cNvSpPr>
            <a:spLocks noGrp="1" noChangeArrowheads="1"/>
          </p:cNvSpPr>
          <p:nvPr>
            <p:ph type="title"/>
          </p:nvPr>
        </p:nvSpPr>
        <p:spPr>
          <a:xfrm>
            <a:off x="685800" y="381000"/>
            <a:ext cx="7772400" cy="1600200"/>
          </a:xfrm>
          <a:ln>
            <a:solidFill>
              <a:srgbClr val="000000"/>
            </a:solidFill>
            <a:miter lim="800000"/>
            <a:headEnd/>
            <a:tailEnd/>
          </a:ln>
          <a:extLst>
            <a:ext uri="{909E8E84-426E-40DD-AFC4-6F175D3DCCD1}">
              <a14:hiddenFill xmlns:a14="http://schemas.microsoft.com/office/drawing/2010/main">
                <a:solidFill>
                  <a:schemeClr val="tx1"/>
                </a:solidFill>
              </a14:hiddenFill>
            </a:ext>
          </a:extLst>
        </p:spPr>
        <p:txBody>
          <a:bodyPr/>
          <a:lstStyle/>
          <a:p>
            <a:pPr eaLnBrk="1" hangingPunct="1">
              <a:spcBef>
                <a:spcPct val="5000"/>
              </a:spcBef>
              <a:defRPr/>
            </a:pPr>
            <a:r>
              <a:rPr lang="en-US" altLang="en-US" sz="3600" b="1" dirty="0" smtClean="0">
                <a:solidFill>
                  <a:schemeClr val="bg2"/>
                </a:solidFill>
                <a:latin typeface="Times New Roman" pitchFamily="18" charset="0"/>
              </a:rPr>
              <a:t/>
            </a:r>
            <a:br>
              <a:rPr lang="en-US" altLang="en-US" sz="3600" b="1" dirty="0" smtClean="0">
                <a:solidFill>
                  <a:schemeClr val="bg2"/>
                </a:solidFill>
                <a:latin typeface="Times New Roman" pitchFamily="18" charset="0"/>
              </a:rPr>
            </a:br>
            <a:r>
              <a:rPr lang="en-US" altLang="en-US" sz="3600" b="1" dirty="0" smtClean="0">
                <a:solidFill>
                  <a:schemeClr val="bg2"/>
                </a:solidFill>
                <a:effectLst/>
                <a:latin typeface="Times New Roman" pitchFamily="18" charset="0"/>
              </a:rPr>
              <a:t>Multi-year Projections</a:t>
            </a:r>
            <a:br>
              <a:rPr lang="en-US" altLang="en-US" sz="3600" b="1" dirty="0" smtClean="0">
                <a:solidFill>
                  <a:schemeClr val="bg2"/>
                </a:solidFill>
                <a:effectLst/>
                <a:latin typeface="Times New Roman" pitchFamily="18" charset="0"/>
              </a:rPr>
            </a:br>
            <a:r>
              <a:rPr lang="en-US" altLang="en-US" sz="3600" b="1" dirty="0" smtClean="0">
                <a:solidFill>
                  <a:schemeClr val="bg2"/>
                </a:solidFill>
                <a:effectLst/>
                <a:latin typeface="Times New Roman" pitchFamily="18" charset="0"/>
              </a:rPr>
              <a:t>Expense Assumptions</a:t>
            </a:r>
            <a:br>
              <a:rPr lang="en-US" altLang="en-US" sz="3600" b="1" dirty="0" smtClean="0">
                <a:solidFill>
                  <a:schemeClr val="bg2"/>
                </a:solidFill>
                <a:effectLst/>
                <a:latin typeface="Times New Roman" pitchFamily="18" charset="0"/>
              </a:rPr>
            </a:br>
            <a:r>
              <a:rPr lang="en-US" altLang="en-US" sz="2000" b="1" dirty="0" smtClean="0">
                <a:solidFill>
                  <a:schemeClr val="bg2"/>
                </a:solidFill>
                <a:effectLst/>
                <a:latin typeface="Times New Roman" pitchFamily="18" charset="0"/>
              </a:rPr>
              <a:t>(Subsequent Years  - Continued)</a:t>
            </a:r>
            <a:br>
              <a:rPr lang="en-US" altLang="en-US" sz="2000" b="1" dirty="0" smtClean="0">
                <a:solidFill>
                  <a:schemeClr val="bg2"/>
                </a:solidFill>
                <a:effectLst/>
                <a:latin typeface="Times New Roman" pitchFamily="18" charset="0"/>
              </a:rPr>
            </a:br>
            <a:r>
              <a:rPr lang="en-US" altLang="en-US" sz="2000" b="1" dirty="0" smtClean="0">
                <a:solidFill>
                  <a:schemeClr val="bg2"/>
                </a:solidFill>
                <a:effectLst/>
                <a:latin typeface="Times New Roman" pitchFamily="18" charset="0"/>
              </a:rPr>
              <a:t/>
            </a:r>
            <a:br>
              <a:rPr lang="en-US" altLang="en-US" sz="2000" b="1" dirty="0" smtClean="0">
                <a:solidFill>
                  <a:schemeClr val="bg2"/>
                </a:solidFill>
                <a:effectLst/>
                <a:latin typeface="Times New Roman" pitchFamily="18" charset="0"/>
              </a:rPr>
            </a:br>
            <a:endParaRPr lang="en-US" altLang="en-US" sz="2000" b="1" dirty="0" smtClean="0">
              <a:solidFill>
                <a:schemeClr val="bg2"/>
              </a:solidFill>
              <a:effectLst/>
              <a:latin typeface="Times New Roman" pitchFamily="18" charset="0"/>
            </a:endParaRPr>
          </a:p>
        </p:txBody>
      </p:sp>
      <p:sp>
        <p:nvSpPr>
          <p:cNvPr id="92163" name="Rectangle 3"/>
          <p:cNvSpPr>
            <a:spLocks noGrp="1" noChangeArrowheads="1"/>
          </p:cNvSpPr>
          <p:nvPr>
            <p:ph type="body" idx="1"/>
          </p:nvPr>
        </p:nvSpPr>
        <p:spPr>
          <a:xfrm>
            <a:off x="685800" y="2057400"/>
            <a:ext cx="7696200" cy="4419600"/>
          </a:xfrm>
        </p:spPr>
        <p:txBody>
          <a:bodyPr/>
          <a:lstStyle/>
          <a:p>
            <a:pPr eaLnBrk="1" hangingPunct="1">
              <a:lnSpc>
                <a:spcPct val="80000"/>
              </a:lnSpc>
              <a:buClr>
                <a:schemeClr val="bg2"/>
              </a:buClr>
              <a:buFont typeface="Wingdings" pitchFamily="2" charset="2"/>
              <a:buChar char="Ø"/>
              <a:defRPr/>
            </a:pPr>
            <a:r>
              <a:rPr lang="en-US" altLang="en-US" sz="2400" b="1" dirty="0" smtClean="0">
                <a:solidFill>
                  <a:schemeClr val="bg2"/>
                </a:solidFill>
                <a:effectLst/>
                <a:latin typeface="Times New Roman" pitchFamily="18" charset="0"/>
              </a:rPr>
              <a:t>2023/24 Other District Expenses</a:t>
            </a:r>
          </a:p>
          <a:p>
            <a:pPr marL="457200" lvl="1" indent="0" eaLnBrk="1" hangingPunct="1">
              <a:lnSpc>
                <a:spcPct val="80000"/>
              </a:lnSpc>
              <a:buClr>
                <a:schemeClr val="bg2"/>
              </a:buClr>
              <a:buNone/>
              <a:defRPr/>
            </a:pPr>
            <a:r>
              <a:rPr lang="en-US" altLang="en-US" sz="2000" b="1" dirty="0" smtClean="0">
                <a:solidFill>
                  <a:schemeClr val="bg2"/>
                </a:solidFill>
                <a:effectLst/>
                <a:latin typeface="Times New Roman" pitchFamily="18" charset="0"/>
              </a:rPr>
              <a:t>$100,000 </a:t>
            </a:r>
            <a:r>
              <a:rPr lang="en-US" altLang="en-US" sz="2000" b="1" dirty="0">
                <a:solidFill>
                  <a:schemeClr val="bg2"/>
                </a:solidFill>
                <a:effectLst/>
                <a:latin typeface="Times New Roman" pitchFamily="18" charset="0"/>
              </a:rPr>
              <a:t>Special education encroachment </a:t>
            </a:r>
            <a:r>
              <a:rPr lang="en-US" altLang="en-US" sz="2000" b="1" dirty="0" smtClean="0">
                <a:solidFill>
                  <a:schemeClr val="bg2"/>
                </a:solidFill>
                <a:effectLst/>
                <a:latin typeface="Times New Roman" pitchFamily="18" charset="0"/>
              </a:rPr>
              <a:t>increase</a:t>
            </a:r>
          </a:p>
          <a:p>
            <a:pPr marL="457200" lvl="1" indent="0" eaLnBrk="1" hangingPunct="1">
              <a:spcBef>
                <a:spcPct val="0"/>
              </a:spcBef>
              <a:buClrTx/>
              <a:buSzTx/>
              <a:buNone/>
            </a:pPr>
            <a:r>
              <a:rPr lang="en-US" altLang="en-US" sz="2000" b="1" kern="1200" dirty="0" smtClean="0">
                <a:solidFill>
                  <a:srgbClr val="003366"/>
                </a:solidFill>
                <a:effectLst/>
                <a:latin typeface="Times New Roman" pitchFamily="18" charset="0"/>
                <a:ea typeface="+mn-ea"/>
                <a:cs typeface="+mn-cs"/>
              </a:rPr>
              <a:t>-$50,000 </a:t>
            </a:r>
            <a:r>
              <a:rPr lang="en-US" altLang="en-US" sz="2000" b="1" kern="1200" dirty="0">
                <a:solidFill>
                  <a:srgbClr val="003366"/>
                </a:solidFill>
                <a:effectLst/>
                <a:latin typeface="Times New Roman" pitchFamily="18" charset="0"/>
                <a:ea typeface="+mn-ea"/>
                <a:cs typeface="+mn-cs"/>
              </a:rPr>
              <a:t>General Election Costs </a:t>
            </a:r>
            <a:r>
              <a:rPr lang="en-US" altLang="en-US" sz="2000" b="1" kern="1200" dirty="0" smtClean="0">
                <a:solidFill>
                  <a:srgbClr val="003366"/>
                </a:solidFill>
                <a:effectLst/>
                <a:latin typeface="Times New Roman" pitchFamily="18" charset="0"/>
                <a:ea typeface="+mn-ea"/>
                <a:cs typeface="+mn-cs"/>
              </a:rPr>
              <a:t>removed (bi-annual</a:t>
            </a:r>
            <a:r>
              <a:rPr lang="en-US" altLang="en-US" sz="2000" b="1" kern="1200" dirty="0">
                <a:solidFill>
                  <a:srgbClr val="003366"/>
                </a:solidFill>
                <a:effectLst/>
                <a:latin typeface="Times New Roman" pitchFamily="18" charset="0"/>
                <a:ea typeface="+mn-ea"/>
                <a:cs typeface="+mn-cs"/>
              </a:rPr>
              <a:t>)</a:t>
            </a:r>
          </a:p>
          <a:p>
            <a:pPr marL="457200" lvl="1" indent="0" eaLnBrk="1" hangingPunct="1">
              <a:lnSpc>
                <a:spcPct val="80000"/>
              </a:lnSpc>
              <a:buClr>
                <a:schemeClr val="bg2"/>
              </a:buClr>
              <a:buNone/>
              <a:defRPr/>
            </a:pPr>
            <a:endParaRPr lang="en-US" altLang="en-US" sz="2000" b="1" dirty="0" smtClean="0">
              <a:solidFill>
                <a:schemeClr val="bg2"/>
              </a:solidFill>
              <a:effectLst/>
              <a:latin typeface="Times New Roman" pitchFamily="18" charset="0"/>
            </a:endParaRPr>
          </a:p>
          <a:p>
            <a:pPr marL="400050" eaLnBrk="1" hangingPunct="1">
              <a:lnSpc>
                <a:spcPct val="80000"/>
              </a:lnSpc>
              <a:buClr>
                <a:schemeClr val="bg2"/>
              </a:buClr>
              <a:buFont typeface="Wingdings" panose="05000000000000000000" pitchFamily="2" charset="2"/>
              <a:buChar char="Ø"/>
              <a:defRPr/>
            </a:pPr>
            <a:r>
              <a:rPr lang="en-US" altLang="en-US" sz="2400" b="1" dirty="0" smtClean="0">
                <a:solidFill>
                  <a:schemeClr val="bg2"/>
                </a:solidFill>
                <a:effectLst/>
                <a:latin typeface="Times New Roman" pitchFamily="18" charset="0"/>
              </a:rPr>
              <a:t>2.9% CPI increase for supplies, utilities, contracted services, insurance services, non-public schools</a:t>
            </a:r>
            <a:endParaRPr lang="en-US" altLang="en-US" sz="2400" b="1" dirty="0">
              <a:solidFill>
                <a:schemeClr val="bg2"/>
              </a:solidFill>
              <a:effectLst/>
              <a:latin typeface="Times New Roman" pitchFamily="18" charset="0"/>
            </a:endParaRPr>
          </a:p>
        </p:txBody>
      </p:sp>
    </p:spTree>
    <p:extLst>
      <p:ext uri="{BB962C8B-B14F-4D97-AF65-F5344CB8AC3E}">
        <p14:creationId xmlns:p14="http://schemas.microsoft.com/office/powerpoint/2010/main" val="17994767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60B2C20E-D61E-4439-9FC7-CEAB47772BC9}" type="slidenum">
              <a:rPr lang="en-US" altLang="en-US"/>
              <a:pPr>
                <a:defRPr/>
              </a:pPr>
              <a:t>2</a:t>
            </a:fld>
            <a:endParaRPr lang="en-US" altLang="en-US"/>
          </a:p>
        </p:txBody>
      </p:sp>
      <p:sp>
        <p:nvSpPr>
          <p:cNvPr id="51202" name="Rectangle 2"/>
          <p:cNvSpPr>
            <a:spLocks noGrp="1" noChangeArrowheads="1"/>
          </p:cNvSpPr>
          <p:nvPr>
            <p:ph type="title"/>
          </p:nvPr>
        </p:nvSpPr>
        <p:spPr>
          <a:xfrm>
            <a:off x="228600" y="304800"/>
            <a:ext cx="8610600" cy="1143000"/>
          </a:xfrm>
          <a:ln w="12700">
            <a:solidFill>
              <a:srgbClr val="000000"/>
            </a:solidFill>
            <a:miter lim="800000"/>
            <a:headEnd/>
            <a:tailEnd/>
          </a:ln>
          <a:extLst>
            <a:ext uri="{909E8E84-426E-40DD-AFC4-6F175D3DCCD1}">
              <a14:hiddenFill xmlns:a14="http://schemas.microsoft.com/office/drawing/2010/main">
                <a:solidFill>
                  <a:schemeClr val="tx1"/>
                </a:solidFill>
              </a14:hiddenFill>
            </a:ext>
          </a:extLst>
        </p:spPr>
        <p:txBody>
          <a:bodyPr lIns="90488" tIns="44450" rIns="90488" bIns="44450" anchor="t"/>
          <a:lstStyle/>
          <a:p>
            <a:pPr eaLnBrk="1" hangingPunct="1">
              <a:defRPr/>
            </a:pPr>
            <a:r>
              <a:rPr lang="en-US" altLang="en-US" sz="2400" b="1" dirty="0" smtClean="0">
                <a:solidFill>
                  <a:srgbClr val="95055B"/>
                </a:solidFill>
              </a:rPr>
              <a:t>    </a:t>
            </a:r>
            <a:r>
              <a:rPr lang="en-US" altLang="en-US" sz="3600" b="1" dirty="0" smtClean="0">
                <a:solidFill>
                  <a:schemeClr val="bg2"/>
                </a:solidFill>
                <a:effectLst/>
                <a:latin typeface="Times New Roman" pitchFamily="18" charset="0"/>
              </a:rPr>
              <a:t>2021/22 Second Interim Assumptions</a:t>
            </a:r>
            <a:r>
              <a:rPr lang="en-US" altLang="en-US" sz="2400" b="1" dirty="0" smtClean="0">
                <a:solidFill>
                  <a:srgbClr val="D60093"/>
                </a:solidFill>
                <a:effectLst/>
                <a:latin typeface="Times New Roman" pitchFamily="18" charset="0"/>
              </a:rPr>
              <a:t/>
            </a:r>
            <a:br>
              <a:rPr lang="en-US" altLang="en-US" sz="2400" b="1" dirty="0" smtClean="0">
                <a:solidFill>
                  <a:srgbClr val="D60093"/>
                </a:solidFill>
                <a:effectLst/>
                <a:latin typeface="Times New Roman" pitchFamily="18" charset="0"/>
              </a:rPr>
            </a:br>
            <a:r>
              <a:rPr lang="en-US" altLang="en-US" sz="2400" b="1" dirty="0" smtClean="0">
                <a:solidFill>
                  <a:srgbClr val="D60093"/>
                </a:solidFill>
                <a:effectLst/>
              </a:rPr>
              <a:t> </a:t>
            </a:r>
            <a:r>
              <a:rPr lang="en-US" altLang="en-US" sz="2800" b="1" dirty="0" smtClean="0">
                <a:solidFill>
                  <a:schemeClr val="bg2"/>
                </a:solidFill>
                <a:effectLst/>
                <a:latin typeface="Times New Roman" pitchFamily="18" charset="0"/>
              </a:rPr>
              <a:t>General Fund Revenue</a:t>
            </a:r>
            <a:endParaRPr lang="en-US" altLang="en-US" sz="2800" b="1" dirty="0" smtClean="0">
              <a:effectLst/>
              <a:latin typeface="Times New Roman" pitchFamily="18" charset="0"/>
            </a:endParaRPr>
          </a:p>
        </p:txBody>
      </p:sp>
      <p:sp>
        <p:nvSpPr>
          <p:cNvPr id="3076" name="Rectangle 3"/>
          <p:cNvSpPr>
            <a:spLocks noGrp="1" noChangeArrowheads="1"/>
          </p:cNvSpPr>
          <p:nvPr>
            <p:ph type="body" idx="1"/>
          </p:nvPr>
        </p:nvSpPr>
        <p:spPr>
          <a:xfrm>
            <a:off x="381000" y="1981200"/>
            <a:ext cx="8305800" cy="4114800"/>
          </a:xfrm>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lnSpc>
                <a:spcPct val="8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Local Control Funding Formula (LCFF) (</a:t>
            </a:r>
            <a:r>
              <a:rPr lang="en-US" altLang="en-US" sz="2400" b="1" u="sng" dirty="0" smtClean="0">
                <a:solidFill>
                  <a:schemeClr val="bg2"/>
                </a:solidFill>
                <a:effectLst/>
                <a:latin typeface="Times New Roman" pitchFamily="18" charset="0"/>
              </a:rPr>
              <a:t>unchanged from First Interim</a:t>
            </a:r>
            <a:r>
              <a:rPr lang="en-US" altLang="en-US" sz="2400" b="1" dirty="0" smtClean="0">
                <a:solidFill>
                  <a:schemeClr val="bg2"/>
                </a:solidFill>
                <a:effectLst/>
                <a:latin typeface="Times New Roman" pitchFamily="18" charset="0"/>
              </a:rPr>
              <a:t>)</a:t>
            </a:r>
          </a:p>
          <a:p>
            <a:pPr lvl="1" eaLnBrk="1" hangingPunct="1">
              <a:lnSpc>
                <a:spcPct val="8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COLA 5.07%</a:t>
            </a:r>
          </a:p>
          <a:p>
            <a:pPr lvl="1" eaLnBrk="1" hangingPunct="1">
              <a:lnSpc>
                <a:spcPct val="8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“Supplemental” Funds for targeted students of approximately $2,411,943</a:t>
            </a:r>
            <a:endParaRPr lang="en-US" altLang="en-US" sz="2400" b="1" dirty="0" smtClean="0">
              <a:solidFill>
                <a:srgbClr val="FF0000"/>
              </a:solidFill>
              <a:effectLst/>
              <a:latin typeface="Times New Roman" pitchFamily="18" charset="0"/>
            </a:endParaRPr>
          </a:p>
          <a:p>
            <a:pPr lvl="1" eaLnBrk="1" hangingPunct="1">
              <a:lnSpc>
                <a:spcPct val="8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ADA:</a:t>
            </a:r>
            <a:r>
              <a:rPr lang="en-US" altLang="en-US" sz="1600" b="1" dirty="0" smtClean="0">
                <a:solidFill>
                  <a:schemeClr val="bg2"/>
                </a:solidFill>
                <a:effectLst/>
                <a:latin typeface="Times New Roman" pitchFamily="18" charset="0"/>
              </a:rPr>
              <a:t>  </a:t>
            </a:r>
            <a:r>
              <a:rPr lang="en-US" altLang="en-US" sz="2400" b="1" dirty="0" smtClean="0">
                <a:solidFill>
                  <a:schemeClr val="bg2"/>
                </a:solidFill>
                <a:effectLst/>
                <a:latin typeface="Times New Roman" pitchFamily="18" charset="0"/>
              </a:rPr>
              <a:t>3,056 (same as 2019/20 funded ADA due to COVID-19 “hold harmless” policy)</a:t>
            </a:r>
          </a:p>
          <a:p>
            <a:pPr lvl="1" eaLnBrk="1" hangingPunct="1">
              <a:lnSpc>
                <a:spcPct val="8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Unduplicated Pupil Count (UPP) 56% (increased from 1,274 to 1,700)</a:t>
            </a:r>
          </a:p>
          <a:p>
            <a:pPr lvl="1" eaLnBrk="1" hangingPunct="1">
              <a:lnSpc>
                <a:spcPct val="8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Official enrollment of 3,047 (October CBEDS) 92 students </a:t>
            </a:r>
            <a:r>
              <a:rPr lang="en-US" altLang="en-US" sz="2400" b="1" u="sng" dirty="0" smtClean="0">
                <a:solidFill>
                  <a:schemeClr val="bg2"/>
                </a:solidFill>
                <a:effectLst/>
                <a:latin typeface="Times New Roman" pitchFamily="18" charset="0"/>
              </a:rPr>
              <a:t>less</a:t>
            </a:r>
            <a:r>
              <a:rPr lang="en-US" altLang="en-US" sz="2400" b="1" dirty="0" smtClean="0">
                <a:solidFill>
                  <a:schemeClr val="bg2"/>
                </a:solidFill>
                <a:effectLst/>
                <a:latin typeface="Times New Roman" pitchFamily="18" charset="0"/>
              </a:rPr>
              <a:t> than 2020/21 CBEDS of 3,139</a:t>
            </a:r>
          </a:p>
        </p:txBody>
      </p:sp>
    </p:spTree>
    <p:extLst>
      <p:ext uri="{BB962C8B-B14F-4D97-AF65-F5344CB8AC3E}">
        <p14:creationId xmlns:p14="http://schemas.microsoft.com/office/powerpoint/2010/main" val="1742895835"/>
      </p:ext>
    </p:extLst>
  </p:cSld>
  <p:clrMapOvr>
    <a:masterClrMapping/>
  </p:clrMapOvr>
  <p:transition spd="med">
    <p:plus/>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20AE855B-29B7-4992-9A27-4EF87D23BA1D}" type="slidenum">
              <a:rPr lang="en-US" altLang="en-US"/>
              <a:pPr>
                <a:defRPr/>
              </a:pPr>
              <a:t>20</a:t>
            </a:fld>
            <a:endParaRPr lang="en-US" altLang="en-US"/>
          </a:p>
        </p:txBody>
      </p:sp>
      <p:sp>
        <p:nvSpPr>
          <p:cNvPr id="19459" name="Rectangle 2"/>
          <p:cNvSpPr>
            <a:spLocks noGrp="1" noChangeArrowheads="1"/>
          </p:cNvSpPr>
          <p:nvPr>
            <p:ph type="title"/>
          </p:nvPr>
        </p:nvSpPr>
        <p:spPr>
          <a:xfrm>
            <a:off x="533400" y="228600"/>
            <a:ext cx="8153400" cy="1295400"/>
          </a:xfrm>
          <a:noFill/>
          <a:ln w="12700">
            <a:solidFill>
              <a:schemeClr val="bg2"/>
            </a:solidFill>
            <a:miter lim="800000"/>
            <a:headEnd/>
            <a:tailEnd/>
          </a:ln>
          <a:extLst>
            <a:ext uri="{909E8E84-426E-40DD-AFC4-6F175D3DCCD1}">
              <a14:hiddenFill xmlns:a14="http://schemas.microsoft.com/office/drawing/2010/main">
                <a:gradFill rotWithShape="0">
                  <a:gsLst>
                    <a:gs pos="0">
                      <a:srgbClr val="D60093"/>
                    </a:gs>
                    <a:gs pos="100000">
                      <a:srgbClr val="630044"/>
                    </a:gs>
                  </a:gsLst>
                  <a:lin ang="5400000" scaled="1"/>
                </a:gradFill>
              </a14:hiddenFill>
            </a:ext>
          </a:extLst>
        </p:spPr>
        <p:txBody>
          <a:bodyPr lIns="90488" tIns="44450" rIns="90488" bIns="44450" anchor="t"/>
          <a:lstStyle/>
          <a:p>
            <a:pPr eaLnBrk="1" hangingPunct="1"/>
            <a:r>
              <a:rPr lang="en-US" altLang="en-US" sz="4000" b="1" dirty="0" smtClean="0">
                <a:solidFill>
                  <a:schemeClr val="bg2"/>
                </a:solidFill>
                <a:effectLst/>
                <a:latin typeface="Times New Roman" pitchFamily="18" charset="0"/>
              </a:rPr>
              <a:t>Multi-year</a:t>
            </a:r>
            <a:br>
              <a:rPr lang="en-US" altLang="en-US" sz="4000" b="1" dirty="0" smtClean="0">
                <a:solidFill>
                  <a:schemeClr val="bg2"/>
                </a:solidFill>
                <a:effectLst/>
                <a:latin typeface="Times New Roman" pitchFamily="18" charset="0"/>
              </a:rPr>
            </a:br>
            <a:r>
              <a:rPr lang="en-US" altLang="en-US" sz="4000" b="1" dirty="0" smtClean="0">
                <a:solidFill>
                  <a:schemeClr val="bg2"/>
                </a:solidFill>
                <a:effectLst/>
                <a:latin typeface="Times New Roman" pitchFamily="18" charset="0"/>
              </a:rPr>
              <a:t>General Fund Summary</a:t>
            </a:r>
            <a:br>
              <a:rPr lang="en-US" altLang="en-US" sz="4000" b="1" dirty="0" smtClean="0">
                <a:solidFill>
                  <a:schemeClr val="bg2"/>
                </a:solidFill>
                <a:effectLst/>
                <a:latin typeface="Times New Roman" pitchFamily="18" charset="0"/>
              </a:rPr>
            </a:br>
            <a:endParaRPr lang="en-US" altLang="en-US" sz="2500" b="1" dirty="0" smtClean="0">
              <a:solidFill>
                <a:schemeClr val="bg2"/>
              </a:solidFill>
              <a:effectLst/>
              <a:latin typeface="Times New Roman" pitchFamily="18" charset="0"/>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2518613748"/>
              </p:ext>
            </p:extLst>
          </p:nvPr>
        </p:nvGraphicFramePr>
        <p:xfrm>
          <a:off x="304800" y="1858962"/>
          <a:ext cx="8610600" cy="4386263"/>
        </p:xfrm>
        <a:graphic>
          <a:graphicData uri="http://schemas.openxmlformats.org/presentationml/2006/ole">
            <mc:AlternateContent xmlns:mc="http://schemas.openxmlformats.org/markup-compatibility/2006">
              <mc:Choice xmlns:v="urn:schemas-microsoft-com:vml" Requires="v">
                <p:oleObj spid="_x0000_s19740" name="Worksheet" r:id="rId4" imgW="9058209" imgH="5724525" progId="Excel.Sheet.12">
                  <p:embed/>
                </p:oleObj>
              </mc:Choice>
              <mc:Fallback>
                <p:oleObj name="Worksheet" r:id="rId4" imgW="9058209" imgH="5724525" progId="Excel.Sheet.12">
                  <p:embed/>
                  <p:pic>
                    <p:nvPicPr>
                      <p:cNvPr id="0" name=""/>
                      <p:cNvPicPr/>
                      <p:nvPr/>
                    </p:nvPicPr>
                    <p:blipFill>
                      <a:blip r:embed="rId5"/>
                      <a:stretch>
                        <a:fillRect/>
                      </a:stretch>
                    </p:blipFill>
                    <p:spPr>
                      <a:xfrm>
                        <a:off x="304800" y="1858962"/>
                        <a:ext cx="8610600" cy="4386263"/>
                      </a:xfrm>
                      <a:prstGeom prst="rect">
                        <a:avLst/>
                      </a:prstGeom>
                    </p:spPr>
                  </p:pic>
                </p:oleObj>
              </mc:Fallback>
            </mc:AlternateContent>
          </a:graphicData>
        </a:graphic>
      </p:graphicFrame>
    </p:spTree>
  </p:cSld>
  <p:clrMapOvr>
    <a:masterClrMapping/>
  </p:clrMapOvr>
  <p:transition spd="med">
    <p:newsflash/>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A7EE07D9-6C08-4DD7-BD52-7296521DEE0C}" type="slidenum">
              <a:rPr lang="en-US" altLang="en-US"/>
              <a:pPr>
                <a:defRPr/>
              </a:pPr>
              <a:t>21</a:t>
            </a:fld>
            <a:endParaRPr lang="en-US" altLang="en-US"/>
          </a:p>
        </p:txBody>
      </p:sp>
      <p:sp>
        <p:nvSpPr>
          <p:cNvPr id="21507" name="Rectangle 2"/>
          <p:cNvSpPr>
            <a:spLocks noGrp="1" noChangeArrowheads="1"/>
          </p:cNvSpPr>
          <p:nvPr>
            <p:ph type="title"/>
          </p:nvPr>
        </p:nvSpPr>
        <p:spPr>
          <a:noFill/>
          <a:ln>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a:lstStyle/>
          <a:p>
            <a:pPr eaLnBrk="1" hangingPunct="1"/>
            <a:r>
              <a:rPr lang="en-US" altLang="en-US" b="1" dirty="0" smtClean="0">
                <a:solidFill>
                  <a:schemeClr val="bg2"/>
                </a:solidFill>
                <a:effectLst/>
                <a:latin typeface="Times New Roman" pitchFamily="18" charset="0"/>
              </a:rPr>
              <a:t>Surplus/Deficit Spending</a:t>
            </a:r>
          </a:p>
        </p:txBody>
      </p:sp>
      <p:sp>
        <p:nvSpPr>
          <p:cNvPr id="21508" name="Rectangle 3"/>
          <p:cNvSpPr>
            <a:spLocks noGrp="1" noChangeArrowheads="1"/>
          </p:cNvSpPr>
          <p:nvPr>
            <p:ph type="body" idx="1"/>
          </p:nvPr>
        </p:nvSpPr>
        <p:spPr>
          <a:xfrm>
            <a:off x="457200" y="1905000"/>
            <a:ext cx="8229600" cy="4495800"/>
          </a:xfrm>
          <a:noFill/>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bg1"/>
                </a:solidFill>
                <a:miter lim="800000"/>
                <a:headEnd/>
                <a:tailEnd/>
              </a14:hiddenLine>
            </a:ext>
          </a:extLst>
        </p:spPr>
        <p:txBody>
          <a:bodyPr/>
          <a:lstStyle/>
          <a:p>
            <a:pPr eaLnBrk="1" hangingPunct="1">
              <a:lnSpc>
                <a:spcPct val="8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Planned deficit spending is projected in all three years primarily due to the settlement of salary negotiations with LJEA.  5% retroactive to July 1, 2021 is appropriated for all employees in anticipation of concluding negotiations with CSEA prior to June 30, 2022 in order to pay this raise to CSEA in this fiscal year. 3.5% salary raises are included for 2022/23, with 0.4% additional costs for targeted salary related changes to subgroups.</a:t>
            </a:r>
          </a:p>
          <a:p>
            <a:pPr eaLnBrk="1" hangingPunct="1">
              <a:lnSpc>
                <a:spcPct val="8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Remember that appropriation of categorical and school site carryover increases expenditures in the current year only.  Unspent carryover will be restricted in reserves and re-appropriated in the following year.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A7EE07D9-6C08-4DD7-BD52-7296521DEE0C}" type="slidenum">
              <a:rPr lang="en-US" altLang="en-US"/>
              <a:pPr>
                <a:defRPr/>
              </a:pPr>
              <a:t>22</a:t>
            </a:fld>
            <a:endParaRPr lang="en-US" altLang="en-US"/>
          </a:p>
        </p:txBody>
      </p:sp>
      <p:sp>
        <p:nvSpPr>
          <p:cNvPr id="21507" name="Rectangle 2"/>
          <p:cNvSpPr>
            <a:spLocks noGrp="1" noChangeArrowheads="1"/>
          </p:cNvSpPr>
          <p:nvPr>
            <p:ph type="title"/>
          </p:nvPr>
        </p:nvSpPr>
        <p:spPr>
          <a:noFill/>
          <a:ln>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a:lstStyle/>
          <a:p>
            <a:pPr eaLnBrk="1" hangingPunct="1"/>
            <a:r>
              <a:rPr lang="en-US" altLang="en-US" b="1" dirty="0" smtClean="0">
                <a:solidFill>
                  <a:schemeClr val="bg2"/>
                </a:solidFill>
                <a:effectLst/>
                <a:latin typeface="Times New Roman" pitchFamily="18" charset="0"/>
              </a:rPr>
              <a:t>Surplus/Deficit Spending</a:t>
            </a:r>
          </a:p>
        </p:txBody>
      </p:sp>
      <p:sp>
        <p:nvSpPr>
          <p:cNvPr id="21508" name="Rectangle 3"/>
          <p:cNvSpPr>
            <a:spLocks noGrp="1" noChangeArrowheads="1"/>
          </p:cNvSpPr>
          <p:nvPr>
            <p:ph type="body" idx="1"/>
          </p:nvPr>
        </p:nvSpPr>
        <p:spPr>
          <a:xfrm>
            <a:off x="457200" y="1905000"/>
            <a:ext cx="8229600" cy="4495800"/>
          </a:xfrm>
          <a:noFill/>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bg1"/>
                </a:solidFill>
                <a:miter lim="800000"/>
                <a:headEnd/>
                <a:tailEnd/>
              </a14:hiddenLine>
            </a:ext>
          </a:extLst>
        </p:spPr>
        <p:txBody>
          <a:bodyPr/>
          <a:lstStyle/>
          <a:p>
            <a:pPr eaLnBrk="1" hangingPunct="1">
              <a:lnSpc>
                <a:spcPct val="8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Pension increases to public agencies continue in addition to routine costs of step and column and health and welfare increases</a:t>
            </a:r>
          </a:p>
          <a:p>
            <a:pPr eaLnBrk="1" hangingPunct="1">
              <a:lnSpc>
                <a:spcPct val="8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2022/23 is a challenging year in that we recognize a </a:t>
            </a:r>
            <a:r>
              <a:rPr lang="en-US" altLang="en-US" sz="2400" b="1" dirty="0" smtClean="0">
                <a:solidFill>
                  <a:srgbClr val="FF0000"/>
                </a:solidFill>
                <a:effectLst/>
                <a:latin typeface="Times New Roman" pitchFamily="18" charset="0"/>
              </a:rPr>
              <a:t>loss of funding due to declining enrollment, and loss of “hold harmless” </a:t>
            </a:r>
            <a:r>
              <a:rPr lang="en-US" altLang="en-US" sz="2400" b="1" dirty="0" smtClean="0">
                <a:solidFill>
                  <a:schemeClr val="bg2"/>
                </a:solidFill>
                <a:effectLst/>
                <a:latin typeface="Times New Roman" pitchFamily="18" charset="0"/>
              </a:rPr>
              <a:t>and </a:t>
            </a:r>
            <a:r>
              <a:rPr lang="en-US" altLang="en-US" sz="2400" b="1" dirty="0" smtClean="0">
                <a:solidFill>
                  <a:srgbClr val="FF0000"/>
                </a:solidFill>
                <a:effectLst/>
                <a:latin typeface="Times New Roman" pitchFamily="18" charset="0"/>
              </a:rPr>
              <a:t>increased expenses</a:t>
            </a:r>
          </a:p>
          <a:p>
            <a:pPr eaLnBrk="1" hangingPunct="1">
              <a:lnSpc>
                <a:spcPct val="8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Revenue impacts: declining ADA that began in 2020/21 and compounded to a projected 154 ADA loss in 2021/22 (30 ADA loss estimated in 2022/23)</a:t>
            </a:r>
          </a:p>
          <a:p>
            <a:pPr eaLnBrk="1" hangingPunct="1">
              <a:lnSpc>
                <a:spcPct val="8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Significant pension increases of 2.10% for STRS, and 3.30% for PERS</a:t>
            </a:r>
          </a:p>
          <a:p>
            <a:pPr eaLnBrk="1" hangingPunct="1">
              <a:lnSpc>
                <a:spcPct val="8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Negotiations of salaries and health benefits are closed until 2023/24</a:t>
            </a:r>
          </a:p>
        </p:txBody>
      </p:sp>
    </p:spTree>
    <p:extLst>
      <p:ext uri="{BB962C8B-B14F-4D97-AF65-F5344CB8AC3E}">
        <p14:creationId xmlns:p14="http://schemas.microsoft.com/office/powerpoint/2010/main" val="35055028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5C73B607-ED32-47FA-9EA4-D38BCB9E6EE6}" type="slidenum">
              <a:rPr lang="en-US" altLang="en-US"/>
              <a:pPr>
                <a:defRPr/>
              </a:pPr>
              <a:t>23</a:t>
            </a:fld>
            <a:endParaRPr lang="en-US" altLang="en-US"/>
          </a:p>
        </p:txBody>
      </p:sp>
      <p:sp>
        <p:nvSpPr>
          <p:cNvPr id="24579" name="Rectangle 2"/>
          <p:cNvSpPr>
            <a:spLocks noGrp="1" noChangeArrowheads="1"/>
          </p:cNvSpPr>
          <p:nvPr>
            <p:ph type="title"/>
          </p:nvPr>
        </p:nvSpPr>
        <p:spPr>
          <a:noFill/>
          <a:ln>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a:lstStyle/>
          <a:p>
            <a:pPr eaLnBrk="1" hangingPunct="1"/>
            <a:r>
              <a:rPr lang="en-US" altLang="en-US" b="1" smtClean="0">
                <a:solidFill>
                  <a:schemeClr val="bg2"/>
                </a:solidFill>
                <a:effectLst/>
                <a:latin typeface="Times New Roman" pitchFamily="18" charset="0"/>
              </a:rPr>
              <a:t>Future Considerations….</a:t>
            </a:r>
          </a:p>
        </p:txBody>
      </p:sp>
      <p:sp>
        <p:nvSpPr>
          <p:cNvPr id="24580" name="Rectangle 3"/>
          <p:cNvSpPr>
            <a:spLocks noGrp="1" noChangeArrowheads="1"/>
          </p:cNvSpPr>
          <p:nvPr>
            <p:ph type="body" idx="1"/>
          </p:nvPr>
        </p:nvSpPr>
        <p:spPr>
          <a:xfrm>
            <a:off x="381000" y="1981200"/>
            <a:ext cx="8305800" cy="4572000"/>
          </a:xfrm>
          <a:noFill/>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bg1"/>
                </a:solidFill>
                <a:miter lim="800000"/>
                <a:headEnd/>
                <a:tailEnd/>
              </a14:hiddenLine>
            </a:ext>
          </a:extLst>
        </p:spPr>
        <p:txBody>
          <a:bodyPr/>
          <a:lstStyle/>
          <a:p>
            <a:pPr eaLnBrk="1" hangingPunct="1">
              <a:lnSpc>
                <a:spcPct val="90000"/>
              </a:lnSpc>
              <a:buClr>
                <a:schemeClr val="bg2"/>
              </a:buClr>
              <a:buFont typeface="Wingdings" panose="05000000000000000000" pitchFamily="2" charset="2"/>
              <a:buChar char="Ø"/>
            </a:pPr>
            <a:r>
              <a:rPr lang="en-US" altLang="en-US" sz="2400" b="1" dirty="0" smtClean="0">
                <a:solidFill>
                  <a:schemeClr val="bg2"/>
                </a:solidFill>
                <a:effectLst/>
                <a:latin typeface="Times New Roman" pitchFamily="18" charset="0"/>
              </a:rPr>
              <a:t>May Revise for 2022/23 is the next state budget projection</a:t>
            </a:r>
          </a:p>
          <a:p>
            <a:pPr eaLnBrk="1" hangingPunct="1">
              <a:lnSpc>
                <a:spcPct val="90000"/>
              </a:lnSpc>
              <a:buClr>
                <a:schemeClr val="bg2"/>
              </a:buClr>
              <a:buFont typeface="Wingdings" panose="05000000000000000000" pitchFamily="2" charset="2"/>
              <a:buChar char="Ø"/>
            </a:pPr>
            <a:r>
              <a:rPr lang="en-US" altLang="en-US" sz="2400" b="1" dirty="0">
                <a:solidFill>
                  <a:schemeClr val="bg2"/>
                </a:solidFill>
                <a:effectLst/>
                <a:latin typeface="Times New Roman" pitchFamily="18" charset="0"/>
              </a:rPr>
              <a:t>There is hope on the horizon for the funding loss due to reduced ADA in 2021/22 not to impact </a:t>
            </a:r>
            <a:r>
              <a:rPr lang="en-US" altLang="en-US" sz="2400" b="1" dirty="0" smtClean="0">
                <a:solidFill>
                  <a:schemeClr val="bg2"/>
                </a:solidFill>
                <a:effectLst/>
                <a:latin typeface="Times New Roman" pitchFamily="18" charset="0"/>
              </a:rPr>
              <a:t>districts in 2022/23.  </a:t>
            </a:r>
            <a:r>
              <a:rPr lang="en-US" altLang="en-US" sz="2400" b="1" dirty="0">
                <a:solidFill>
                  <a:schemeClr val="bg2"/>
                </a:solidFill>
                <a:effectLst/>
                <a:latin typeface="Times New Roman" pitchFamily="18" charset="0"/>
              </a:rPr>
              <a:t>A legislative proposal exists to allow districts to utilize 2019/20 ADA for 2021/22.</a:t>
            </a:r>
          </a:p>
          <a:p>
            <a:pPr eaLnBrk="1" hangingPunct="1">
              <a:lnSpc>
                <a:spcPct val="90000"/>
              </a:lnSpc>
              <a:buClr>
                <a:schemeClr val="bg2"/>
              </a:buClr>
              <a:buFont typeface="Wingdings" panose="05000000000000000000" pitchFamily="2" charset="2"/>
              <a:buChar char="Ø"/>
            </a:pPr>
            <a:r>
              <a:rPr lang="en-US" altLang="en-US" sz="2400" b="1" dirty="0" smtClean="0">
                <a:solidFill>
                  <a:schemeClr val="bg2"/>
                </a:solidFill>
                <a:effectLst/>
                <a:latin typeface="Times New Roman" pitchFamily="18" charset="0"/>
              </a:rPr>
              <a:t>Additionally, for 2022/23, the Governor has proposed allowing districts to use the average of three prior years ADA, which would help smooth funding during ADA decline.</a:t>
            </a:r>
          </a:p>
        </p:txBody>
      </p:sp>
    </p:spTree>
    <p:extLst>
      <p:ext uri="{BB962C8B-B14F-4D97-AF65-F5344CB8AC3E}">
        <p14:creationId xmlns:p14="http://schemas.microsoft.com/office/powerpoint/2010/main" val="25004970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05889B3E-F780-446D-B4CE-A85442B4D589}" type="slidenum">
              <a:rPr lang="en-US" altLang="en-US"/>
              <a:pPr>
                <a:defRPr/>
              </a:pPr>
              <a:t>24</a:t>
            </a:fld>
            <a:endParaRPr lang="en-US" altLang="en-US"/>
          </a:p>
        </p:txBody>
      </p:sp>
      <p:sp>
        <p:nvSpPr>
          <p:cNvPr id="13314" name="Rectangle 2"/>
          <p:cNvSpPr>
            <a:spLocks noGrp="1" noChangeArrowheads="1"/>
          </p:cNvSpPr>
          <p:nvPr>
            <p:ph type="title"/>
          </p:nvPr>
        </p:nvSpPr>
        <p:spPr>
          <a:xfrm>
            <a:off x="914400" y="228600"/>
            <a:ext cx="7848600" cy="1143000"/>
          </a:xfrm>
          <a:ln w="12700">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lIns="90488" tIns="44450" rIns="90488" bIns="44450" anchor="t"/>
          <a:lstStyle/>
          <a:p>
            <a:pPr eaLnBrk="1" hangingPunct="1">
              <a:defRPr/>
            </a:pPr>
            <a:r>
              <a:rPr lang="en-US" altLang="en-US" sz="3600" b="1" dirty="0" smtClean="0">
                <a:solidFill>
                  <a:schemeClr val="bg2"/>
                </a:solidFill>
                <a:effectLst/>
                <a:latin typeface="Times New Roman" pitchFamily="18" charset="0"/>
              </a:rPr>
              <a:t>Second Interim Financial Report</a:t>
            </a:r>
            <a:br>
              <a:rPr lang="en-US" altLang="en-US" sz="3600" b="1" dirty="0" smtClean="0">
                <a:solidFill>
                  <a:schemeClr val="bg2"/>
                </a:solidFill>
                <a:effectLst/>
                <a:latin typeface="Times New Roman" pitchFamily="18" charset="0"/>
              </a:rPr>
            </a:br>
            <a:r>
              <a:rPr lang="en-US" altLang="en-US" sz="3600" b="1" dirty="0" smtClean="0">
                <a:solidFill>
                  <a:schemeClr val="bg2"/>
                </a:solidFill>
                <a:effectLst/>
                <a:latin typeface="Times New Roman" pitchFamily="18" charset="0"/>
              </a:rPr>
              <a:t> Certification of Financial Condition</a:t>
            </a:r>
            <a:r>
              <a:rPr lang="en-US" altLang="en-US" sz="3600" b="1" dirty="0" smtClean="0">
                <a:solidFill>
                  <a:schemeClr val="tx1"/>
                </a:solidFill>
              </a:rPr>
              <a:t> </a:t>
            </a:r>
          </a:p>
        </p:txBody>
      </p:sp>
      <p:sp>
        <p:nvSpPr>
          <p:cNvPr id="13315" name="Rectangle 3"/>
          <p:cNvSpPr>
            <a:spLocks noGrp="1" noChangeArrowheads="1"/>
          </p:cNvSpPr>
          <p:nvPr>
            <p:ph type="body" idx="1"/>
          </p:nvPr>
        </p:nvSpPr>
        <p:spPr>
          <a:xfrm>
            <a:off x="381000" y="1600200"/>
            <a:ext cx="8534400" cy="4953000"/>
          </a:xfrm>
          <a:noFill/>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p>
            <a:pPr eaLnBrk="1" hangingPunct="1">
              <a:lnSpc>
                <a:spcPct val="80000"/>
              </a:lnSpc>
              <a:spcBef>
                <a:spcPct val="45000"/>
              </a:spcBef>
              <a:buClr>
                <a:srgbClr val="FF0000"/>
              </a:buClr>
              <a:buSzPct val="145000"/>
              <a:buFont typeface="Monotype Sorts" pitchFamily="2" charset="2"/>
              <a:buNone/>
            </a:pPr>
            <a:endParaRPr lang="en-US" altLang="en-US" sz="2000" b="1" dirty="0" smtClean="0">
              <a:solidFill>
                <a:schemeClr val="bg2"/>
              </a:solidFill>
              <a:effectLst/>
              <a:latin typeface="Times New Roman" pitchFamily="18" charset="0"/>
            </a:endParaRPr>
          </a:p>
          <a:p>
            <a:pPr eaLnBrk="1" hangingPunct="1">
              <a:lnSpc>
                <a:spcPct val="80000"/>
              </a:lnSpc>
              <a:spcBef>
                <a:spcPct val="45000"/>
              </a:spcBef>
              <a:buClr>
                <a:srgbClr val="FF0000"/>
              </a:buClr>
              <a:buSzPct val="145000"/>
              <a:buFont typeface="Monotype Sorts" pitchFamily="2" charset="2"/>
              <a:buNone/>
            </a:pPr>
            <a:r>
              <a:rPr lang="en-US" altLang="en-US" sz="2000" b="1" dirty="0">
                <a:solidFill>
                  <a:schemeClr val="bg2"/>
                </a:solidFill>
                <a:effectLst/>
                <a:latin typeface="Times New Roman" pitchFamily="18" charset="0"/>
                <a:sym typeface="Wingdings" pitchFamily="2" charset="2"/>
              </a:rPr>
              <a:t> </a:t>
            </a:r>
            <a:r>
              <a:rPr lang="en-US" altLang="en-US" sz="2000" b="1" dirty="0" smtClean="0">
                <a:solidFill>
                  <a:schemeClr val="bg2"/>
                </a:solidFill>
                <a:effectLst/>
                <a:latin typeface="Times New Roman" pitchFamily="18" charset="0"/>
              </a:rPr>
              <a:t>	Positive Certification </a:t>
            </a:r>
            <a:endParaRPr lang="en-US" altLang="en-US" sz="2000" b="1" i="1" dirty="0" smtClean="0">
              <a:solidFill>
                <a:schemeClr val="bg2"/>
              </a:solidFill>
              <a:effectLst/>
              <a:latin typeface="Times New Roman" pitchFamily="18" charset="0"/>
            </a:endParaRPr>
          </a:p>
          <a:p>
            <a:pPr eaLnBrk="1" hangingPunct="1">
              <a:lnSpc>
                <a:spcPct val="80000"/>
              </a:lnSpc>
              <a:buFont typeface="Monotype Sorts" pitchFamily="2" charset="2"/>
              <a:buChar char=" "/>
            </a:pPr>
            <a:r>
              <a:rPr lang="en-US" altLang="en-US" sz="2000" dirty="0" smtClean="0">
                <a:solidFill>
                  <a:schemeClr val="bg2"/>
                </a:solidFill>
                <a:effectLst/>
                <a:latin typeface="Times New Roman" pitchFamily="18" charset="0"/>
              </a:rPr>
              <a:t>‘As president of the governing board of this school district, I certify that this district will be able to meet its financial obligations for the current fiscal year and subsequent two fiscal years.’</a:t>
            </a:r>
          </a:p>
          <a:p>
            <a:pPr eaLnBrk="1" hangingPunct="1">
              <a:lnSpc>
                <a:spcPct val="80000"/>
              </a:lnSpc>
              <a:buFont typeface="Monotype Sorts" pitchFamily="2" charset="2"/>
              <a:buChar char=" "/>
            </a:pPr>
            <a:endParaRPr lang="en-US" altLang="en-US" sz="2000" dirty="0" smtClean="0">
              <a:solidFill>
                <a:schemeClr val="bg2"/>
              </a:solidFill>
              <a:effectLst/>
              <a:latin typeface="Times New Roman" pitchFamily="18" charset="0"/>
            </a:endParaRPr>
          </a:p>
          <a:p>
            <a:pPr eaLnBrk="1" hangingPunct="1">
              <a:lnSpc>
                <a:spcPct val="80000"/>
              </a:lnSpc>
              <a:buFont typeface="Monotype Sorts" pitchFamily="2" charset="2"/>
              <a:buNone/>
            </a:pPr>
            <a:r>
              <a:rPr lang="en-US" altLang="en-US" sz="2000" b="1" dirty="0" smtClean="0">
                <a:solidFill>
                  <a:schemeClr val="bg2"/>
                </a:solidFill>
                <a:effectLst/>
                <a:latin typeface="Times New Roman" pitchFamily="18" charset="0"/>
              </a:rPr>
              <a:t>	Qualified Certification</a:t>
            </a:r>
          </a:p>
          <a:p>
            <a:pPr eaLnBrk="1" hangingPunct="1">
              <a:lnSpc>
                <a:spcPct val="80000"/>
              </a:lnSpc>
              <a:buFont typeface="Monotype Sorts" pitchFamily="2" charset="2"/>
              <a:buChar char=" "/>
            </a:pPr>
            <a:r>
              <a:rPr lang="en-US" altLang="en-US" sz="2000" dirty="0" smtClean="0">
                <a:solidFill>
                  <a:schemeClr val="bg2"/>
                </a:solidFill>
                <a:effectLst/>
                <a:latin typeface="Times New Roman" pitchFamily="18" charset="0"/>
              </a:rPr>
              <a:t>‘As president of the governing board of this school district, I certify that this district may not meet its financial obligations for the current fiscal year and subsequent two fiscal years.’</a:t>
            </a:r>
          </a:p>
          <a:p>
            <a:pPr eaLnBrk="1" hangingPunct="1">
              <a:lnSpc>
                <a:spcPct val="80000"/>
              </a:lnSpc>
              <a:buFont typeface="Monotype Sorts" pitchFamily="2" charset="2"/>
              <a:buChar char=" "/>
            </a:pPr>
            <a:endParaRPr lang="en-US" altLang="en-US" sz="2000" dirty="0" smtClean="0">
              <a:solidFill>
                <a:schemeClr val="bg2"/>
              </a:solidFill>
              <a:effectLst/>
              <a:latin typeface="Times New Roman" pitchFamily="18" charset="0"/>
            </a:endParaRPr>
          </a:p>
          <a:p>
            <a:pPr eaLnBrk="1" hangingPunct="1">
              <a:lnSpc>
                <a:spcPct val="80000"/>
              </a:lnSpc>
              <a:buFont typeface="Monotype Sorts" pitchFamily="2" charset="2"/>
              <a:buChar char=" "/>
            </a:pPr>
            <a:r>
              <a:rPr lang="en-US" altLang="en-US" sz="2000" b="1" dirty="0" smtClean="0">
                <a:solidFill>
                  <a:schemeClr val="bg2"/>
                </a:solidFill>
                <a:effectLst/>
                <a:latin typeface="Times New Roman" pitchFamily="18" charset="0"/>
              </a:rPr>
              <a:t>Negative Certification</a:t>
            </a:r>
          </a:p>
          <a:p>
            <a:pPr eaLnBrk="1" hangingPunct="1">
              <a:lnSpc>
                <a:spcPct val="80000"/>
              </a:lnSpc>
              <a:buFont typeface="Monotype Sorts" pitchFamily="2" charset="2"/>
              <a:buChar char=" "/>
            </a:pPr>
            <a:r>
              <a:rPr lang="en-US" altLang="en-US" sz="2000" dirty="0" smtClean="0">
                <a:solidFill>
                  <a:schemeClr val="bg2"/>
                </a:solidFill>
                <a:effectLst/>
                <a:latin typeface="Times New Roman" pitchFamily="18" charset="0"/>
              </a:rPr>
              <a:t>‘As president of the governing board of this school district, I certify that based upon current projections this district will be unable to meet its financial obligations for the remainder of the fiscal year or for the subsequent fiscal year.’</a:t>
            </a:r>
          </a:p>
        </p:txBody>
      </p:sp>
    </p:spTree>
  </p:cSld>
  <p:clrMapOvr>
    <a:masterClrMapping/>
  </p:clrMapOvr>
  <p:transition spd="med">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3315">
                                            <p:txEl>
                                              <p:pRg st="1" end="1"/>
                                            </p:txEl>
                                          </p:spTgt>
                                        </p:tgtEl>
                                        <p:attrNameLst>
                                          <p:attrName>style.visibility</p:attrName>
                                        </p:attrNameLst>
                                      </p:cBhvr>
                                      <p:to>
                                        <p:strVal val="visible"/>
                                      </p:to>
                                    </p:set>
                                    <p:anim calcmode="lin" valueType="num">
                                      <p:cBhvr additive="base">
                                        <p:cTn id="7" dur="500" fill="hold"/>
                                        <p:tgtEl>
                                          <p:spTgt spid="13315">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315">
                                            <p:txEl>
                                              <p:pRg st="1" end="1"/>
                                            </p:txEl>
                                          </p:spTgt>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13315">
                                            <p:txEl>
                                              <p:pRg st="2" end="2"/>
                                            </p:txEl>
                                          </p:spTgt>
                                        </p:tgtEl>
                                        <p:attrNameLst>
                                          <p:attrName>style.visibility</p:attrName>
                                        </p:attrNameLst>
                                      </p:cBhvr>
                                      <p:to>
                                        <p:strVal val="visible"/>
                                      </p:to>
                                    </p:set>
                                    <p:anim calcmode="lin" valueType="num">
                                      <p:cBhvr additive="base">
                                        <p:cTn id="12" dur="500" fill="hold"/>
                                        <p:tgtEl>
                                          <p:spTgt spid="13315">
                                            <p:txEl>
                                              <p:pRg st="2" end="2"/>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13315">
                                            <p:txEl>
                                              <p:pRg st="2" end="2"/>
                                            </p:txEl>
                                          </p:spTgt>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13315">
                                            <p:txEl>
                                              <p:pRg st="4" end="4"/>
                                            </p:txEl>
                                          </p:spTgt>
                                        </p:tgtEl>
                                        <p:attrNameLst>
                                          <p:attrName>style.visibility</p:attrName>
                                        </p:attrNameLst>
                                      </p:cBhvr>
                                      <p:to>
                                        <p:strVal val="visible"/>
                                      </p:to>
                                    </p:set>
                                    <p:anim calcmode="lin" valueType="num">
                                      <p:cBhvr additive="base">
                                        <p:cTn id="17" dur="500" fill="hold"/>
                                        <p:tgtEl>
                                          <p:spTgt spid="13315">
                                            <p:txEl>
                                              <p:pRg st="4" end="4"/>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3315">
                                            <p:txEl>
                                              <p:pRg st="4" end="4"/>
                                            </p:txEl>
                                          </p:spTgt>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1500"/>
                            </p:stCondLst>
                            <p:childTnLst>
                              <p:par>
                                <p:cTn id="20" presetID="2" presetClass="entr" presetSubtype="8" fill="hold" grpId="0" nodeType="afterEffect">
                                  <p:stCondLst>
                                    <p:cond delay="0"/>
                                  </p:stCondLst>
                                  <p:childTnLst>
                                    <p:set>
                                      <p:cBhvr>
                                        <p:cTn id="21" dur="1" fill="hold">
                                          <p:stCondLst>
                                            <p:cond delay="0"/>
                                          </p:stCondLst>
                                        </p:cTn>
                                        <p:tgtEl>
                                          <p:spTgt spid="13315">
                                            <p:txEl>
                                              <p:pRg st="5" end="5"/>
                                            </p:txEl>
                                          </p:spTgt>
                                        </p:tgtEl>
                                        <p:attrNameLst>
                                          <p:attrName>style.visibility</p:attrName>
                                        </p:attrNameLst>
                                      </p:cBhvr>
                                      <p:to>
                                        <p:strVal val="visible"/>
                                      </p:to>
                                    </p:set>
                                    <p:anim calcmode="lin" valueType="num">
                                      <p:cBhvr additive="base">
                                        <p:cTn id="22" dur="500" fill="hold"/>
                                        <p:tgtEl>
                                          <p:spTgt spid="13315">
                                            <p:txEl>
                                              <p:pRg st="5" end="5"/>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13315">
                                            <p:txEl>
                                              <p:pRg st="5" end="5"/>
                                            </p:txEl>
                                          </p:spTgt>
                                        </p:tgtEl>
                                        <p:attrNameLst>
                                          <p:attrName>ppt_y</p:attrName>
                                        </p:attrNameLst>
                                      </p:cBhvr>
                                      <p:tavLst>
                                        <p:tav tm="0">
                                          <p:val>
                                            <p:strVal val="#ppt_y"/>
                                          </p:val>
                                        </p:tav>
                                        <p:tav tm="100000">
                                          <p:val>
                                            <p:strVal val="#ppt_y"/>
                                          </p:val>
                                        </p:tav>
                                      </p:tavLst>
                                    </p:anim>
                                  </p:childTnLst>
                                </p:cTn>
                              </p:par>
                            </p:childTnLst>
                          </p:cTn>
                        </p:par>
                        <p:par>
                          <p:cTn id="24" fill="hold" nodeType="afterGroup">
                            <p:stCondLst>
                              <p:cond delay="2000"/>
                            </p:stCondLst>
                            <p:childTnLst>
                              <p:par>
                                <p:cTn id="25" presetID="2" presetClass="entr" presetSubtype="8" fill="hold" grpId="0" nodeType="afterEffect">
                                  <p:stCondLst>
                                    <p:cond delay="0"/>
                                  </p:stCondLst>
                                  <p:childTnLst>
                                    <p:set>
                                      <p:cBhvr>
                                        <p:cTn id="26" dur="1" fill="hold">
                                          <p:stCondLst>
                                            <p:cond delay="0"/>
                                          </p:stCondLst>
                                        </p:cTn>
                                        <p:tgtEl>
                                          <p:spTgt spid="13315">
                                            <p:txEl>
                                              <p:pRg st="7" end="7"/>
                                            </p:txEl>
                                          </p:spTgt>
                                        </p:tgtEl>
                                        <p:attrNameLst>
                                          <p:attrName>style.visibility</p:attrName>
                                        </p:attrNameLst>
                                      </p:cBhvr>
                                      <p:to>
                                        <p:strVal val="visible"/>
                                      </p:to>
                                    </p:set>
                                    <p:anim calcmode="lin" valueType="num">
                                      <p:cBhvr additive="base">
                                        <p:cTn id="27" dur="500" fill="hold"/>
                                        <p:tgtEl>
                                          <p:spTgt spid="13315">
                                            <p:txEl>
                                              <p:pRg st="7" end="7"/>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13315">
                                            <p:txEl>
                                              <p:pRg st="7" end="7"/>
                                            </p:txEl>
                                          </p:spTgt>
                                        </p:tgtEl>
                                        <p:attrNameLst>
                                          <p:attrName>ppt_y</p:attrName>
                                        </p:attrNameLst>
                                      </p:cBhvr>
                                      <p:tavLst>
                                        <p:tav tm="0">
                                          <p:val>
                                            <p:strVal val="#ppt_y"/>
                                          </p:val>
                                        </p:tav>
                                        <p:tav tm="100000">
                                          <p:val>
                                            <p:strVal val="#ppt_y"/>
                                          </p:val>
                                        </p:tav>
                                      </p:tavLst>
                                    </p:anim>
                                  </p:childTnLst>
                                </p:cTn>
                              </p:par>
                            </p:childTnLst>
                          </p:cTn>
                        </p:par>
                        <p:par>
                          <p:cTn id="29" fill="hold" nodeType="afterGroup">
                            <p:stCondLst>
                              <p:cond delay="2500"/>
                            </p:stCondLst>
                            <p:childTnLst>
                              <p:par>
                                <p:cTn id="30" presetID="2" presetClass="entr" presetSubtype="8" fill="hold" grpId="0" nodeType="afterEffect">
                                  <p:stCondLst>
                                    <p:cond delay="0"/>
                                  </p:stCondLst>
                                  <p:childTnLst>
                                    <p:set>
                                      <p:cBhvr>
                                        <p:cTn id="31" dur="1" fill="hold">
                                          <p:stCondLst>
                                            <p:cond delay="0"/>
                                          </p:stCondLst>
                                        </p:cTn>
                                        <p:tgtEl>
                                          <p:spTgt spid="13315">
                                            <p:txEl>
                                              <p:pRg st="8" end="8"/>
                                            </p:txEl>
                                          </p:spTgt>
                                        </p:tgtEl>
                                        <p:attrNameLst>
                                          <p:attrName>style.visibility</p:attrName>
                                        </p:attrNameLst>
                                      </p:cBhvr>
                                      <p:to>
                                        <p:strVal val="visible"/>
                                      </p:to>
                                    </p:set>
                                    <p:anim calcmode="lin" valueType="num">
                                      <p:cBhvr additive="base">
                                        <p:cTn id="32" dur="500" fill="hold"/>
                                        <p:tgtEl>
                                          <p:spTgt spid="13315">
                                            <p:txEl>
                                              <p:pRg st="8" end="8"/>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13315">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autoUpdateAnimBg="0" advAuto="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57200" y="2133600"/>
            <a:ext cx="8229600" cy="1371600"/>
          </a:xfrm>
        </p:spPr>
        <p:txBody>
          <a:bodyPr/>
          <a:lstStyle/>
          <a:p>
            <a:r>
              <a:rPr lang="en-US" dirty="0" smtClean="0">
                <a:solidFill>
                  <a:schemeClr val="accent6">
                    <a:lumMod val="75000"/>
                  </a:schemeClr>
                </a:solidFill>
                <a:latin typeface="Times New Roman" panose="02020603050405020304" pitchFamily="18" charset="0"/>
                <a:cs typeface="Times New Roman" panose="02020603050405020304" pitchFamily="18" charset="0"/>
              </a:rPr>
              <a:t>QUESTIONS?</a:t>
            </a:r>
            <a:endParaRPr lang="en-US" dirty="0">
              <a:solidFill>
                <a:schemeClr val="accent6">
                  <a:lumMod val="75000"/>
                </a:schemeClr>
              </a:solidFill>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67FAF807-A278-46BE-8077-9A7794EA53EB}" type="slidenum">
              <a:rPr lang="en-US" altLang="en-US" smtClean="0"/>
              <a:pPr/>
              <a:t>25</a:t>
            </a:fld>
            <a:endParaRPr lang="en-US" altLang="en-US"/>
          </a:p>
        </p:txBody>
      </p:sp>
    </p:spTree>
    <p:extLst>
      <p:ext uri="{BB962C8B-B14F-4D97-AF65-F5344CB8AC3E}">
        <p14:creationId xmlns:p14="http://schemas.microsoft.com/office/powerpoint/2010/main" val="2275794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1B4AA8FF-D4FE-4520-A2D9-12B821BBB061}" type="slidenum">
              <a:rPr lang="en-US" altLang="en-US"/>
              <a:pPr>
                <a:defRPr/>
              </a:pPr>
              <a:t>3</a:t>
            </a:fld>
            <a:endParaRPr lang="en-US" altLang="en-US"/>
          </a:p>
        </p:txBody>
      </p:sp>
      <p:sp>
        <p:nvSpPr>
          <p:cNvPr id="5124" name="Rectangle 3"/>
          <p:cNvSpPr>
            <a:spLocks noChangeArrowheads="1"/>
          </p:cNvSpPr>
          <p:nvPr/>
        </p:nvSpPr>
        <p:spPr bwMode="auto">
          <a:xfrm>
            <a:off x="838200" y="762000"/>
            <a:ext cx="7696200" cy="1176338"/>
          </a:xfrm>
          <a:prstGeom prst="rect">
            <a:avLst/>
          </a:prstGeom>
          <a:noFill/>
          <a:ln w="12700">
            <a:solidFill>
              <a:srgbClr val="333333"/>
            </a:solidFill>
            <a:miter lim="800000"/>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56796" dir="1593903" algn="ctr" rotWithShape="0">
                    <a:schemeClr val="bg2"/>
                  </a:outerShdw>
                </a:effectLst>
              </a14:hiddenEffects>
            </a:ext>
          </a:extLst>
        </p:spPr>
        <p:txBody>
          <a:bodyPr lIns="90488" tIns="44450" rIns="90488" bIns="44450"/>
          <a:lstStyle>
            <a:lvl1pPr algn="l" eaLnBrk="0" hangingPunct="0">
              <a:spcBef>
                <a:spcPct val="20000"/>
              </a:spcBef>
              <a:buClr>
                <a:schemeClr val="hlink"/>
              </a:buClr>
              <a:buSzPct val="65000"/>
              <a:buFont typeface="Wingdings" pitchFamily="2" charset="2"/>
              <a:buChar char="n"/>
              <a:defRPr sz="3200">
                <a:solidFill>
                  <a:schemeClr val="tx1"/>
                </a:solidFill>
                <a:latin typeface="Tahoma" pitchFamily="34" charset="0"/>
              </a:defRPr>
            </a:lvl1pPr>
            <a:lvl2pPr marL="742950" indent="-285750" algn="l" eaLnBrk="0" hangingPunct="0">
              <a:spcBef>
                <a:spcPct val="20000"/>
              </a:spcBef>
              <a:buClr>
                <a:schemeClr val="folHlink"/>
              </a:buClr>
              <a:buSzPct val="65000"/>
              <a:buFont typeface="Wingdings" pitchFamily="2" charset="2"/>
              <a:buChar char="n"/>
              <a:defRPr sz="2800">
                <a:solidFill>
                  <a:schemeClr val="tx1"/>
                </a:solidFill>
                <a:latin typeface="Tahoma" pitchFamily="34" charset="0"/>
              </a:defRPr>
            </a:lvl2pPr>
            <a:lvl3pPr marL="1143000" indent="-228600" algn="l" eaLnBrk="0" hangingPunct="0">
              <a:spcBef>
                <a:spcPct val="20000"/>
              </a:spcBef>
              <a:buClr>
                <a:schemeClr val="hlink"/>
              </a:buClr>
              <a:buSzPct val="65000"/>
              <a:buFont typeface="Wingdings" pitchFamily="2" charset="2"/>
              <a:buChar char="n"/>
              <a:defRPr sz="2400">
                <a:solidFill>
                  <a:schemeClr val="tx1"/>
                </a:solidFill>
                <a:latin typeface="Tahoma" pitchFamily="34" charset="0"/>
              </a:defRPr>
            </a:lvl3pPr>
            <a:lvl4pPr marL="1600200" indent="-228600" algn="l" eaLnBrk="0" hangingPunct="0">
              <a:spcBef>
                <a:spcPct val="20000"/>
              </a:spcBef>
              <a:buClr>
                <a:schemeClr val="folHlink"/>
              </a:buClr>
              <a:buSzPct val="65000"/>
              <a:buFont typeface="Wingdings" pitchFamily="2" charset="2"/>
              <a:buChar char="n"/>
              <a:defRPr sz="2000">
                <a:solidFill>
                  <a:schemeClr val="tx1"/>
                </a:solidFill>
                <a:latin typeface="Tahoma" pitchFamily="34" charset="0"/>
              </a:defRPr>
            </a:lvl4pPr>
            <a:lvl5pPr marL="2057400" indent="-228600" algn="l" eaLnBrk="0" hangingPunct="0">
              <a:spcBef>
                <a:spcPct val="20000"/>
              </a:spcBef>
              <a:buClr>
                <a:schemeClr val="hlink"/>
              </a:buClr>
              <a:buSzPct val="65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9pPr>
          </a:lstStyle>
          <a:p>
            <a:pPr algn="ctr">
              <a:lnSpc>
                <a:spcPct val="110000"/>
              </a:lnSpc>
              <a:spcBef>
                <a:spcPct val="0"/>
              </a:spcBef>
              <a:buClrTx/>
              <a:buSzTx/>
              <a:buFontTx/>
              <a:buNone/>
            </a:pPr>
            <a:r>
              <a:rPr lang="en-US" altLang="en-US" sz="4400" dirty="0" smtClean="0">
                <a:solidFill>
                  <a:schemeClr val="bg2"/>
                </a:solidFill>
                <a:latin typeface="Book Antiqua" pitchFamily="18" charset="0"/>
              </a:rPr>
              <a:t>2021/22  </a:t>
            </a:r>
            <a:r>
              <a:rPr lang="en-US" altLang="en-US" sz="4400" dirty="0">
                <a:solidFill>
                  <a:schemeClr val="bg2"/>
                </a:solidFill>
                <a:latin typeface="Book Antiqua" pitchFamily="18" charset="0"/>
              </a:rPr>
              <a:t>Revenue</a:t>
            </a:r>
            <a:endParaRPr lang="en-US" altLang="en-US" sz="4400" i="1" dirty="0">
              <a:solidFill>
                <a:schemeClr val="tx2"/>
              </a:solidFill>
              <a:latin typeface="Book Antiqua"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1929865468"/>
              </p:ext>
            </p:extLst>
          </p:nvPr>
        </p:nvGraphicFramePr>
        <p:xfrm>
          <a:off x="228600" y="2448719"/>
          <a:ext cx="8810625" cy="3286125"/>
        </p:xfrm>
        <a:graphic>
          <a:graphicData uri="http://schemas.openxmlformats.org/presentationml/2006/ole">
            <mc:AlternateContent xmlns:mc="http://schemas.openxmlformats.org/markup-compatibility/2006">
              <mc:Choice xmlns:v="urn:schemas-microsoft-com:vml" Requires="v">
                <p:oleObj spid="_x0000_s5400" name="Worksheet" r:id="rId3" imgW="8810721" imgH="3286125" progId="Excel.Sheet.12">
                  <p:embed/>
                </p:oleObj>
              </mc:Choice>
              <mc:Fallback>
                <p:oleObj name="Worksheet" r:id="rId3" imgW="8810721" imgH="3286125" progId="Excel.Sheet.12">
                  <p:embed/>
                  <p:pic>
                    <p:nvPicPr>
                      <p:cNvPr id="0" name=""/>
                      <p:cNvPicPr/>
                      <p:nvPr/>
                    </p:nvPicPr>
                    <p:blipFill>
                      <a:blip r:embed="rId4"/>
                      <a:stretch>
                        <a:fillRect/>
                      </a:stretch>
                    </p:blipFill>
                    <p:spPr>
                      <a:xfrm>
                        <a:off x="228600" y="2448719"/>
                        <a:ext cx="8810625" cy="3286125"/>
                      </a:xfrm>
                      <a:prstGeom prst="rect">
                        <a:avLst/>
                      </a:prstGeom>
                    </p:spPr>
                  </p:pic>
                </p:oleObj>
              </mc:Fallback>
            </mc:AlternateContent>
          </a:graphicData>
        </a:graphic>
      </p:graphicFrame>
    </p:spTree>
  </p:cSld>
  <p:clrMapOvr>
    <a:masterClrMapping/>
  </p:clrMapOvr>
  <p:transition spd="med">
    <p:pull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EF9E442C-FB76-46CA-A1C2-37D58C123F37}" type="slidenum">
              <a:rPr lang="en-US" altLang="en-US"/>
              <a:pPr>
                <a:defRPr/>
              </a:pPr>
              <a:t>4</a:t>
            </a:fld>
            <a:endParaRPr lang="en-US" altLang="en-US"/>
          </a:p>
        </p:txBody>
      </p:sp>
      <p:sp>
        <p:nvSpPr>
          <p:cNvPr id="100354" name="Rectangle 2"/>
          <p:cNvSpPr>
            <a:spLocks noGrp="1" noChangeArrowheads="1"/>
          </p:cNvSpPr>
          <p:nvPr>
            <p:ph type="title"/>
          </p:nvPr>
        </p:nvSpPr>
        <p:spPr>
          <a:xfrm>
            <a:off x="228600" y="304800"/>
            <a:ext cx="8458200" cy="1371600"/>
          </a:xfrm>
          <a:ln w="12700">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lIns="90488" tIns="44450" rIns="90488" bIns="44450" anchor="t"/>
          <a:lstStyle/>
          <a:p>
            <a:pPr eaLnBrk="1" hangingPunct="1">
              <a:defRPr/>
            </a:pPr>
            <a:r>
              <a:rPr lang="en-US" altLang="en-US" sz="2400" b="1" dirty="0" smtClean="0">
                <a:solidFill>
                  <a:srgbClr val="95055B"/>
                </a:solidFill>
              </a:rPr>
              <a:t>    </a:t>
            </a:r>
            <a:r>
              <a:rPr lang="en-US" altLang="en-US" sz="3600" b="1" dirty="0" smtClean="0">
                <a:solidFill>
                  <a:schemeClr val="bg2"/>
                </a:solidFill>
                <a:effectLst/>
                <a:latin typeface="Times New Roman" pitchFamily="18" charset="0"/>
              </a:rPr>
              <a:t>2021/22 Second Interim</a:t>
            </a:r>
            <a:r>
              <a:rPr lang="en-US" altLang="en-US" sz="2400" b="1" dirty="0" smtClean="0">
                <a:solidFill>
                  <a:srgbClr val="D60093"/>
                </a:solidFill>
                <a:effectLst/>
              </a:rPr>
              <a:t/>
            </a:r>
            <a:br>
              <a:rPr lang="en-US" altLang="en-US" sz="2400" b="1" dirty="0" smtClean="0">
                <a:solidFill>
                  <a:srgbClr val="D60093"/>
                </a:solidFill>
                <a:effectLst/>
              </a:rPr>
            </a:br>
            <a:r>
              <a:rPr lang="en-US" altLang="en-US" sz="2400" b="1" dirty="0" smtClean="0">
                <a:solidFill>
                  <a:srgbClr val="D60093"/>
                </a:solidFill>
                <a:effectLst/>
              </a:rPr>
              <a:t> </a:t>
            </a:r>
            <a:r>
              <a:rPr lang="en-US" altLang="en-US" sz="2400" b="1" dirty="0" smtClean="0">
                <a:solidFill>
                  <a:schemeClr val="bg2"/>
                </a:solidFill>
                <a:effectLst/>
                <a:latin typeface="Times New Roman" pitchFamily="18" charset="0"/>
              </a:rPr>
              <a:t>General Fund Revenue – Major Changes from</a:t>
            </a:r>
            <a:br>
              <a:rPr lang="en-US" altLang="en-US" sz="2400" b="1" dirty="0" smtClean="0">
                <a:solidFill>
                  <a:schemeClr val="bg2"/>
                </a:solidFill>
                <a:effectLst/>
                <a:latin typeface="Times New Roman" pitchFamily="18" charset="0"/>
              </a:rPr>
            </a:br>
            <a:r>
              <a:rPr lang="en-US" altLang="en-US" sz="2400" b="1" dirty="0" smtClean="0">
                <a:solidFill>
                  <a:schemeClr val="bg2"/>
                </a:solidFill>
                <a:effectLst/>
                <a:latin typeface="Times New Roman" pitchFamily="18" charset="0"/>
              </a:rPr>
              <a:t>Adopted Budget</a:t>
            </a:r>
            <a:endParaRPr lang="en-US" altLang="en-US" sz="2400" b="1" dirty="0" smtClean="0">
              <a:effectLst/>
              <a:latin typeface="Times New Roman" pitchFamily="18" charset="0"/>
            </a:endParaRPr>
          </a:p>
        </p:txBody>
      </p:sp>
      <p:sp>
        <p:nvSpPr>
          <p:cNvPr id="6148" name="Rectangle 3"/>
          <p:cNvSpPr>
            <a:spLocks noGrp="1" noChangeArrowheads="1"/>
          </p:cNvSpPr>
          <p:nvPr>
            <p:ph type="body" idx="1"/>
          </p:nvPr>
        </p:nvSpPr>
        <p:spPr>
          <a:xfrm>
            <a:off x="228600" y="1828800"/>
            <a:ext cx="8534400" cy="47244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lnSpc>
                <a:spcPct val="80000"/>
              </a:lnSpc>
              <a:buClr>
                <a:schemeClr val="bg2"/>
              </a:buClr>
              <a:buFont typeface="Wingdings" pitchFamily="2" charset="2"/>
              <a:buChar char="Ø"/>
            </a:pPr>
            <a:r>
              <a:rPr lang="en-US" altLang="en-US" sz="2800" b="1" dirty="0" smtClean="0">
                <a:solidFill>
                  <a:schemeClr val="bg2"/>
                </a:solidFill>
                <a:effectLst/>
                <a:latin typeface="Times New Roman" pitchFamily="18" charset="0"/>
              </a:rPr>
              <a:t>LCFF		Insignificant Change</a:t>
            </a:r>
          </a:p>
          <a:p>
            <a:pPr eaLnBrk="1" hangingPunct="1">
              <a:lnSpc>
                <a:spcPct val="80000"/>
              </a:lnSpc>
              <a:buClr>
                <a:schemeClr val="bg2"/>
              </a:buClr>
              <a:buFont typeface="Wingdings" pitchFamily="2" charset="2"/>
              <a:buChar char="Ø"/>
            </a:pPr>
            <a:endParaRPr lang="en-US" altLang="en-US" sz="2800" b="1" dirty="0">
              <a:solidFill>
                <a:schemeClr val="bg2"/>
              </a:solidFill>
              <a:effectLst/>
              <a:latin typeface="Times New Roman" pitchFamily="18" charset="0"/>
            </a:endParaRPr>
          </a:p>
          <a:p>
            <a:pPr eaLnBrk="1" hangingPunct="1">
              <a:lnSpc>
                <a:spcPct val="80000"/>
              </a:lnSpc>
              <a:buClr>
                <a:schemeClr val="bg2"/>
              </a:buClr>
              <a:buFont typeface="Wingdings" pitchFamily="2" charset="2"/>
              <a:buChar char="Ø"/>
            </a:pPr>
            <a:r>
              <a:rPr lang="en-US" altLang="en-US" sz="2800" b="1" dirty="0" smtClean="0">
                <a:solidFill>
                  <a:schemeClr val="bg2"/>
                </a:solidFill>
                <a:effectLst/>
                <a:latin typeface="Times New Roman" pitchFamily="18" charset="0"/>
              </a:rPr>
              <a:t>Federal Revenue	+$148,000</a:t>
            </a:r>
          </a:p>
          <a:p>
            <a:pPr lvl="1" eaLnBrk="1" hangingPunct="1">
              <a:lnSpc>
                <a:spcPct val="80000"/>
              </a:lnSpc>
              <a:buClr>
                <a:schemeClr val="bg2"/>
              </a:buClr>
              <a:buFont typeface="Wingdings" pitchFamily="2" charset="2"/>
              <a:buChar char="Ø"/>
            </a:pPr>
            <a:r>
              <a:rPr lang="en-US" altLang="en-US" sz="2000" b="1" dirty="0" smtClean="0">
                <a:solidFill>
                  <a:schemeClr val="bg2"/>
                </a:solidFill>
                <a:effectLst/>
                <a:latin typeface="Times New Roman" pitchFamily="18" charset="0"/>
              </a:rPr>
              <a:t>Additional ESSER 3 Funds Received</a:t>
            </a:r>
          </a:p>
          <a:p>
            <a:pPr marL="914400" lvl="2" indent="0" eaLnBrk="1" hangingPunct="1">
              <a:lnSpc>
                <a:spcPct val="80000"/>
              </a:lnSpc>
              <a:buClr>
                <a:schemeClr val="bg2"/>
              </a:buClr>
              <a:buNone/>
            </a:pPr>
            <a:r>
              <a:rPr lang="en-US" altLang="en-US" sz="2400" b="1" dirty="0" smtClean="0">
                <a:solidFill>
                  <a:schemeClr val="bg2"/>
                </a:solidFill>
                <a:effectLst/>
                <a:latin typeface="Times New Roman" pitchFamily="18" charset="0"/>
              </a:rPr>
              <a:t>		</a:t>
            </a:r>
            <a:endParaRPr lang="en-US" altLang="en-US" sz="2800" b="1" dirty="0" smtClean="0">
              <a:solidFill>
                <a:schemeClr val="bg2"/>
              </a:solidFill>
              <a:effectLst/>
              <a:latin typeface="Times New Roman" pitchFamily="18" charset="0"/>
            </a:endParaRPr>
          </a:p>
          <a:p>
            <a:pPr eaLnBrk="1" hangingPunct="1">
              <a:lnSpc>
                <a:spcPct val="80000"/>
              </a:lnSpc>
              <a:buClr>
                <a:schemeClr val="bg2"/>
              </a:buClr>
              <a:buFont typeface="Wingdings" pitchFamily="2" charset="2"/>
              <a:buChar char="Ø"/>
            </a:pPr>
            <a:r>
              <a:rPr lang="en-US" altLang="en-US" sz="2800" b="1" dirty="0" smtClean="0">
                <a:solidFill>
                  <a:schemeClr val="bg2"/>
                </a:solidFill>
                <a:effectLst/>
                <a:latin typeface="Times New Roman" pitchFamily="18" charset="0"/>
              </a:rPr>
              <a:t>State </a:t>
            </a:r>
            <a:r>
              <a:rPr lang="en-US" altLang="en-US" sz="2800" b="1" dirty="0">
                <a:solidFill>
                  <a:schemeClr val="bg2"/>
                </a:solidFill>
                <a:effectLst/>
                <a:latin typeface="Times New Roman" pitchFamily="18" charset="0"/>
              </a:rPr>
              <a:t>R</a:t>
            </a:r>
            <a:r>
              <a:rPr lang="en-US" altLang="en-US" sz="2800" b="1" dirty="0" smtClean="0">
                <a:solidFill>
                  <a:schemeClr val="bg2"/>
                </a:solidFill>
                <a:effectLst/>
                <a:latin typeface="Times New Roman" pitchFamily="18" charset="0"/>
              </a:rPr>
              <a:t>evenue		+$411,000</a:t>
            </a:r>
          </a:p>
          <a:p>
            <a:pPr lvl="1" eaLnBrk="1" hangingPunct="1">
              <a:lnSpc>
                <a:spcPct val="8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New Educator Effectiveness Grant</a:t>
            </a:r>
          </a:p>
          <a:p>
            <a:pPr lvl="1" eaLnBrk="1" hangingPunct="1">
              <a:lnSpc>
                <a:spcPct val="80000"/>
              </a:lnSpc>
              <a:buClr>
                <a:schemeClr val="bg2"/>
              </a:buClr>
              <a:buFont typeface="Wingdings" pitchFamily="2" charset="2"/>
              <a:buChar char="Ø"/>
            </a:pPr>
            <a:endParaRPr lang="en-US" altLang="en-US" sz="2400" b="1" dirty="0">
              <a:solidFill>
                <a:schemeClr val="bg2"/>
              </a:solidFill>
              <a:effectLst/>
              <a:latin typeface="Times New Roman" pitchFamily="18" charset="0"/>
            </a:endParaRPr>
          </a:p>
          <a:p>
            <a:pPr eaLnBrk="1" hangingPunct="1">
              <a:lnSpc>
                <a:spcPct val="80000"/>
              </a:lnSpc>
              <a:buClr>
                <a:schemeClr val="bg2"/>
              </a:buClr>
              <a:buFont typeface="Wingdings" pitchFamily="2" charset="2"/>
              <a:buChar char="Ø"/>
            </a:pPr>
            <a:r>
              <a:rPr lang="en-US" altLang="en-US" sz="2800" b="1" dirty="0" smtClean="0">
                <a:solidFill>
                  <a:schemeClr val="bg2"/>
                </a:solidFill>
                <a:effectLst/>
                <a:latin typeface="Times New Roman" pitchFamily="18" charset="0"/>
              </a:rPr>
              <a:t>Local Revenue		+123,000</a:t>
            </a:r>
          </a:p>
          <a:p>
            <a:pPr lvl="1" eaLnBrk="1" hangingPunct="1">
              <a:lnSpc>
                <a:spcPct val="8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Additional Special Education Revenue</a:t>
            </a:r>
            <a:endParaRPr lang="en-US" altLang="en-US" sz="2400" b="1" dirty="0">
              <a:solidFill>
                <a:schemeClr val="bg2"/>
              </a:solidFill>
              <a:effectLst/>
              <a:latin typeface="Times New Roman" pitchFamily="18" charset="0"/>
            </a:endParaRPr>
          </a:p>
        </p:txBody>
      </p:sp>
    </p:spTree>
  </p:cSld>
  <p:clrMapOvr>
    <a:masterClrMapping/>
  </p:clrMapOvr>
  <p:transition spd="med">
    <p:plus/>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2D824D65-2B2E-4808-9D24-CFA567B2A3DA}" type="slidenum">
              <a:rPr lang="en-US" altLang="en-US"/>
              <a:pPr>
                <a:defRPr/>
              </a:pPr>
              <a:t>5</a:t>
            </a:fld>
            <a:endParaRPr lang="en-US" altLang="en-US"/>
          </a:p>
        </p:txBody>
      </p:sp>
      <p:sp>
        <p:nvSpPr>
          <p:cNvPr id="53250" name="Rectangle 2"/>
          <p:cNvSpPr>
            <a:spLocks noGrp="1" noChangeArrowheads="1"/>
          </p:cNvSpPr>
          <p:nvPr>
            <p:ph type="title"/>
          </p:nvPr>
        </p:nvSpPr>
        <p:spPr>
          <a:xfrm>
            <a:off x="228600" y="304800"/>
            <a:ext cx="8458200" cy="990600"/>
          </a:xfrm>
          <a:ln w="12700">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lIns="90488" tIns="44450" rIns="90488" bIns="44450" anchor="t"/>
          <a:lstStyle/>
          <a:p>
            <a:pPr eaLnBrk="1" hangingPunct="1">
              <a:defRPr/>
            </a:pPr>
            <a:r>
              <a:rPr lang="en-US" altLang="en-US" sz="2400" b="1" dirty="0" smtClean="0">
                <a:solidFill>
                  <a:srgbClr val="95055B"/>
                </a:solidFill>
              </a:rPr>
              <a:t>    </a:t>
            </a:r>
            <a:r>
              <a:rPr lang="en-US" altLang="en-US" sz="3600" b="1" dirty="0" smtClean="0">
                <a:solidFill>
                  <a:schemeClr val="bg2"/>
                </a:solidFill>
                <a:effectLst/>
                <a:latin typeface="Times New Roman" pitchFamily="18" charset="0"/>
              </a:rPr>
              <a:t>2021/22 Second Interim Assumptions</a:t>
            </a:r>
            <a:r>
              <a:rPr lang="en-US" altLang="en-US" sz="2400" b="1" dirty="0" smtClean="0">
                <a:solidFill>
                  <a:srgbClr val="D60093"/>
                </a:solidFill>
                <a:effectLst/>
              </a:rPr>
              <a:t/>
            </a:r>
            <a:br>
              <a:rPr lang="en-US" altLang="en-US" sz="2400" b="1" dirty="0" smtClean="0">
                <a:solidFill>
                  <a:srgbClr val="D60093"/>
                </a:solidFill>
                <a:effectLst/>
              </a:rPr>
            </a:br>
            <a:r>
              <a:rPr lang="en-US" altLang="en-US" sz="2400" b="1" dirty="0" smtClean="0">
                <a:solidFill>
                  <a:srgbClr val="D60093"/>
                </a:solidFill>
                <a:effectLst/>
              </a:rPr>
              <a:t> </a:t>
            </a:r>
            <a:r>
              <a:rPr lang="en-US" altLang="en-US" sz="2800" b="1" dirty="0" smtClean="0">
                <a:solidFill>
                  <a:schemeClr val="bg2"/>
                </a:solidFill>
                <a:effectLst/>
                <a:latin typeface="Times New Roman" pitchFamily="18" charset="0"/>
              </a:rPr>
              <a:t>General Fund Expenditures</a:t>
            </a:r>
            <a:endParaRPr lang="en-US" altLang="en-US" sz="2800" b="1" dirty="0" smtClean="0">
              <a:effectLst/>
              <a:latin typeface="Times New Roman" pitchFamily="18" charset="0"/>
            </a:endParaRPr>
          </a:p>
        </p:txBody>
      </p:sp>
      <p:sp>
        <p:nvSpPr>
          <p:cNvPr id="8196" name="Rectangle 3"/>
          <p:cNvSpPr>
            <a:spLocks noGrp="1" noChangeArrowheads="1"/>
          </p:cNvSpPr>
          <p:nvPr>
            <p:ph type="body" idx="1"/>
          </p:nvPr>
        </p:nvSpPr>
        <p:spPr>
          <a:xfrm>
            <a:off x="228600" y="1676400"/>
            <a:ext cx="8686800" cy="47244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buClr>
                <a:schemeClr val="bg2"/>
              </a:buClr>
              <a:buFont typeface="Wingdings" pitchFamily="2" charset="2"/>
              <a:buChar char="Ø"/>
            </a:pPr>
            <a:r>
              <a:rPr lang="en-US" altLang="en-US" sz="2400" b="1" dirty="0" smtClean="0">
                <a:solidFill>
                  <a:schemeClr val="bg2"/>
                </a:solidFill>
                <a:effectLst/>
                <a:latin typeface="Times New Roman" pitchFamily="18" charset="0"/>
              </a:rPr>
              <a:t>Salary</a:t>
            </a:r>
          </a:p>
          <a:p>
            <a:pPr lvl="1" eaLnBrk="1" hangingPunct="1">
              <a:buClr>
                <a:schemeClr val="bg2"/>
              </a:buClr>
              <a:buFont typeface="Wingdings" pitchFamily="2" charset="2"/>
              <a:buChar char="Ø"/>
            </a:pPr>
            <a:r>
              <a:rPr lang="en-US" altLang="en-US" sz="2400" b="1" dirty="0" smtClean="0">
                <a:solidFill>
                  <a:schemeClr val="bg2"/>
                </a:solidFill>
                <a:effectLst/>
                <a:latin typeface="Times New Roman" pitchFamily="18" charset="0"/>
              </a:rPr>
              <a:t>Budgeted per Board approved salary schedules </a:t>
            </a:r>
          </a:p>
          <a:p>
            <a:pPr lvl="1" eaLnBrk="1" hangingPunct="1">
              <a:buClr>
                <a:schemeClr val="bg2"/>
              </a:buClr>
              <a:buFont typeface="Wingdings" pitchFamily="2" charset="2"/>
              <a:buChar char="Ø"/>
            </a:pPr>
            <a:r>
              <a:rPr lang="en-US" altLang="en-US" sz="2400" b="1" dirty="0" smtClean="0">
                <a:solidFill>
                  <a:schemeClr val="bg2"/>
                </a:solidFill>
                <a:effectLst/>
                <a:latin typeface="Times New Roman" pitchFamily="18" charset="0"/>
              </a:rPr>
              <a:t>5% raise retroactive to July 1 for all employees </a:t>
            </a:r>
            <a:r>
              <a:rPr lang="en-US" altLang="en-US" sz="1800" b="1" dirty="0" smtClean="0">
                <a:solidFill>
                  <a:srgbClr val="0066FF"/>
                </a:solidFill>
                <a:effectLst/>
                <a:latin typeface="Times New Roman" pitchFamily="18" charset="0"/>
              </a:rPr>
              <a:t>(new since First Interim)</a:t>
            </a:r>
            <a:endParaRPr lang="en-US" altLang="en-US" sz="2400" b="1" dirty="0" smtClean="0">
              <a:solidFill>
                <a:srgbClr val="0066FF"/>
              </a:solidFill>
              <a:effectLst/>
              <a:latin typeface="Times New Roman" pitchFamily="18" charset="0"/>
            </a:endParaRPr>
          </a:p>
          <a:p>
            <a:pPr lvl="1" eaLnBrk="1" hangingPunct="1">
              <a:buClr>
                <a:schemeClr val="bg2"/>
              </a:buClr>
              <a:buFont typeface="Wingdings" pitchFamily="2" charset="2"/>
              <a:buChar char="Ø"/>
            </a:pPr>
            <a:r>
              <a:rPr lang="en-US" altLang="en-US" sz="2400" b="1" dirty="0" smtClean="0">
                <a:solidFill>
                  <a:schemeClr val="bg2"/>
                </a:solidFill>
                <a:effectLst/>
                <a:latin typeface="Times New Roman" pitchFamily="18" charset="0"/>
              </a:rPr>
              <a:t>January 1 minimum wage increase to $15.00 for noon duty aides</a:t>
            </a:r>
          </a:p>
          <a:p>
            <a:pPr eaLnBrk="1" hangingPunct="1">
              <a:spcAft>
                <a:spcPct val="15000"/>
              </a:spcAft>
              <a:buClr>
                <a:schemeClr val="bg2"/>
              </a:buClr>
              <a:buFont typeface="Wingdings" pitchFamily="2" charset="2"/>
              <a:buChar char="Ø"/>
            </a:pPr>
            <a:r>
              <a:rPr lang="en-US" altLang="en-US" sz="2400" b="1" dirty="0" smtClean="0">
                <a:solidFill>
                  <a:schemeClr val="bg2"/>
                </a:solidFill>
                <a:effectLst/>
                <a:latin typeface="Times New Roman" pitchFamily="18" charset="0"/>
              </a:rPr>
              <a:t>Step, Column and Longevity:  Actuals for 2021/22</a:t>
            </a:r>
          </a:p>
          <a:p>
            <a:pPr eaLnBrk="1" hangingPunct="1">
              <a:buClr>
                <a:schemeClr val="bg2"/>
              </a:buClr>
              <a:buFont typeface="Wingdings" pitchFamily="2" charset="2"/>
              <a:buChar char="Ø"/>
            </a:pPr>
            <a:r>
              <a:rPr lang="en-US" altLang="en-US" sz="2400" b="1" dirty="0" smtClean="0">
                <a:solidFill>
                  <a:schemeClr val="bg2"/>
                </a:solidFill>
                <a:effectLst/>
                <a:latin typeface="Times New Roman" pitchFamily="18" charset="0"/>
              </a:rPr>
              <a:t>Health and Welfare:  Maximum medical benefits package $22,409</a:t>
            </a:r>
          </a:p>
          <a:p>
            <a:pPr eaLnBrk="1" hangingPunct="1">
              <a:buClr>
                <a:schemeClr val="bg2"/>
              </a:buClr>
              <a:buFont typeface="Wingdings" pitchFamily="2" charset="2"/>
              <a:buChar char="Ø"/>
            </a:pPr>
            <a:r>
              <a:rPr lang="en-US" altLang="en-US" sz="2400" b="1" dirty="0" smtClean="0">
                <a:solidFill>
                  <a:schemeClr val="bg2"/>
                </a:solidFill>
                <a:effectLst/>
                <a:latin typeface="Times New Roman" pitchFamily="18" charset="0"/>
              </a:rPr>
              <a:t>STRS pension rate decrease 0.77% (16.92% from 16.15%)</a:t>
            </a:r>
          </a:p>
          <a:p>
            <a:pPr eaLnBrk="1" hangingPunct="1">
              <a:buClr>
                <a:schemeClr val="bg2"/>
              </a:buClr>
              <a:buFont typeface="Wingdings" pitchFamily="2" charset="2"/>
              <a:buChar char="Ø"/>
            </a:pPr>
            <a:r>
              <a:rPr lang="en-US" altLang="en-US" sz="2400" b="1" dirty="0" smtClean="0">
                <a:solidFill>
                  <a:schemeClr val="bg2"/>
                </a:solidFill>
                <a:effectLst/>
                <a:latin typeface="Times New Roman" pitchFamily="18" charset="0"/>
              </a:rPr>
              <a:t>PERS pension rate increase 2.21% (22.91% from 20.7%)</a:t>
            </a:r>
          </a:p>
          <a:p>
            <a:pPr eaLnBrk="1" hangingPunct="1">
              <a:buClr>
                <a:schemeClr val="tx1"/>
              </a:buClr>
              <a:buFont typeface="Wingdings" pitchFamily="2" charset="2"/>
              <a:buNone/>
            </a:pPr>
            <a:endParaRPr lang="en-US" altLang="en-US" sz="2800" b="1" dirty="0" smtClean="0">
              <a:solidFill>
                <a:schemeClr val="bg2"/>
              </a:solidFill>
              <a:effectLst/>
              <a:latin typeface="Times New Roman" pitchFamily="18" charset="0"/>
            </a:endParaRPr>
          </a:p>
        </p:txBody>
      </p:sp>
    </p:spTree>
  </p:cSld>
  <p:clrMapOvr>
    <a:masterClrMapping/>
  </p:clrMapOvr>
  <p:transition spd="med">
    <p:plus/>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5A635AC0-1A5A-4DCD-B994-3A4F4641C383}" type="slidenum">
              <a:rPr lang="en-US" altLang="en-US"/>
              <a:pPr>
                <a:defRPr/>
              </a:pPr>
              <a:t>6</a:t>
            </a:fld>
            <a:endParaRPr lang="en-US" altLang="en-US"/>
          </a:p>
        </p:txBody>
      </p:sp>
      <p:sp>
        <p:nvSpPr>
          <p:cNvPr id="94210" name="Rectangle 2"/>
          <p:cNvSpPr>
            <a:spLocks noGrp="1" noChangeArrowheads="1"/>
          </p:cNvSpPr>
          <p:nvPr>
            <p:ph type="title"/>
          </p:nvPr>
        </p:nvSpPr>
        <p:spPr>
          <a:xfrm>
            <a:off x="228600" y="304800"/>
            <a:ext cx="8458200" cy="990600"/>
          </a:xfrm>
          <a:ln w="12700">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lIns="90488" tIns="44450" rIns="90488" bIns="44450" anchor="t"/>
          <a:lstStyle/>
          <a:p>
            <a:pPr eaLnBrk="1" hangingPunct="1">
              <a:defRPr/>
            </a:pPr>
            <a:r>
              <a:rPr lang="en-US" altLang="en-US" sz="2400" b="1" dirty="0" smtClean="0">
                <a:solidFill>
                  <a:srgbClr val="95055B"/>
                </a:solidFill>
              </a:rPr>
              <a:t>    </a:t>
            </a:r>
            <a:r>
              <a:rPr lang="en-US" altLang="en-US" sz="3600" b="1" dirty="0" smtClean="0">
                <a:solidFill>
                  <a:schemeClr val="bg2"/>
                </a:solidFill>
                <a:effectLst/>
                <a:latin typeface="Times New Roman" pitchFamily="18" charset="0"/>
              </a:rPr>
              <a:t>2021/22 Second Interim Assumptions</a:t>
            </a:r>
            <a:r>
              <a:rPr lang="en-US" altLang="en-US" sz="2400" b="1" dirty="0" smtClean="0">
                <a:solidFill>
                  <a:srgbClr val="D60093"/>
                </a:solidFill>
                <a:effectLst/>
              </a:rPr>
              <a:t/>
            </a:r>
            <a:br>
              <a:rPr lang="en-US" altLang="en-US" sz="2400" b="1" dirty="0" smtClean="0">
                <a:solidFill>
                  <a:srgbClr val="D60093"/>
                </a:solidFill>
                <a:effectLst/>
              </a:rPr>
            </a:br>
            <a:r>
              <a:rPr lang="en-US" altLang="en-US" sz="2400" b="1" dirty="0" smtClean="0">
                <a:solidFill>
                  <a:srgbClr val="D60093"/>
                </a:solidFill>
                <a:effectLst/>
              </a:rPr>
              <a:t> </a:t>
            </a:r>
            <a:r>
              <a:rPr lang="en-US" altLang="en-US" sz="2800" b="1" dirty="0" smtClean="0">
                <a:solidFill>
                  <a:schemeClr val="bg2"/>
                </a:solidFill>
                <a:effectLst/>
                <a:latin typeface="Times New Roman" pitchFamily="18" charset="0"/>
              </a:rPr>
              <a:t>General Fund Expenditures</a:t>
            </a:r>
            <a:endParaRPr lang="en-US" altLang="en-US" sz="2800" b="1" dirty="0" smtClean="0">
              <a:effectLst/>
              <a:latin typeface="Times New Roman" pitchFamily="18" charset="0"/>
            </a:endParaRPr>
          </a:p>
        </p:txBody>
      </p:sp>
      <p:sp>
        <p:nvSpPr>
          <p:cNvPr id="94211" name="Rectangle 3"/>
          <p:cNvSpPr>
            <a:spLocks noGrp="1" noChangeArrowheads="1"/>
          </p:cNvSpPr>
          <p:nvPr>
            <p:ph type="body" idx="1"/>
          </p:nvPr>
        </p:nvSpPr>
        <p:spPr>
          <a:xfrm>
            <a:off x="228600" y="1676400"/>
            <a:ext cx="8534400" cy="4724400"/>
          </a:xfrm>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buClr>
                <a:schemeClr val="bg2"/>
              </a:buClr>
              <a:buFont typeface="Wingdings" pitchFamily="2" charset="2"/>
              <a:buChar char="Ø"/>
              <a:defRPr/>
            </a:pPr>
            <a:r>
              <a:rPr lang="en-US" altLang="en-US" sz="2400" b="1" dirty="0" smtClean="0">
                <a:solidFill>
                  <a:schemeClr val="bg2"/>
                </a:solidFill>
                <a:effectLst/>
                <a:latin typeface="Times New Roman" pitchFamily="18" charset="0"/>
              </a:rPr>
              <a:t>Supplies (unchanged from First Interim)</a:t>
            </a:r>
          </a:p>
          <a:p>
            <a:pPr lvl="1" eaLnBrk="1" hangingPunct="1">
              <a:buClr>
                <a:schemeClr val="bg2"/>
              </a:buClr>
              <a:buFont typeface="Wingdings" pitchFamily="2" charset="2"/>
              <a:buChar char="Ø"/>
              <a:defRPr/>
            </a:pPr>
            <a:r>
              <a:rPr lang="en-US" altLang="en-US" sz="2400" b="1" dirty="0" smtClean="0">
                <a:solidFill>
                  <a:schemeClr val="bg2">
                    <a:lumMod val="75000"/>
                  </a:schemeClr>
                </a:solidFill>
                <a:effectLst/>
                <a:latin typeface="Times New Roman" pitchFamily="18" charset="0"/>
              </a:rPr>
              <a:t>Elementary school site budgets at $75 (from $72) per student and $120 (from $116) at Rancho Intermediate per student</a:t>
            </a:r>
          </a:p>
          <a:p>
            <a:pPr marL="457200" lvl="1" indent="0" eaLnBrk="1" hangingPunct="1">
              <a:buClr>
                <a:schemeClr val="bg2"/>
              </a:buClr>
              <a:buNone/>
              <a:defRPr/>
            </a:pPr>
            <a:endParaRPr lang="en-US" altLang="en-US" sz="2400" b="1" strike="sngStrike" dirty="0" smtClean="0">
              <a:solidFill>
                <a:srgbClr val="FF0000"/>
              </a:solidFill>
              <a:effectLst/>
              <a:latin typeface="Times New Roman" pitchFamily="18" charset="0"/>
            </a:endParaRPr>
          </a:p>
        </p:txBody>
      </p:sp>
    </p:spTree>
  </p:cSld>
  <p:clrMapOvr>
    <a:masterClrMapping/>
  </p:clrMapOvr>
  <p:transition spd="med">
    <p:plus/>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fld id="{9C07620B-35C5-45F6-BE45-C1216A5CD2D6}" type="slidenum">
              <a:rPr lang="en-US" altLang="en-US"/>
              <a:pPr>
                <a:defRPr/>
              </a:pPr>
              <a:t>7</a:t>
            </a:fld>
            <a:endParaRPr lang="en-US" altLang="en-US"/>
          </a:p>
        </p:txBody>
      </p:sp>
      <p:sp>
        <p:nvSpPr>
          <p:cNvPr id="6146" name="Rectangle 2"/>
          <p:cNvSpPr>
            <a:spLocks noGrp="1" noChangeArrowheads="1"/>
          </p:cNvSpPr>
          <p:nvPr>
            <p:ph type="title"/>
          </p:nvPr>
        </p:nvSpPr>
        <p:spPr>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nchor="t"/>
          <a:lstStyle/>
          <a:p>
            <a:pPr eaLnBrk="1" hangingPunct="1">
              <a:defRPr/>
            </a:pPr>
            <a:r>
              <a:rPr lang="en-US" altLang="en-US" smtClean="0"/>
              <a:t/>
            </a:r>
            <a:br>
              <a:rPr lang="en-US" altLang="en-US" smtClean="0"/>
            </a:br>
            <a:endParaRPr lang="en-US" altLang="en-US" smtClean="0"/>
          </a:p>
        </p:txBody>
      </p:sp>
      <p:sp>
        <p:nvSpPr>
          <p:cNvPr id="11268" name="Rectangle 3"/>
          <p:cNvSpPr>
            <a:spLocks noChangeArrowheads="1"/>
          </p:cNvSpPr>
          <p:nvPr/>
        </p:nvSpPr>
        <p:spPr bwMode="auto">
          <a:xfrm>
            <a:off x="533400" y="533400"/>
            <a:ext cx="8001000" cy="838200"/>
          </a:xfrm>
          <a:prstGeom prst="rect">
            <a:avLst/>
          </a:prstGeom>
          <a:noFill/>
          <a:ln w="12700">
            <a:solidFill>
              <a:schemeClr val="bg2"/>
            </a:solidFill>
            <a:miter lim="800000"/>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56796" dir="1593903" algn="ctr" rotWithShape="0">
                    <a:schemeClr val="bg2"/>
                  </a:outerShdw>
                </a:effectLst>
              </a14:hiddenEffects>
            </a:ext>
          </a:extLst>
        </p:spPr>
        <p:txBody>
          <a:bodyPr lIns="90488" tIns="44450" rIns="90488" bIns="44450"/>
          <a:lstStyle>
            <a:lvl1pPr algn="l" eaLnBrk="0" hangingPunct="0">
              <a:spcBef>
                <a:spcPct val="20000"/>
              </a:spcBef>
              <a:buClr>
                <a:schemeClr val="hlink"/>
              </a:buClr>
              <a:buSzPct val="65000"/>
              <a:buFont typeface="Wingdings" pitchFamily="2" charset="2"/>
              <a:buChar char="n"/>
              <a:defRPr sz="3200">
                <a:solidFill>
                  <a:schemeClr val="tx1"/>
                </a:solidFill>
                <a:latin typeface="Tahoma" pitchFamily="34" charset="0"/>
              </a:defRPr>
            </a:lvl1pPr>
            <a:lvl2pPr marL="742950" indent="-285750" algn="l" eaLnBrk="0" hangingPunct="0">
              <a:spcBef>
                <a:spcPct val="20000"/>
              </a:spcBef>
              <a:buClr>
                <a:schemeClr val="folHlink"/>
              </a:buClr>
              <a:buSzPct val="65000"/>
              <a:buFont typeface="Wingdings" pitchFamily="2" charset="2"/>
              <a:buChar char="n"/>
              <a:defRPr sz="2800">
                <a:solidFill>
                  <a:schemeClr val="tx1"/>
                </a:solidFill>
                <a:latin typeface="Tahoma" pitchFamily="34" charset="0"/>
              </a:defRPr>
            </a:lvl2pPr>
            <a:lvl3pPr marL="1143000" indent="-228600" algn="l" eaLnBrk="0" hangingPunct="0">
              <a:spcBef>
                <a:spcPct val="20000"/>
              </a:spcBef>
              <a:buClr>
                <a:schemeClr val="hlink"/>
              </a:buClr>
              <a:buSzPct val="65000"/>
              <a:buFont typeface="Wingdings" pitchFamily="2" charset="2"/>
              <a:buChar char="n"/>
              <a:defRPr sz="2400">
                <a:solidFill>
                  <a:schemeClr val="tx1"/>
                </a:solidFill>
                <a:latin typeface="Tahoma" pitchFamily="34" charset="0"/>
              </a:defRPr>
            </a:lvl3pPr>
            <a:lvl4pPr marL="1600200" indent="-228600" algn="l" eaLnBrk="0" hangingPunct="0">
              <a:spcBef>
                <a:spcPct val="20000"/>
              </a:spcBef>
              <a:buClr>
                <a:schemeClr val="folHlink"/>
              </a:buClr>
              <a:buSzPct val="65000"/>
              <a:buFont typeface="Wingdings" pitchFamily="2" charset="2"/>
              <a:buChar char="n"/>
              <a:defRPr sz="2000">
                <a:solidFill>
                  <a:schemeClr val="tx1"/>
                </a:solidFill>
                <a:latin typeface="Tahoma" pitchFamily="34" charset="0"/>
              </a:defRPr>
            </a:lvl4pPr>
            <a:lvl5pPr marL="2057400" indent="-228600" algn="l" eaLnBrk="0" hangingPunct="0">
              <a:spcBef>
                <a:spcPct val="20000"/>
              </a:spcBef>
              <a:buClr>
                <a:schemeClr val="hlink"/>
              </a:buClr>
              <a:buSzPct val="65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9pPr>
          </a:lstStyle>
          <a:p>
            <a:pPr algn="ctr">
              <a:lnSpc>
                <a:spcPct val="110000"/>
              </a:lnSpc>
              <a:spcBef>
                <a:spcPct val="0"/>
              </a:spcBef>
              <a:buClrTx/>
              <a:buSzTx/>
              <a:buFontTx/>
              <a:buNone/>
            </a:pPr>
            <a:r>
              <a:rPr lang="en-US" altLang="en-US" sz="4400" dirty="0" smtClean="0">
                <a:solidFill>
                  <a:schemeClr val="bg2"/>
                </a:solidFill>
                <a:latin typeface="Book Antiqua" pitchFamily="18" charset="0"/>
              </a:rPr>
              <a:t>2021/22 </a:t>
            </a:r>
            <a:r>
              <a:rPr lang="en-US" altLang="en-US" sz="4400" dirty="0">
                <a:solidFill>
                  <a:schemeClr val="bg2"/>
                </a:solidFill>
                <a:latin typeface="Book Antiqua" pitchFamily="18" charset="0"/>
              </a:rPr>
              <a:t>Expenses</a:t>
            </a:r>
          </a:p>
          <a:p>
            <a:pPr latinLnBrk="1">
              <a:lnSpc>
                <a:spcPct val="110000"/>
              </a:lnSpc>
              <a:spcBef>
                <a:spcPct val="0"/>
              </a:spcBef>
              <a:buClrTx/>
              <a:buSzTx/>
              <a:buFontTx/>
              <a:buNone/>
            </a:pPr>
            <a:endParaRPr lang="en-US" altLang="en-US" sz="4400" b="0" i="1" dirty="0">
              <a:solidFill>
                <a:schemeClr val="tx2"/>
              </a:solidFill>
              <a:latin typeface="Book Antiqua" pitchFamily="18" charset="0"/>
            </a:endParaRPr>
          </a:p>
        </p:txBody>
      </p:sp>
      <p:sp>
        <p:nvSpPr>
          <p:cNvPr id="6149" name="Rectangle 5"/>
          <p:cNvSpPr>
            <a:spLocks noChangeArrowheads="1"/>
          </p:cNvSpPr>
          <p:nvPr/>
        </p:nvSpPr>
        <p:spPr bwMode="auto">
          <a:xfrm>
            <a:off x="609600" y="5334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a:defRPr sz="4400">
                <a:solidFill>
                  <a:schemeClr val="tx2"/>
                </a:solidFill>
                <a:effectLst>
                  <a:outerShdw blurRad="38100" dist="38100" dir="2700000" algn="tl">
                    <a:srgbClr val="000000"/>
                  </a:outerShdw>
                </a:effectLst>
                <a:latin typeface="Tahoma" pitchFamily="34" charset="0"/>
              </a:defRPr>
            </a:lvl1pPr>
            <a:lvl2pPr>
              <a:defRPr sz="4400">
                <a:solidFill>
                  <a:schemeClr val="tx2"/>
                </a:solidFill>
                <a:effectLst>
                  <a:outerShdw blurRad="38100" dist="38100" dir="2700000" algn="tl">
                    <a:srgbClr val="000000"/>
                  </a:outerShdw>
                </a:effectLst>
                <a:latin typeface="Tahoma" pitchFamily="34" charset="0"/>
              </a:defRPr>
            </a:lvl2pPr>
            <a:lvl3pPr>
              <a:defRPr sz="4400">
                <a:solidFill>
                  <a:schemeClr val="tx2"/>
                </a:solidFill>
                <a:effectLst>
                  <a:outerShdw blurRad="38100" dist="38100" dir="2700000" algn="tl">
                    <a:srgbClr val="000000"/>
                  </a:outerShdw>
                </a:effectLst>
                <a:latin typeface="Tahoma" pitchFamily="34" charset="0"/>
              </a:defRPr>
            </a:lvl3pPr>
            <a:lvl4pPr>
              <a:defRPr sz="4400">
                <a:solidFill>
                  <a:schemeClr val="tx2"/>
                </a:solidFill>
                <a:effectLst>
                  <a:outerShdw blurRad="38100" dist="38100" dir="2700000" algn="tl">
                    <a:srgbClr val="000000"/>
                  </a:outerShdw>
                </a:effectLst>
                <a:latin typeface="Tahoma" pitchFamily="34" charset="0"/>
              </a:defRPr>
            </a:lvl4pPr>
            <a:lvl5pPr>
              <a:defRPr sz="4400">
                <a:solidFill>
                  <a:schemeClr val="tx2"/>
                </a:solidFill>
                <a:effectLst>
                  <a:outerShdw blurRad="38100" dist="38100" dir="2700000" algn="tl">
                    <a:srgbClr val="000000"/>
                  </a:outerShdw>
                </a:effectLst>
                <a:latin typeface="Tahoma" pitchFamily="34" charset="0"/>
              </a:defRPr>
            </a:lvl5pPr>
            <a:lvl6pPr marL="457200" algn="ctr"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a:lstStyle>
          <a:p>
            <a:pPr>
              <a:defRPr/>
            </a:pPr>
            <a:r>
              <a:rPr lang="en-US" altLang="en-US" b="0" smtClean="0"/>
              <a:t/>
            </a:r>
            <a:br>
              <a:rPr lang="en-US" altLang="en-US" b="0" smtClean="0"/>
            </a:br>
            <a:endParaRPr lang="en-US" altLang="en-US" b="0" smtClean="0"/>
          </a:p>
        </p:txBody>
      </p:sp>
      <p:graphicFrame>
        <p:nvGraphicFramePr>
          <p:cNvPr id="3" name="Object 2"/>
          <p:cNvGraphicFramePr>
            <a:graphicFrameLocks noChangeAspect="1"/>
          </p:cNvGraphicFramePr>
          <p:nvPr>
            <p:extLst>
              <p:ext uri="{D42A27DB-BD31-4B8C-83A1-F6EECF244321}">
                <p14:modId xmlns:p14="http://schemas.microsoft.com/office/powerpoint/2010/main" val="2269717617"/>
              </p:ext>
            </p:extLst>
          </p:nvPr>
        </p:nvGraphicFramePr>
        <p:xfrm>
          <a:off x="217028" y="2074862"/>
          <a:ext cx="8591550" cy="3695700"/>
        </p:xfrm>
        <a:graphic>
          <a:graphicData uri="http://schemas.openxmlformats.org/presentationml/2006/ole">
            <mc:AlternateContent xmlns:mc="http://schemas.openxmlformats.org/markup-compatibility/2006">
              <mc:Choice xmlns:v="urn:schemas-microsoft-com:vml" Requires="v">
                <p:oleObj spid="_x0000_s11545" name="Worksheet" r:id="rId3" imgW="8591476" imgH="3695700" progId="Excel.Sheet.12">
                  <p:embed/>
                </p:oleObj>
              </mc:Choice>
              <mc:Fallback>
                <p:oleObj name="Worksheet" r:id="rId3" imgW="8591476" imgH="3695700" progId="Excel.Sheet.12">
                  <p:embed/>
                  <p:pic>
                    <p:nvPicPr>
                      <p:cNvPr id="0" name=""/>
                      <p:cNvPicPr/>
                      <p:nvPr/>
                    </p:nvPicPr>
                    <p:blipFill>
                      <a:blip r:embed="rId4"/>
                      <a:stretch>
                        <a:fillRect/>
                      </a:stretch>
                    </p:blipFill>
                    <p:spPr>
                      <a:xfrm>
                        <a:off x="217028" y="2074862"/>
                        <a:ext cx="8591550" cy="3695700"/>
                      </a:xfrm>
                      <a:prstGeom prst="rect">
                        <a:avLst/>
                      </a:prstGeom>
                    </p:spPr>
                  </p:pic>
                </p:oleObj>
              </mc:Fallback>
            </mc:AlternateContent>
          </a:graphicData>
        </a:graphic>
      </p:graphicFrame>
    </p:spTree>
  </p:cSld>
  <p:clrMapOvr>
    <a:masterClrMapping/>
  </p:clrMapOvr>
  <p:transition spd="med">
    <p:pull dir="l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CC614B7A-7B44-496C-8154-357A1BCEA25D}" type="slidenum">
              <a:rPr lang="en-US" altLang="en-US"/>
              <a:pPr>
                <a:defRPr/>
              </a:pPr>
              <a:t>8</a:t>
            </a:fld>
            <a:endParaRPr lang="en-US" altLang="en-US"/>
          </a:p>
        </p:txBody>
      </p:sp>
      <p:sp>
        <p:nvSpPr>
          <p:cNvPr id="96258" name="Rectangle 2"/>
          <p:cNvSpPr>
            <a:spLocks noGrp="1" noChangeArrowheads="1"/>
          </p:cNvSpPr>
          <p:nvPr>
            <p:ph type="title"/>
          </p:nvPr>
        </p:nvSpPr>
        <p:spPr>
          <a:xfrm>
            <a:off x="228600" y="304800"/>
            <a:ext cx="8458200" cy="1447800"/>
          </a:xfrm>
          <a:ln w="12700">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lIns="90488" tIns="44450" rIns="90488" bIns="44450" anchor="t"/>
          <a:lstStyle/>
          <a:p>
            <a:pPr eaLnBrk="1" hangingPunct="1">
              <a:defRPr/>
            </a:pPr>
            <a:r>
              <a:rPr lang="en-US" altLang="en-US" sz="2400" b="1" dirty="0" smtClean="0">
                <a:solidFill>
                  <a:srgbClr val="95055B"/>
                </a:solidFill>
              </a:rPr>
              <a:t>    </a:t>
            </a:r>
            <a:r>
              <a:rPr lang="en-US" altLang="en-US" sz="3600" b="1" dirty="0" smtClean="0">
                <a:solidFill>
                  <a:schemeClr val="bg2"/>
                </a:solidFill>
                <a:effectLst/>
                <a:latin typeface="Times New Roman" pitchFamily="18" charset="0"/>
              </a:rPr>
              <a:t>2021/22 Second Interim</a:t>
            </a:r>
            <a:r>
              <a:rPr lang="en-US" altLang="en-US" sz="2400" b="1" dirty="0" smtClean="0">
                <a:solidFill>
                  <a:srgbClr val="D60093"/>
                </a:solidFill>
                <a:effectLst/>
              </a:rPr>
              <a:t/>
            </a:r>
            <a:br>
              <a:rPr lang="en-US" altLang="en-US" sz="2400" b="1" dirty="0" smtClean="0">
                <a:solidFill>
                  <a:srgbClr val="D60093"/>
                </a:solidFill>
                <a:effectLst/>
              </a:rPr>
            </a:br>
            <a:r>
              <a:rPr lang="en-US" altLang="en-US" sz="2400" b="1" dirty="0" smtClean="0">
                <a:solidFill>
                  <a:srgbClr val="D60093"/>
                </a:solidFill>
                <a:effectLst/>
              </a:rPr>
              <a:t> </a:t>
            </a:r>
            <a:r>
              <a:rPr lang="en-US" altLang="en-US" sz="2400" b="1" dirty="0" smtClean="0">
                <a:solidFill>
                  <a:schemeClr val="bg2"/>
                </a:solidFill>
                <a:effectLst/>
                <a:latin typeface="Times New Roman" pitchFamily="18" charset="0"/>
              </a:rPr>
              <a:t>General Fund Expenditures – Major Changes from</a:t>
            </a:r>
            <a:br>
              <a:rPr lang="en-US" altLang="en-US" sz="2400" b="1" dirty="0" smtClean="0">
                <a:solidFill>
                  <a:schemeClr val="bg2"/>
                </a:solidFill>
                <a:effectLst/>
                <a:latin typeface="Times New Roman" pitchFamily="18" charset="0"/>
              </a:rPr>
            </a:br>
            <a:r>
              <a:rPr lang="en-US" altLang="en-US" sz="2400" b="1" dirty="0" smtClean="0">
                <a:solidFill>
                  <a:schemeClr val="bg2"/>
                </a:solidFill>
                <a:effectLst/>
                <a:latin typeface="Times New Roman" pitchFamily="18" charset="0"/>
              </a:rPr>
              <a:t>Adopted Budget</a:t>
            </a:r>
            <a:endParaRPr lang="en-US" altLang="en-US" sz="2400" b="1" dirty="0" smtClean="0">
              <a:effectLst/>
              <a:latin typeface="Times New Roman" pitchFamily="18" charset="0"/>
            </a:endParaRPr>
          </a:p>
        </p:txBody>
      </p:sp>
      <p:sp>
        <p:nvSpPr>
          <p:cNvPr id="12292" name="Rectangle 3"/>
          <p:cNvSpPr>
            <a:spLocks noGrp="1" noChangeArrowheads="1"/>
          </p:cNvSpPr>
          <p:nvPr>
            <p:ph type="body" idx="1"/>
          </p:nvPr>
        </p:nvSpPr>
        <p:spPr>
          <a:xfrm>
            <a:off x="304800" y="1905000"/>
            <a:ext cx="8534400" cy="4495800"/>
          </a:xfrm>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buClr>
                <a:schemeClr val="bg2"/>
              </a:buClr>
              <a:buFont typeface="Wingdings" pitchFamily="2" charset="2"/>
              <a:buChar char="Ø"/>
              <a:defRPr/>
            </a:pPr>
            <a:r>
              <a:rPr lang="en-US" altLang="en-US" sz="2400" b="1" dirty="0" smtClean="0">
                <a:solidFill>
                  <a:schemeClr val="bg2"/>
                </a:solidFill>
                <a:effectLst/>
                <a:latin typeface="Times New Roman" pitchFamily="18" charset="0"/>
              </a:rPr>
              <a:t>Certificated Salaries	+730,000</a:t>
            </a:r>
          </a:p>
          <a:p>
            <a:pPr lvl="1" eaLnBrk="1" hangingPunct="1">
              <a:buClr>
                <a:schemeClr val="bg2"/>
              </a:buClr>
              <a:buFont typeface="Wingdings" pitchFamily="2" charset="2"/>
              <a:buChar char="Ø"/>
              <a:defRPr/>
            </a:pPr>
            <a:r>
              <a:rPr lang="en-US" altLang="en-US" sz="2000" b="1" dirty="0" smtClean="0">
                <a:solidFill>
                  <a:schemeClr val="bg2"/>
                </a:solidFill>
                <a:effectLst/>
                <a:latin typeface="Times New Roman" pitchFamily="18" charset="0"/>
              </a:rPr>
              <a:t>5% retroactive raise to teachers and management</a:t>
            </a:r>
          </a:p>
          <a:p>
            <a:pPr lvl="1" eaLnBrk="1" hangingPunct="1">
              <a:buClr>
                <a:schemeClr val="bg2"/>
              </a:buClr>
              <a:buFont typeface="Wingdings" pitchFamily="2" charset="2"/>
              <a:buChar char="Ø"/>
              <a:defRPr/>
            </a:pPr>
            <a:r>
              <a:rPr lang="en-US" altLang="en-US" sz="2000" b="1" dirty="0" smtClean="0">
                <a:solidFill>
                  <a:schemeClr val="bg2"/>
                </a:solidFill>
                <a:effectLst/>
                <a:latin typeface="Times New Roman" pitchFamily="18" charset="0"/>
              </a:rPr>
              <a:t>Mental Health budget increase</a:t>
            </a:r>
          </a:p>
          <a:p>
            <a:pPr lvl="1" eaLnBrk="1" hangingPunct="1">
              <a:buClr>
                <a:schemeClr val="bg2"/>
              </a:buClr>
              <a:buFont typeface="Wingdings" pitchFamily="2" charset="2"/>
              <a:buChar char="Ø"/>
              <a:defRPr/>
            </a:pPr>
            <a:endParaRPr lang="en-US" altLang="en-US" sz="2000" b="1" dirty="0">
              <a:solidFill>
                <a:schemeClr val="bg2"/>
              </a:solidFill>
              <a:effectLst/>
              <a:latin typeface="Times New Roman" pitchFamily="18" charset="0"/>
            </a:endParaRPr>
          </a:p>
          <a:p>
            <a:pPr eaLnBrk="1" hangingPunct="1">
              <a:buClr>
                <a:schemeClr val="bg2"/>
              </a:buClr>
              <a:buFont typeface="Wingdings" pitchFamily="2" charset="2"/>
              <a:buChar char="Ø"/>
              <a:defRPr/>
            </a:pPr>
            <a:r>
              <a:rPr lang="en-US" altLang="en-US" sz="2400" b="1" dirty="0" smtClean="0">
                <a:solidFill>
                  <a:schemeClr val="bg2"/>
                </a:solidFill>
                <a:effectLst/>
                <a:latin typeface="Times New Roman" pitchFamily="18" charset="0"/>
              </a:rPr>
              <a:t>Classified Salaries		+279,000</a:t>
            </a:r>
          </a:p>
          <a:p>
            <a:pPr lvl="1" eaLnBrk="1" hangingPunct="1">
              <a:buClr>
                <a:schemeClr val="bg2"/>
              </a:buClr>
              <a:buFont typeface="Wingdings" pitchFamily="2" charset="2"/>
              <a:buChar char="Ø"/>
              <a:defRPr/>
            </a:pPr>
            <a:r>
              <a:rPr lang="en-US" altLang="en-US" sz="2000" b="1" dirty="0">
                <a:solidFill>
                  <a:schemeClr val="bg2"/>
                </a:solidFill>
                <a:effectLst/>
                <a:latin typeface="Times New Roman" pitchFamily="18" charset="0"/>
              </a:rPr>
              <a:t>5% retroactive raise to </a:t>
            </a:r>
            <a:r>
              <a:rPr lang="en-US" altLang="en-US" sz="2000" b="1" dirty="0" smtClean="0">
                <a:solidFill>
                  <a:schemeClr val="bg2"/>
                </a:solidFill>
                <a:effectLst/>
                <a:latin typeface="Times New Roman" pitchFamily="18" charset="0"/>
              </a:rPr>
              <a:t>teachers, confidential, </a:t>
            </a:r>
            <a:r>
              <a:rPr lang="en-US" altLang="en-US" sz="2000" b="1" dirty="0">
                <a:solidFill>
                  <a:schemeClr val="bg2"/>
                </a:solidFill>
                <a:effectLst/>
                <a:latin typeface="Times New Roman" pitchFamily="18" charset="0"/>
              </a:rPr>
              <a:t>and </a:t>
            </a:r>
            <a:r>
              <a:rPr lang="en-US" altLang="en-US" sz="2000" b="1" dirty="0" smtClean="0">
                <a:solidFill>
                  <a:schemeClr val="bg2"/>
                </a:solidFill>
                <a:effectLst/>
                <a:latin typeface="Times New Roman" pitchFamily="18" charset="0"/>
              </a:rPr>
              <a:t>management</a:t>
            </a:r>
          </a:p>
          <a:p>
            <a:pPr lvl="1" eaLnBrk="1" hangingPunct="1">
              <a:buClr>
                <a:schemeClr val="bg2"/>
              </a:buClr>
              <a:buFont typeface="Wingdings" pitchFamily="2" charset="2"/>
              <a:buChar char="Ø"/>
              <a:defRPr/>
            </a:pPr>
            <a:endParaRPr lang="en-US" altLang="en-US" sz="2400" b="1" dirty="0">
              <a:solidFill>
                <a:schemeClr val="bg2"/>
              </a:solidFill>
              <a:effectLst/>
              <a:latin typeface="Times New Roman" pitchFamily="18" charset="0"/>
            </a:endParaRPr>
          </a:p>
          <a:p>
            <a:pPr eaLnBrk="1" hangingPunct="1">
              <a:buClr>
                <a:schemeClr val="bg2"/>
              </a:buClr>
              <a:buFont typeface="Wingdings" pitchFamily="2" charset="2"/>
              <a:buChar char="Ø"/>
              <a:defRPr/>
            </a:pPr>
            <a:r>
              <a:rPr lang="en-US" altLang="en-US" sz="2400" b="1" dirty="0" smtClean="0">
                <a:solidFill>
                  <a:schemeClr val="bg2"/>
                </a:solidFill>
                <a:effectLst/>
                <a:latin typeface="Times New Roman" pitchFamily="18" charset="0"/>
              </a:rPr>
              <a:t>Health </a:t>
            </a:r>
            <a:r>
              <a:rPr lang="en-US" altLang="en-US" sz="2400" b="1" dirty="0">
                <a:solidFill>
                  <a:schemeClr val="bg2"/>
                </a:solidFill>
                <a:effectLst/>
                <a:latin typeface="Times New Roman" pitchFamily="18" charset="0"/>
              </a:rPr>
              <a:t>Benefits </a:t>
            </a:r>
            <a:r>
              <a:rPr lang="en-US" altLang="en-US" sz="2400" b="1" dirty="0" smtClean="0">
                <a:solidFill>
                  <a:schemeClr val="bg2"/>
                </a:solidFill>
                <a:effectLst/>
                <a:latin typeface="Times New Roman" pitchFamily="18" charset="0"/>
              </a:rPr>
              <a:t>		+850,000</a:t>
            </a:r>
          </a:p>
          <a:p>
            <a:pPr lvl="1" eaLnBrk="1" hangingPunct="1">
              <a:buClr>
                <a:schemeClr val="bg2"/>
              </a:buClr>
              <a:buFont typeface="Wingdings" pitchFamily="2" charset="2"/>
              <a:buChar char="Ø"/>
              <a:defRPr/>
            </a:pPr>
            <a:r>
              <a:rPr lang="en-US" altLang="en-US" sz="2000" b="1" dirty="0" smtClean="0">
                <a:solidFill>
                  <a:schemeClr val="bg2"/>
                </a:solidFill>
                <a:effectLst/>
                <a:latin typeface="Times New Roman" pitchFamily="18" charset="0"/>
              </a:rPr>
              <a:t>Increased statutory benefits related to 5% salary increases</a:t>
            </a:r>
            <a:endParaRPr lang="en-US" altLang="en-US" sz="2000" b="1" dirty="0">
              <a:solidFill>
                <a:schemeClr val="bg2"/>
              </a:solidFill>
              <a:effectLst/>
              <a:latin typeface="Times New Roman" pitchFamily="18" charset="0"/>
            </a:endParaRPr>
          </a:p>
          <a:p>
            <a:pPr lvl="1" eaLnBrk="1" hangingPunct="1">
              <a:buClr>
                <a:schemeClr val="bg2"/>
              </a:buClr>
              <a:buFont typeface="Wingdings" pitchFamily="2" charset="2"/>
              <a:buChar char="Ø"/>
              <a:defRPr/>
            </a:pPr>
            <a:r>
              <a:rPr lang="en-US" altLang="en-US" sz="2000" b="1" dirty="0">
                <a:solidFill>
                  <a:schemeClr val="bg2"/>
                </a:solidFill>
                <a:effectLst/>
                <a:latin typeface="Times New Roman" pitchFamily="18" charset="0"/>
              </a:rPr>
              <a:t>Benefit projections </a:t>
            </a:r>
            <a:r>
              <a:rPr lang="en-US" altLang="en-US" sz="2000" b="1" dirty="0" smtClean="0">
                <a:solidFill>
                  <a:schemeClr val="bg2"/>
                </a:solidFill>
                <a:effectLst/>
                <a:latin typeface="Times New Roman" pitchFamily="18" charset="0"/>
              </a:rPr>
              <a:t>adjustment</a:t>
            </a:r>
            <a:endParaRPr lang="en-US" altLang="en-US" sz="2000" b="1" dirty="0">
              <a:solidFill>
                <a:schemeClr val="bg2"/>
              </a:solidFill>
              <a:effectLst/>
              <a:latin typeface="Times New Roman" pitchFamily="18" charset="0"/>
            </a:endParaRPr>
          </a:p>
          <a:p>
            <a:pPr lvl="1" eaLnBrk="1" hangingPunct="1">
              <a:buClr>
                <a:schemeClr val="bg2"/>
              </a:buClr>
              <a:buFont typeface="Wingdings" pitchFamily="2" charset="2"/>
              <a:buChar char="Ø"/>
              <a:defRPr/>
            </a:pPr>
            <a:r>
              <a:rPr lang="en-US" altLang="en-US" sz="2000" b="1" dirty="0">
                <a:solidFill>
                  <a:schemeClr val="bg2"/>
                </a:solidFill>
                <a:effectLst/>
                <a:latin typeface="Times New Roman" pitchFamily="18" charset="0"/>
              </a:rPr>
              <a:t>Retirement benefits – initial deposit to irrevocable </a:t>
            </a:r>
            <a:r>
              <a:rPr lang="en-US" altLang="en-US" sz="2000" b="1" dirty="0" smtClean="0">
                <a:solidFill>
                  <a:schemeClr val="bg2"/>
                </a:solidFill>
                <a:effectLst/>
                <a:latin typeface="Times New Roman" pitchFamily="18" charset="0"/>
              </a:rPr>
              <a:t>trust</a:t>
            </a:r>
          </a:p>
        </p:txBody>
      </p:sp>
    </p:spTree>
  </p:cSld>
  <p:clrMapOvr>
    <a:masterClrMapping/>
  </p:clrMapOvr>
  <p:transition spd="med">
    <p:plus/>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CC614B7A-7B44-496C-8154-357A1BCEA25D}" type="slidenum">
              <a:rPr lang="en-US" altLang="en-US"/>
              <a:pPr>
                <a:defRPr/>
              </a:pPr>
              <a:t>9</a:t>
            </a:fld>
            <a:endParaRPr lang="en-US" altLang="en-US"/>
          </a:p>
        </p:txBody>
      </p:sp>
      <p:sp>
        <p:nvSpPr>
          <p:cNvPr id="96258" name="Rectangle 2"/>
          <p:cNvSpPr>
            <a:spLocks noGrp="1" noChangeArrowheads="1"/>
          </p:cNvSpPr>
          <p:nvPr>
            <p:ph type="title"/>
          </p:nvPr>
        </p:nvSpPr>
        <p:spPr>
          <a:xfrm>
            <a:off x="228600" y="304800"/>
            <a:ext cx="8458200" cy="1447800"/>
          </a:xfrm>
          <a:ln w="12700">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lIns="90488" tIns="44450" rIns="90488" bIns="44450" anchor="t"/>
          <a:lstStyle/>
          <a:p>
            <a:pPr eaLnBrk="1" hangingPunct="1">
              <a:defRPr/>
            </a:pPr>
            <a:r>
              <a:rPr lang="en-US" altLang="en-US" sz="2400" b="1" dirty="0" smtClean="0">
                <a:solidFill>
                  <a:srgbClr val="95055B"/>
                </a:solidFill>
              </a:rPr>
              <a:t>    </a:t>
            </a:r>
            <a:r>
              <a:rPr lang="en-US" altLang="en-US" sz="3600" b="1" dirty="0" smtClean="0">
                <a:solidFill>
                  <a:schemeClr val="bg2"/>
                </a:solidFill>
                <a:effectLst/>
                <a:latin typeface="Times New Roman" pitchFamily="18" charset="0"/>
              </a:rPr>
              <a:t>2021/22 Second Interim</a:t>
            </a:r>
            <a:r>
              <a:rPr lang="en-US" altLang="en-US" sz="2400" b="1" dirty="0" smtClean="0">
                <a:solidFill>
                  <a:srgbClr val="D60093"/>
                </a:solidFill>
                <a:effectLst/>
              </a:rPr>
              <a:t/>
            </a:r>
            <a:br>
              <a:rPr lang="en-US" altLang="en-US" sz="2400" b="1" dirty="0" smtClean="0">
                <a:solidFill>
                  <a:srgbClr val="D60093"/>
                </a:solidFill>
                <a:effectLst/>
              </a:rPr>
            </a:br>
            <a:r>
              <a:rPr lang="en-US" altLang="en-US" sz="2400" b="1" dirty="0" smtClean="0">
                <a:solidFill>
                  <a:srgbClr val="D60093"/>
                </a:solidFill>
                <a:effectLst/>
              </a:rPr>
              <a:t> </a:t>
            </a:r>
            <a:r>
              <a:rPr lang="en-US" altLang="en-US" sz="2400" b="1" dirty="0" smtClean="0">
                <a:solidFill>
                  <a:schemeClr val="bg2"/>
                </a:solidFill>
                <a:effectLst/>
                <a:latin typeface="Times New Roman" pitchFamily="18" charset="0"/>
              </a:rPr>
              <a:t>General Fund Expenditures – Major Changes from</a:t>
            </a:r>
            <a:br>
              <a:rPr lang="en-US" altLang="en-US" sz="2400" b="1" dirty="0" smtClean="0">
                <a:solidFill>
                  <a:schemeClr val="bg2"/>
                </a:solidFill>
                <a:effectLst/>
                <a:latin typeface="Times New Roman" pitchFamily="18" charset="0"/>
              </a:rPr>
            </a:br>
            <a:r>
              <a:rPr lang="en-US" altLang="en-US" sz="2400" b="1" dirty="0" smtClean="0">
                <a:solidFill>
                  <a:schemeClr val="bg2"/>
                </a:solidFill>
                <a:effectLst/>
                <a:latin typeface="Times New Roman" pitchFamily="18" charset="0"/>
              </a:rPr>
              <a:t>Adopted Budget</a:t>
            </a:r>
            <a:endParaRPr lang="en-US" altLang="en-US" sz="2400" b="1" dirty="0" smtClean="0">
              <a:effectLst/>
              <a:latin typeface="Times New Roman" pitchFamily="18" charset="0"/>
            </a:endParaRPr>
          </a:p>
        </p:txBody>
      </p:sp>
      <p:sp>
        <p:nvSpPr>
          <p:cNvPr id="12292" name="Rectangle 3"/>
          <p:cNvSpPr>
            <a:spLocks noGrp="1" noChangeArrowheads="1"/>
          </p:cNvSpPr>
          <p:nvPr>
            <p:ph type="body" idx="1"/>
          </p:nvPr>
        </p:nvSpPr>
        <p:spPr>
          <a:xfrm>
            <a:off x="304800" y="1905000"/>
            <a:ext cx="8534400" cy="4495800"/>
          </a:xfrm>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buClr>
                <a:schemeClr val="bg2"/>
              </a:buClr>
              <a:buFont typeface="Wingdings" pitchFamily="2" charset="2"/>
              <a:buChar char="Ø"/>
              <a:defRPr/>
            </a:pPr>
            <a:r>
              <a:rPr lang="en-US" altLang="en-US" sz="2400" b="1" dirty="0" smtClean="0">
                <a:solidFill>
                  <a:schemeClr val="bg2"/>
                </a:solidFill>
                <a:effectLst/>
                <a:latin typeface="Times New Roman" pitchFamily="18" charset="0"/>
              </a:rPr>
              <a:t>Books &amp; Supplies		+712,000</a:t>
            </a:r>
          </a:p>
          <a:p>
            <a:pPr lvl="1" eaLnBrk="1" hangingPunct="1">
              <a:buClr>
                <a:schemeClr val="bg2"/>
              </a:buClr>
              <a:buFont typeface="Wingdings" pitchFamily="2" charset="2"/>
              <a:buChar char="Ø"/>
              <a:defRPr/>
            </a:pPr>
            <a:r>
              <a:rPr lang="en-US" altLang="en-US" sz="2000" b="1" dirty="0" smtClean="0">
                <a:solidFill>
                  <a:schemeClr val="bg2"/>
                </a:solidFill>
                <a:effectLst/>
                <a:latin typeface="Times New Roman" pitchFamily="18" charset="0"/>
              </a:rPr>
              <a:t>Chromebook replacement 1,000 devices</a:t>
            </a:r>
          </a:p>
          <a:p>
            <a:pPr lvl="1" eaLnBrk="1" hangingPunct="1">
              <a:buClr>
                <a:schemeClr val="bg2"/>
              </a:buClr>
              <a:buFont typeface="Wingdings" pitchFamily="2" charset="2"/>
              <a:buChar char="Ø"/>
              <a:defRPr/>
            </a:pPr>
            <a:r>
              <a:rPr lang="en-US" altLang="en-US" sz="2000" b="1" dirty="0" smtClean="0">
                <a:solidFill>
                  <a:schemeClr val="bg2"/>
                </a:solidFill>
                <a:effectLst/>
                <a:latin typeface="Times New Roman" pitchFamily="18" charset="0"/>
              </a:rPr>
              <a:t>Additional unappropriated carryover – one site</a:t>
            </a:r>
          </a:p>
          <a:p>
            <a:pPr lvl="1" eaLnBrk="1" hangingPunct="1">
              <a:buClr>
                <a:schemeClr val="bg2"/>
              </a:buClr>
              <a:buFont typeface="Wingdings" pitchFamily="2" charset="2"/>
              <a:buChar char="Ø"/>
              <a:defRPr/>
            </a:pPr>
            <a:r>
              <a:rPr lang="en-US" altLang="en-US" sz="2000" b="1" dirty="0" smtClean="0">
                <a:solidFill>
                  <a:schemeClr val="bg2"/>
                </a:solidFill>
                <a:effectLst/>
                <a:latin typeface="Times New Roman" pitchFamily="18" charset="0"/>
              </a:rPr>
              <a:t>Supplemental grant budget adjustment</a:t>
            </a:r>
          </a:p>
          <a:p>
            <a:pPr lvl="1" eaLnBrk="1" hangingPunct="1">
              <a:buClr>
                <a:schemeClr val="bg2"/>
              </a:buClr>
              <a:buFont typeface="Wingdings" pitchFamily="2" charset="2"/>
              <a:buChar char="Ø"/>
              <a:defRPr/>
            </a:pPr>
            <a:endParaRPr lang="en-US" altLang="en-US" sz="2000" b="1" dirty="0">
              <a:solidFill>
                <a:schemeClr val="bg2"/>
              </a:solidFill>
              <a:effectLst/>
              <a:latin typeface="Times New Roman" pitchFamily="18" charset="0"/>
            </a:endParaRPr>
          </a:p>
          <a:p>
            <a:pPr eaLnBrk="1" hangingPunct="1">
              <a:buClr>
                <a:schemeClr val="bg2"/>
              </a:buClr>
              <a:buFont typeface="Wingdings" pitchFamily="2" charset="2"/>
              <a:buChar char="Ø"/>
              <a:defRPr/>
            </a:pPr>
            <a:r>
              <a:rPr lang="en-US" altLang="en-US" sz="2400" b="1" dirty="0" smtClean="0">
                <a:solidFill>
                  <a:schemeClr val="bg2"/>
                </a:solidFill>
                <a:effectLst/>
                <a:latin typeface="Times New Roman" pitchFamily="18" charset="0"/>
              </a:rPr>
              <a:t>Services/Operating Exp.	-114,000</a:t>
            </a:r>
          </a:p>
          <a:p>
            <a:pPr lvl="1" eaLnBrk="1" hangingPunct="1">
              <a:buClr>
                <a:schemeClr val="bg2"/>
              </a:buClr>
              <a:buFont typeface="Wingdings" pitchFamily="2" charset="2"/>
              <a:buChar char="Ø"/>
              <a:defRPr/>
            </a:pPr>
            <a:r>
              <a:rPr lang="en-US" altLang="en-US" sz="2000" b="1" dirty="0" smtClean="0">
                <a:solidFill>
                  <a:schemeClr val="bg2"/>
                </a:solidFill>
                <a:effectLst/>
                <a:latin typeface="Times New Roman" pitchFamily="18" charset="0"/>
              </a:rPr>
              <a:t>Reallocate Mental Health budget to salaries and benefits</a:t>
            </a:r>
          </a:p>
          <a:p>
            <a:pPr lvl="1" eaLnBrk="1" hangingPunct="1">
              <a:buClr>
                <a:schemeClr val="bg2"/>
              </a:buClr>
              <a:buFont typeface="Wingdings" pitchFamily="2" charset="2"/>
              <a:buChar char="Ø"/>
              <a:defRPr/>
            </a:pPr>
            <a:endParaRPr lang="en-US" altLang="en-US" sz="2400" b="1" dirty="0">
              <a:solidFill>
                <a:schemeClr val="bg2"/>
              </a:solidFill>
              <a:effectLst/>
              <a:latin typeface="Times New Roman" pitchFamily="18" charset="0"/>
            </a:endParaRPr>
          </a:p>
          <a:p>
            <a:pPr eaLnBrk="1" hangingPunct="1">
              <a:buClr>
                <a:schemeClr val="bg2"/>
              </a:buClr>
              <a:buFont typeface="Wingdings" pitchFamily="2" charset="2"/>
              <a:buChar char="Ø"/>
              <a:defRPr/>
            </a:pPr>
            <a:r>
              <a:rPr lang="en-US" altLang="en-US" sz="2400" b="1" dirty="0" smtClean="0">
                <a:solidFill>
                  <a:schemeClr val="bg2"/>
                </a:solidFill>
                <a:effectLst/>
                <a:latin typeface="Times New Roman" pitchFamily="18" charset="0"/>
              </a:rPr>
              <a:t>Capital Outlay &amp; Other Transfers Out-Insignificant Changes</a:t>
            </a:r>
          </a:p>
          <a:p>
            <a:pPr marL="457200" lvl="1" indent="0" eaLnBrk="1" hangingPunct="1">
              <a:buClr>
                <a:schemeClr val="bg2"/>
              </a:buClr>
              <a:buNone/>
              <a:defRPr/>
            </a:pPr>
            <a:endParaRPr lang="en-US" altLang="en-US" sz="2000" b="1" dirty="0" smtClean="0">
              <a:solidFill>
                <a:schemeClr val="bg2"/>
              </a:solidFill>
              <a:effectLst/>
              <a:latin typeface="Times New Roman" pitchFamily="18" charset="0"/>
            </a:endParaRPr>
          </a:p>
          <a:p>
            <a:pPr lvl="1" eaLnBrk="1" hangingPunct="1">
              <a:buClr>
                <a:schemeClr val="bg2"/>
              </a:buClr>
              <a:buFont typeface="Wingdings" pitchFamily="2" charset="2"/>
              <a:buChar char="Ø"/>
              <a:defRPr/>
            </a:pPr>
            <a:endParaRPr lang="en-US" altLang="en-US" b="1" dirty="0" smtClean="0">
              <a:solidFill>
                <a:schemeClr val="bg2"/>
              </a:solidFill>
              <a:effectLst/>
              <a:latin typeface="Times New Roman" pitchFamily="18" charset="0"/>
            </a:endParaRPr>
          </a:p>
        </p:txBody>
      </p:sp>
    </p:spTree>
    <p:extLst>
      <p:ext uri="{BB962C8B-B14F-4D97-AF65-F5344CB8AC3E}">
        <p14:creationId xmlns:p14="http://schemas.microsoft.com/office/powerpoint/2010/main" val="1965442370"/>
      </p:ext>
    </p:extLst>
  </p:cSld>
  <p:clrMapOvr>
    <a:masterClrMapping/>
  </p:clrMapOvr>
  <p:transition spd="med">
    <p:plus/>
  </p:transition>
  <p:timing>
    <p:tnLst>
      <p:par>
        <p:cTn id="1" dur="indefinite" restart="never" nodeType="tmRoot"/>
      </p:par>
    </p:tnLst>
  </p:timing>
</p:sld>
</file>

<file path=ppt/theme/theme1.xml><?xml version="1.0" encoding="utf-8"?>
<a:theme xmlns:a="http://schemas.openxmlformats.org/drawingml/2006/main" name="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ed">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4000" b="1" i="0" u="none" strike="noStrike" cap="none" normalizeH="0" baseline="0" smtClean="0">
            <a:ln>
              <a:noFill/>
            </a:ln>
            <a:solidFill>
              <a:schemeClr val="bg2"/>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4000" b="1" i="0" u="none" strike="noStrike" cap="none" normalizeH="0" baseline="0" smtClean="0">
            <a:ln>
              <a:noFill/>
            </a:ln>
            <a:solidFill>
              <a:schemeClr val="bg2"/>
            </a:solidFill>
            <a:effectLst/>
            <a:latin typeface="Times New Roman" pitchFamily="18" charset="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24213</TotalTime>
  <Pages>9</Pages>
  <Words>1750</Words>
  <Application>Microsoft Office PowerPoint</Application>
  <PresentationFormat>On-screen Show (4:3)</PresentationFormat>
  <Paragraphs>204</Paragraphs>
  <Slides>25</Slides>
  <Notes>14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25</vt:i4>
      </vt:variant>
    </vt:vector>
  </HeadingPairs>
  <TitlesOfParts>
    <vt:vector size="35" baseType="lpstr">
      <vt:lpstr>Arial</vt:lpstr>
      <vt:lpstr>Book Antiqua</vt:lpstr>
      <vt:lpstr>Monotype Sorts</vt:lpstr>
      <vt:lpstr>Script MT Bold</vt:lpstr>
      <vt:lpstr>Tahoma</vt:lpstr>
      <vt:lpstr>Times New Roman</vt:lpstr>
      <vt:lpstr>Wingdings</vt:lpstr>
      <vt:lpstr>Textured</vt:lpstr>
      <vt:lpstr>Worksheet</vt:lpstr>
      <vt:lpstr>Microsoft Excel Worksheet</vt:lpstr>
      <vt:lpstr>PowerPoint Presentation</vt:lpstr>
      <vt:lpstr>    2021/22 Second Interim Assumptions  General Fund Revenue</vt:lpstr>
      <vt:lpstr>PowerPoint Presentation</vt:lpstr>
      <vt:lpstr>    2021/22 Second Interim  General Fund Revenue – Major Changes from Adopted Budget</vt:lpstr>
      <vt:lpstr>    2021/22 Second Interim Assumptions  General Fund Expenditures</vt:lpstr>
      <vt:lpstr>    2021/22 Second Interim Assumptions  General Fund Expenditures</vt:lpstr>
      <vt:lpstr> </vt:lpstr>
      <vt:lpstr>    2021/22 Second Interim  General Fund Expenditures – Major Changes from Adopted Budget</vt:lpstr>
      <vt:lpstr>    2021/22 Second Interim  General Fund Expenditures – Major Changes from Adopted Budget</vt:lpstr>
      <vt:lpstr>    2021/22 Second Interim Assumptions - General Fund Reserve</vt:lpstr>
      <vt:lpstr>    2021/22 Second Interim Assumptions - General Fund Reserve</vt:lpstr>
      <vt:lpstr>    2021/22 Second Interim Assumptions - General Fund Reserve</vt:lpstr>
      <vt:lpstr>    2021/22 Second Interim Assumptions - General Fund Reserve</vt:lpstr>
      <vt:lpstr>Multi-year Projections  Revenue Assumptions (Subsequent Years)</vt:lpstr>
      <vt:lpstr>Multi-year Projections  Revenue Assumptions (Subsequent Years)</vt:lpstr>
      <vt:lpstr>PowerPoint Presentation</vt:lpstr>
      <vt:lpstr>PowerPoint Presentation</vt:lpstr>
      <vt:lpstr>PowerPoint Presentation</vt:lpstr>
      <vt:lpstr> Multi-year Projections Expense Assumptions (Subsequent Years  - Continued)  </vt:lpstr>
      <vt:lpstr>Multi-year General Fund Summary </vt:lpstr>
      <vt:lpstr>Surplus/Deficit Spending</vt:lpstr>
      <vt:lpstr>Surplus/Deficit Spending</vt:lpstr>
      <vt:lpstr>Future Considerations….</vt:lpstr>
      <vt:lpstr>Second Interim Financial Report  Certification of Financial Condition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Average Daily Attendance (ADA)</dc:title>
  <dc:creator>FUHSD</dc:creator>
  <cp:lastModifiedBy>Andrea Reynolds</cp:lastModifiedBy>
  <cp:revision>757</cp:revision>
  <cp:lastPrinted>2022-03-05T00:31:12Z</cp:lastPrinted>
  <dcterms:created xsi:type="dcterms:W3CDTF">1997-11-21T13:16:14Z</dcterms:created>
  <dcterms:modified xsi:type="dcterms:W3CDTF">2022-03-07T22:37:31Z</dcterms:modified>
</cp:coreProperties>
</file>