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7" r:id="rId1"/>
  </p:sldMasterIdLst>
  <p:notesMasterIdLst>
    <p:notesMasterId r:id="rId33"/>
  </p:notesMasterIdLst>
  <p:handoutMasterIdLst>
    <p:handoutMasterId r:id="rId34"/>
  </p:handoutMasterIdLst>
  <p:sldIdLst>
    <p:sldId id="257" r:id="rId2"/>
    <p:sldId id="305" r:id="rId3"/>
    <p:sldId id="331" r:id="rId4"/>
    <p:sldId id="291" r:id="rId5"/>
    <p:sldId id="301" r:id="rId6"/>
    <p:sldId id="275" r:id="rId7"/>
    <p:sldId id="288" r:id="rId8"/>
    <p:sldId id="258" r:id="rId9"/>
    <p:sldId id="289" r:id="rId10"/>
    <p:sldId id="290" r:id="rId11"/>
    <p:sldId id="319" r:id="rId12"/>
    <p:sldId id="276" r:id="rId13"/>
    <p:sldId id="332" r:id="rId14"/>
    <p:sldId id="324" r:id="rId15"/>
    <p:sldId id="279" r:id="rId16"/>
    <p:sldId id="312" r:id="rId17"/>
    <p:sldId id="280" r:id="rId18"/>
    <p:sldId id="313" r:id="rId19"/>
    <p:sldId id="320" r:id="rId20"/>
    <p:sldId id="317" r:id="rId21"/>
    <p:sldId id="278" r:id="rId22"/>
    <p:sldId id="333" r:id="rId23"/>
    <p:sldId id="298" r:id="rId24"/>
    <p:sldId id="328" r:id="rId25"/>
    <p:sldId id="309" r:id="rId26"/>
    <p:sldId id="293" r:id="rId27"/>
    <p:sldId id="330" r:id="rId28"/>
    <p:sldId id="294" r:id="rId29"/>
    <p:sldId id="322" r:id="rId30"/>
    <p:sldId id="264" r:id="rId31"/>
    <p:sldId id="329" r:id="rId32"/>
  </p:sldIdLst>
  <p:sldSz cx="9144000" cy="6858000" type="screen4x3"/>
  <p:notesSz cx="7010400" cy="9236075"/>
  <p:kinsoku lang="ja-JP" invalStChars="、。，．・：；？！゛゜ヽヾゝゞ々ー’”）〕］｝〉》」』】°‰′″℃￠％ぁぃぅぇぉっゃゅょゎァィゥェォッャュョヮヵヶ!%),.:;?]}｡｣､･ｧｨｩｪｫｬｭｮｯｰﾞﾟ" invalEndChars="‘“（〔［｛〈《「『【￥＄$([\{｢￡"/>
  <p:defaultTextStyle>
    <a:defPPr>
      <a:defRPr lang="en-US"/>
    </a:defPPr>
    <a:lvl1pPr algn="ctr" rtl="0" fontAlgn="base">
      <a:spcBef>
        <a:spcPct val="0"/>
      </a:spcBef>
      <a:spcAft>
        <a:spcPct val="0"/>
      </a:spcAft>
      <a:defRPr sz="4000" b="1" kern="1200">
        <a:solidFill>
          <a:schemeClr val="bg2"/>
        </a:solidFill>
        <a:latin typeface="Times New Roman" pitchFamily="18" charset="0"/>
        <a:ea typeface="+mn-ea"/>
        <a:cs typeface="+mn-cs"/>
      </a:defRPr>
    </a:lvl1pPr>
    <a:lvl2pPr marL="457200" algn="ctr" rtl="0" fontAlgn="base">
      <a:spcBef>
        <a:spcPct val="0"/>
      </a:spcBef>
      <a:spcAft>
        <a:spcPct val="0"/>
      </a:spcAft>
      <a:defRPr sz="4000" b="1" kern="1200">
        <a:solidFill>
          <a:schemeClr val="bg2"/>
        </a:solidFill>
        <a:latin typeface="Times New Roman" pitchFamily="18" charset="0"/>
        <a:ea typeface="+mn-ea"/>
        <a:cs typeface="+mn-cs"/>
      </a:defRPr>
    </a:lvl2pPr>
    <a:lvl3pPr marL="914400" algn="ctr" rtl="0" fontAlgn="base">
      <a:spcBef>
        <a:spcPct val="0"/>
      </a:spcBef>
      <a:spcAft>
        <a:spcPct val="0"/>
      </a:spcAft>
      <a:defRPr sz="4000" b="1" kern="1200">
        <a:solidFill>
          <a:schemeClr val="bg2"/>
        </a:solidFill>
        <a:latin typeface="Times New Roman" pitchFamily="18" charset="0"/>
        <a:ea typeface="+mn-ea"/>
        <a:cs typeface="+mn-cs"/>
      </a:defRPr>
    </a:lvl3pPr>
    <a:lvl4pPr marL="1371600" algn="ctr" rtl="0" fontAlgn="base">
      <a:spcBef>
        <a:spcPct val="0"/>
      </a:spcBef>
      <a:spcAft>
        <a:spcPct val="0"/>
      </a:spcAft>
      <a:defRPr sz="4000" b="1" kern="1200">
        <a:solidFill>
          <a:schemeClr val="bg2"/>
        </a:solidFill>
        <a:latin typeface="Times New Roman" pitchFamily="18" charset="0"/>
        <a:ea typeface="+mn-ea"/>
        <a:cs typeface="+mn-cs"/>
      </a:defRPr>
    </a:lvl4pPr>
    <a:lvl5pPr marL="1828800" algn="ctr" rtl="0" fontAlgn="base">
      <a:spcBef>
        <a:spcPct val="0"/>
      </a:spcBef>
      <a:spcAft>
        <a:spcPct val="0"/>
      </a:spcAft>
      <a:defRPr sz="4000" b="1" kern="1200">
        <a:solidFill>
          <a:schemeClr val="bg2"/>
        </a:solidFill>
        <a:latin typeface="Times New Roman" pitchFamily="18" charset="0"/>
        <a:ea typeface="+mn-ea"/>
        <a:cs typeface="+mn-cs"/>
      </a:defRPr>
    </a:lvl5pPr>
    <a:lvl6pPr marL="2286000" algn="l" defTabSz="914400" rtl="0" eaLnBrk="1" latinLnBrk="0" hangingPunct="1">
      <a:defRPr sz="4000" b="1" kern="1200">
        <a:solidFill>
          <a:schemeClr val="bg2"/>
        </a:solidFill>
        <a:latin typeface="Times New Roman" pitchFamily="18" charset="0"/>
        <a:ea typeface="+mn-ea"/>
        <a:cs typeface="+mn-cs"/>
      </a:defRPr>
    </a:lvl6pPr>
    <a:lvl7pPr marL="2743200" algn="l" defTabSz="914400" rtl="0" eaLnBrk="1" latinLnBrk="0" hangingPunct="1">
      <a:defRPr sz="4000" b="1" kern="1200">
        <a:solidFill>
          <a:schemeClr val="bg2"/>
        </a:solidFill>
        <a:latin typeface="Times New Roman" pitchFamily="18" charset="0"/>
        <a:ea typeface="+mn-ea"/>
        <a:cs typeface="+mn-cs"/>
      </a:defRPr>
    </a:lvl7pPr>
    <a:lvl8pPr marL="3200400" algn="l" defTabSz="914400" rtl="0" eaLnBrk="1" latinLnBrk="0" hangingPunct="1">
      <a:defRPr sz="4000" b="1" kern="1200">
        <a:solidFill>
          <a:schemeClr val="bg2"/>
        </a:solidFill>
        <a:latin typeface="Times New Roman" pitchFamily="18" charset="0"/>
        <a:ea typeface="+mn-ea"/>
        <a:cs typeface="+mn-cs"/>
      </a:defRPr>
    </a:lvl8pPr>
    <a:lvl9pPr marL="3657600" algn="l" defTabSz="914400" rtl="0" eaLnBrk="1" latinLnBrk="0" hangingPunct="1">
      <a:defRPr sz="4000" b="1" kern="1200">
        <a:solidFill>
          <a:schemeClr val="bg2"/>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8">
          <p15:clr>
            <a:srgbClr val="A4A3A4"/>
          </p15:clr>
        </p15:guide>
        <p15:guide id="2" pos="2189">
          <p15:clr>
            <a:srgbClr val="A4A3A4"/>
          </p15:clr>
        </p15:guide>
        <p15:guide id="3"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8000"/>
    <a:srgbClr val="000000"/>
    <a:srgbClr val="333333"/>
    <a:srgbClr val="663300"/>
    <a:srgbClr val="CD7F17"/>
    <a:srgbClr val="66CCFF"/>
    <a:srgbClr val="3366FF"/>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5714" autoAdjust="0"/>
  </p:normalViewPr>
  <p:slideViewPr>
    <p:cSldViewPr>
      <p:cViewPr varScale="1">
        <p:scale>
          <a:sx n="99" d="100"/>
          <a:sy n="99" d="100"/>
        </p:scale>
        <p:origin x="198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4" d="100"/>
          <a:sy n="44" d="100"/>
        </p:scale>
        <p:origin x="-1459" y="-77"/>
      </p:cViewPr>
      <p:guideLst>
        <p:guide orient="horz" pos="2908"/>
        <p:guide pos="218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54177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34303" y="4387547"/>
            <a:ext cx="5141804" cy="4155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30" tIns="45257" rIns="92130" bIns="45257" numCol="1" anchor="t" anchorCtr="0" compatLnSpc="1">
            <a:prstTxWarp prst="textNoShape">
              <a:avLst/>
            </a:prstTxWarp>
          </a:bodyPr>
          <a:lstStyle/>
          <a:p>
            <a:pPr lvl="0"/>
            <a:r>
              <a:rPr lang="en-US" altLang="en-US" noProof="0" smtClean="0"/>
              <a:t>Click to edit Master notes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30723" name="Rectangle 3"/>
          <p:cNvSpPr>
            <a:spLocks noGrp="1" noRot="1" noChangeAspect="1" noChangeArrowheads="1" noTextEdit="1"/>
          </p:cNvSpPr>
          <p:nvPr>
            <p:ph type="sldImg" idx="2"/>
          </p:nvPr>
        </p:nvSpPr>
        <p:spPr bwMode="auto">
          <a:xfrm>
            <a:off x="1208088" y="701675"/>
            <a:ext cx="4594225" cy="3446463"/>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Tree>
    <p:extLst>
      <p:ext uri="{BB962C8B-B14F-4D97-AF65-F5344CB8AC3E}">
        <p14:creationId xmlns:p14="http://schemas.microsoft.com/office/powerpoint/2010/main" val="2795586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Book Antiqua"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Book Antiqua"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Book Antiqua"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Book Antiqua"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Book Antiqua"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body" idx="1"/>
          </p:nvPr>
        </p:nvSpPr>
        <p:spPr>
          <a:noFill/>
        </p:spPr>
        <p:txBody>
          <a:bodyPr/>
          <a:lstStyle/>
          <a:p>
            <a:endParaRPr lang="en-US" altLang="en-US" smtClean="0"/>
          </a:p>
        </p:txBody>
      </p:sp>
      <p:sp>
        <p:nvSpPr>
          <p:cNvPr id="31747" name="Rectangle 3"/>
          <p:cNvSpPr>
            <a:spLocks noGrp="1" noRot="1" noChangeAspect="1" noChangeArrowheads="1" noTextEdit="1"/>
          </p:cNvSpPr>
          <p:nvPr>
            <p:ph type="sldImg"/>
          </p:nvPr>
        </p:nvSpPr>
        <p:spPr>
          <a:ln cap="flat"/>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body" idx="1"/>
          </p:nvPr>
        </p:nvSpPr>
        <p:spPr>
          <a:noFill/>
        </p:spPr>
        <p:txBody>
          <a:bodyPr/>
          <a:lstStyle/>
          <a:p>
            <a:endParaRPr lang="en-US" altLang="en-US" smtClean="0"/>
          </a:p>
        </p:txBody>
      </p:sp>
      <p:sp>
        <p:nvSpPr>
          <p:cNvPr id="41987" name="Rectangle 3"/>
          <p:cNvSpPr>
            <a:spLocks noGrp="1" noRot="1" noChangeAspect="1" noChangeArrowheads="1" noTextEdit="1"/>
          </p:cNvSpPr>
          <p:nvPr>
            <p:ph type="sldImg"/>
          </p:nvPr>
        </p:nvSpPr>
        <p:spPr>
          <a:ln cap="flat"/>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body" idx="1"/>
          </p:nvPr>
        </p:nvSpPr>
        <p:spPr>
          <a:noFill/>
        </p:spPr>
        <p:txBody>
          <a:bodyPr/>
          <a:lstStyle/>
          <a:p>
            <a:endParaRPr lang="en-US" altLang="en-US" smtClean="0"/>
          </a:p>
        </p:txBody>
      </p:sp>
      <p:sp>
        <p:nvSpPr>
          <p:cNvPr id="41987" name="Rectangle 3"/>
          <p:cNvSpPr>
            <a:spLocks noGrp="1" noRot="1" noChangeAspect="1" noChangeArrowheads="1" noTextEdit="1"/>
          </p:cNvSpPr>
          <p:nvPr>
            <p:ph type="sldImg"/>
          </p:nvPr>
        </p:nvSpPr>
        <p:spPr>
          <a:ln cap="flat"/>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body" idx="1"/>
          </p:nvPr>
        </p:nvSpPr>
        <p:spPr>
          <a:noFill/>
        </p:spPr>
        <p:txBody>
          <a:bodyPr/>
          <a:lstStyle/>
          <a:p>
            <a:endParaRPr lang="en-US" altLang="en-US" dirty="0" smtClean="0"/>
          </a:p>
        </p:txBody>
      </p:sp>
      <p:sp>
        <p:nvSpPr>
          <p:cNvPr id="43011" name="Rectangle 3"/>
          <p:cNvSpPr>
            <a:spLocks noGrp="1" noRot="1" noChangeAspect="1" noChangeArrowheads="1" noTextEdit="1"/>
          </p:cNvSpPr>
          <p:nvPr>
            <p:ph type="sldImg"/>
          </p:nvPr>
        </p:nvSpPr>
        <p:spPr>
          <a:ln cap="flat"/>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body" idx="1"/>
          </p:nvPr>
        </p:nvSpPr>
        <p:spPr>
          <a:noFill/>
        </p:spPr>
        <p:txBody>
          <a:bodyPr/>
          <a:lstStyle/>
          <a:p>
            <a:endParaRPr lang="en-US" altLang="en-US" smtClean="0"/>
          </a:p>
        </p:txBody>
      </p:sp>
      <p:sp>
        <p:nvSpPr>
          <p:cNvPr id="43011" name="Rectangle 3"/>
          <p:cNvSpPr>
            <a:spLocks noGrp="1" noRot="1" noChangeAspect="1" noChangeArrowheads="1" noTextEdit="1"/>
          </p:cNvSpPr>
          <p:nvPr>
            <p:ph type="sldImg"/>
          </p:nvPr>
        </p:nvSpPr>
        <p:spPr>
          <a:ln cap="flat"/>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body" idx="1"/>
          </p:nvPr>
        </p:nvSpPr>
        <p:spPr>
          <a:noFill/>
        </p:spPr>
        <p:txBody>
          <a:bodyPr/>
          <a:lstStyle/>
          <a:p>
            <a:endParaRPr lang="en-US" altLang="en-US" smtClean="0"/>
          </a:p>
        </p:txBody>
      </p:sp>
      <p:sp>
        <p:nvSpPr>
          <p:cNvPr id="33795" name="Rectangle 3"/>
          <p:cNvSpPr>
            <a:spLocks noGrp="1" noRot="1" noChangeAspect="1" noChangeArrowheads="1" noTextEdit="1"/>
          </p:cNvSpPr>
          <p:nvPr>
            <p:ph type="sldImg"/>
          </p:nvPr>
        </p:nvSpPr>
        <p:spPr>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body" idx="1"/>
          </p:nvPr>
        </p:nvSpPr>
        <p:spPr>
          <a:noFill/>
        </p:spPr>
        <p:txBody>
          <a:bodyPr/>
          <a:lstStyle/>
          <a:p>
            <a:endParaRPr lang="en-US" altLang="en-US" smtClean="0"/>
          </a:p>
        </p:txBody>
      </p:sp>
      <p:sp>
        <p:nvSpPr>
          <p:cNvPr id="34819" name="Rectangle 3"/>
          <p:cNvSpPr>
            <a:spLocks noGrp="1" noRot="1" noChangeAspect="1" noChangeArrowheads="1" noTextEdit="1"/>
          </p:cNvSpPr>
          <p:nvPr>
            <p:ph type="sldImg"/>
          </p:nvPr>
        </p:nvSpPr>
        <p:spPr>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noFill/>
        </p:spPr>
        <p:txBody>
          <a:bodyPr/>
          <a:lstStyle/>
          <a:p>
            <a:endParaRPr lang="en-US" altLang="en-US" smtClean="0"/>
          </a:p>
        </p:txBody>
      </p:sp>
      <p:sp>
        <p:nvSpPr>
          <p:cNvPr id="35843" name="Rectangle 3"/>
          <p:cNvSpPr>
            <a:spLocks noGrp="1" noRot="1" noChangeAspect="1" noChangeArrowheads="1" noTextEdit="1"/>
          </p:cNvSpPr>
          <p:nvPr>
            <p:ph type="sldImg"/>
          </p:nvPr>
        </p:nvSpPr>
        <p:spPr>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1"/>
          </p:nvPr>
        </p:nvSpPr>
        <p:spPr>
          <a:noFill/>
        </p:spPr>
        <p:txBody>
          <a:bodyPr/>
          <a:lstStyle/>
          <a:p>
            <a:endParaRPr lang="en-US" altLang="en-US" smtClean="0"/>
          </a:p>
        </p:txBody>
      </p:sp>
      <p:sp>
        <p:nvSpPr>
          <p:cNvPr id="36867" name="Rectangle 3"/>
          <p:cNvSpPr>
            <a:spLocks noGrp="1" noRot="1" noChangeAspect="1" noChangeArrowheads="1" noTextEdit="1"/>
          </p:cNvSpPr>
          <p:nvPr>
            <p:ph type="sldImg"/>
          </p:nvPr>
        </p:nvSpPr>
        <p:spPr>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body" idx="1"/>
          </p:nvPr>
        </p:nvSpPr>
        <p:spPr>
          <a:noFill/>
        </p:spPr>
        <p:txBody>
          <a:bodyPr/>
          <a:lstStyle/>
          <a:p>
            <a:endParaRPr lang="en-US" altLang="en-US" dirty="0" smtClean="0"/>
          </a:p>
        </p:txBody>
      </p:sp>
      <p:sp>
        <p:nvSpPr>
          <p:cNvPr id="38915" name="Rectangle 3"/>
          <p:cNvSpPr>
            <a:spLocks noGrp="1" noRot="1" noChangeAspect="1" noChangeArrowheads="1" noTextEdit="1"/>
          </p:cNvSpPr>
          <p:nvPr>
            <p:ph type="sldImg"/>
          </p:nvPr>
        </p:nvSpPr>
        <p:spPr>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body" idx="1"/>
          </p:nvPr>
        </p:nvSpPr>
        <p:spPr>
          <a:noFill/>
        </p:spPr>
        <p:txBody>
          <a:bodyPr/>
          <a:lstStyle/>
          <a:p>
            <a:endParaRPr lang="en-US" altLang="en-US" smtClean="0"/>
          </a:p>
        </p:txBody>
      </p:sp>
      <p:sp>
        <p:nvSpPr>
          <p:cNvPr id="39939" name="Rectangle 3"/>
          <p:cNvSpPr>
            <a:spLocks noGrp="1" noRot="1" noChangeAspect="1" noChangeArrowheads="1" noTextEdit="1"/>
          </p:cNvSpPr>
          <p:nvPr>
            <p:ph type="sldImg"/>
          </p:nvPr>
        </p:nvSpPr>
        <p:spPr>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body" idx="1"/>
          </p:nvPr>
        </p:nvSpPr>
        <p:spPr>
          <a:noFill/>
        </p:spPr>
        <p:txBody>
          <a:bodyPr/>
          <a:lstStyle/>
          <a:p>
            <a:endParaRPr lang="en-US" altLang="en-US" smtClean="0"/>
          </a:p>
        </p:txBody>
      </p:sp>
      <p:sp>
        <p:nvSpPr>
          <p:cNvPr id="40963" name="Rectangle 3"/>
          <p:cNvSpPr>
            <a:spLocks noGrp="1" noRot="1" noChangeAspect="1" noChangeArrowheads="1" noTextEdit="1"/>
          </p:cNvSpPr>
          <p:nvPr>
            <p:ph type="sldImg"/>
          </p:nvPr>
        </p:nvSpPr>
        <p:spPr>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body" idx="1"/>
          </p:nvPr>
        </p:nvSpPr>
        <p:spPr>
          <a:noFill/>
        </p:spPr>
        <p:txBody>
          <a:bodyPr/>
          <a:lstStyle/>
          <a:p>
            <a:endParaRPr lang="en-US" altLang="en-US" smtClean="0"/>
          </a:p>
        </p:txBody>
      </p:sp>
      <p:sp>
        <p:nvSpPr>
          <p:cNvPr id="41987" name="Rectangle 3"/>
          <p:cNvSpPr>
            <a:spLocks noGrp="1" noRot="1" noChangeAspect="1" noChangeArrowheads="1" noTextEdit="1"/>
          </p:cNvSpPr>
          <p:nvPr>
            <p:ph type="sldImg"/>
          </p:nvPr>
        </p:nvSpPr>
        <p:spPr>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5778" name="Rectangle 2"/>
          <p:cNvSpPr>
            <a:spLocks noGrp="1" noChangeArrowheads="1"/>
          </p:cNvSpPr>
          <p:nvPr>
            <p:ph type="ctrTitle" sz="quarter"/>
          </p:nvPr>
        </p:nvSpPr>
        <p:spPr>
          <a:xfrm>
            <a:off x="685800" y="1676400"/>
            <a:ext cx="7772400" cy="1828800"/>
          </a:xfrm>
        </p:spPr>
        <p:txBody>
          <a:bodyPr/>
          <a:lstStyle>
            <a:lvl1pPr>
              <a:defRPr/>
            </a:lvl1pPr>
          </a:lstStyle>
          <a:p>
            <a:pPr lvl="0"/>
            <a:r>
              <a:rPr lang="en-US" altLang="en-US" noProof="0" smtClean="0"/>
              <a:t>Click to edit Master title style</a:t>
            </a:r>
          </a:p>
        </p:txBody>
      </p:sp>
      <p:sp>
        <p:nvSpPr>
          <p:cNvPr id="75779"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altLang="en-US" noProof="0" smtClean="0"/>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0D79291-9309-4E61-A07E-07033693F11E}" type="slidenum">
              <a:rPr lang="en-US" altLang="en-US"/>
              <a:pPr>
                <a:defRPr/>
              </a:pPr>
              <a:t>‹#›</a:t>
            </a:fld>
            <a:endParaRPr lang="en-US" altLang="en-US"/>
          </a:p>
        </p:txBody>
      </p:sp>
    </p:spTree>
    <p:extLst>
      <p:ext uri="{BB962C8B-B14F-4D97-AF65-F5344CB8AC3E}">
        <p14:creationId xmlns:p14="http://schemas.microsoft.com/office/powerpoint/2010/main" val="3808013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B100CD9-1F02-4FFE-96DA-6AAE80D36B00}" type="slidenum">
              <a:rPr lang="en-US" altLang="en-US"/>
              <a:pPr>
                <a:defRPr/>
              </a:pPr>
              <a:t>‹#›</a:t>
            </a:fld>
            <a:endParaRPr lang="en-US" altLang="en-US"/>
          </a:p>
        </p:txBody>
      </p:sp>
    </p:spTree>
    <p:extLst>
      <p:ext uri="{BB962C8B-B14F-4D97-AF65-F5344CB8AC3E}">
        <p14:creationId xmlns:p14="http://schemas.microsoft.com/office/powerpoint/2010/main" val="1999836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574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019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0B4CBEC-EFA1-4881-85D7-A035347E27EF}" type="slidenum">
              <a:rPr lang="en-US" altLang="en-US"/>
              <a:pPr>
                <a:defRPr/>
              </a:pPr>
              <a:t>‹#›</a:t>
            </a:fld>
            <a:endParaRPr lang="en-US" altLang="en-US"/>
          </a:p>
        </p:txBody>
      </p:sp>
    </p:spTree>
    <p:extLst>
      <p:ext uri="{BB962C8B-B14F-4D97-AF65-F5344CB8AC3E}">
        <p14:creationId xmlns:p14="http://schemas.microsoft.com/office/powerpoint/2010/main" val="2120997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71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981200"/>
            <a:ext cx="82296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3BFB6AD-7A40-41B8-83A8-EEFA1210A8E1}" type="slidenum">
              <a:rPr lang="en-US" altLang="en-US"/>
              <a:pPr>
                <a:defRPr/>
              </a:pPr>
              <a:t>‹#›</a:t>
            </a:fld>
            <a:endParaRPr lang="en-US" altLang="en-US"/>
          </a:p>
        </p:txBody>
      </p:sp>
    </p:spTree>
    <p:extLst>
      <p:ext uri="{BB962C8B-B14F-4D97-AF65-F5344CB8AC3E}">
        <p14:creationId xmlns:p14="http://schemas.microsoft.com/office/powerpoint/2010/main" val="13444455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716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981200"/>
            <a:ext cx="82296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77731B2-3553-41BA-99F2-1ADC31D22130}" type="slidenum">
              <a:rPr lang="en-US" altLang="en-US"/>
              <a:pPr>
                <a:defRPr/>
              </a:pPr>
              <a:t>‹#›</a:t>
            </a:fld>
            <a:endParaRPr lang="en-US" altLang="en-US"/>
          </a:p>
        </p:txBody>
      </p:sp>
    </p:spTree>
    <p:extLst>
      <p:ext uri="{BB962C8B-B14F-4D97-AF65-F5344CB8AC3E}">
        <p14:creationId xmlns:p14="http://schemas.microsoft.com/office/powerpoint/2010/main" val="32911038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716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40386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40386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8" name="Rectangle 6"/>
          <p:cNvSpPr>
            <a:spLocks noGrp="1" noChangeArrowheads="1"/>
          </p:cNvSpPr>
          <p:nvPr>
            <p:ph type="sldNum" sz="quarter" idx="12"/>
          </p:nvPr>
        </p:nvSpPr>
        <p:spPr>
          <a:ln/>
        </p:spPr>
        <p:txBody>
          <a:bodyPr/>
          <a:lstStyle>
            <a:lvl1pPr>
              <a:defRPr/>
            </a:lvl1pPr>
          </a:lstStyle>
          <a:p>
            <a:pPr>
              <a:defRPr/>
            </a:pPr>
            <a:fld id="{23EBFD95-5C36-4571-9746-C91E7E0A1A97}" type="slidenum">
              <a:rPr lang="en-US" altLang="en-US"/>
              <a:pPr>
                <a:defRPr/>
              </a:pPr>
              <a:t>‹#›</a:t>
            </a:fld>
            <a:endParaRPr lang="en-US" altLang="en-US"/>
          </a:p>
        </p:txBody>
      </p:sp>
    </p:spTree>
    <p:extLst>
      <p:ext uri="{BB962C8B-B14F-4D97-AF65-F5344CB8AC3E}">
        <p14:creationId xmlns:p14="http://schemas.microsoft.com/office/powerpoint/2010/main" val="3088455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7FAF807-A278-46BE-8077-9A7794EA53EB}" type="slidenum">
              <a:rPr lang="en-US" altLang="en-US"/>
              <a:pPr>
                <a:defRPr/>
              </a:pPr>
              <a:t>‹#›</a:t>
            </a:fld>
            <a:endParaRPr lang="en-US" altLang="en-US"/>
          </a:p>
        </p:txBody>
      </p:sp>
    </p:spTree>
    <p:extLst>
      <p:ext uri="{BB962C8B-B14F-4D97-AF65-F5344CB8AC3E}">
        <p14:creationId xmlns:p14="http://schemas.microsoft.com/office/powerpoint/2010/main" val="1125488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41D365E-BE10-4739-93CC-AC3C4BD4CCC4}" type="slidenum">
              <a:rPr lang="en-US" altLang="en-US"/>
              <a:pPr>
                <a:defRPr/>
              </a:pPr>
              <a:t>‹#›</a:t>
            </a:fld>
            <a:endParaRPr lang="en-US" altLang="en-US"/>
          </a:p>
        </p:txBody>
      </p:sp>
    </p:spTree>
    <p:extLst>
      <p:ext uri="{BB962C8B-B14F-4D97-AF65-F5344CB8AC3E}">
        <p14:creationId xmlns:p14="http://schemas.microsoft.com/office/powerpoint/2010/main" val="4057287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20939B7-4E16-4915-995F-9E22A4793079}" type="slidenum">
              <a:rPr lang="en-US" altLang="en-US"/>
              <a:pPr>
                <a:defRPr/>
              </a:pPr>
              <a:t>‹#›</a:t>
            </a:fld>
            <a:endParaRPr lang="en-US" altLang="en-US"/>
          </a:p>
        </p:txBody>
      </p:sp>
    </p:spTree>
    <p:extLst>
      <p:ext uri="{BB962C8B-B14F-4D97-AF65-F5344CB8AC3E}">
        <p14:creationId xmlns:p14="http://schemas.microsoft.com/office/powerpoint/2010/main" val="1605565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6CF3B269-238D-4E9D-9F6F-588C45B5F7FB}" type="slidenum">
              <a:rPr lang="en-US" altLang="en-US"/>
              <a:pPr>
                <a:defRPr/>
              </a:pPr>
              <a:t>‹#›</a:t>
            </a:fld>
            <a:endParaRPr lang="en-US" altLang="en-US"/>
          </a:p>
        </p:txBody>
      </p:sp>
    </p:spTree>
    <p:extLst>
      <p:ext uri="{BB962C8B-B14F-4D97-AF65-F5344CB8AC3E}">
        <p14:creationId xmlns:p14="http://schemas.microsoft.com/office/powerpoint/2010/main" val="2282707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8873F59F-7BB4-44C4-92A1-EE8AC03E4111}" type="slidenum">
              <a:rPr lang="en-US" altLang="en-US"/>
              <a:pPr>
                <a:defRPr/>
              </a:pPr>
              <a:t>‹#›</a:t>
            </a:fld>
            <a:endParaRPr lang="en-US" altLang="en-US"/>
          </a:p>
        </p:txBody>
      </p:sp>
    </p:spTree>
    <p:extLst>
      <p:ext uri="{BB962C8B-B14F-4D97-AF65-F5344CB8AC3E}">
        <p14:creationId xmlns:p14="http://schemas.microsoft.com/office/powerpoint/2010/main" val="3451870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AF9B9459-2DEA-4B92-8DCA-A1FBCE44573D}" type="slidenum">
              <a:rPr lang="en-US" altLang="en-US"/>
              <a:pPr>
                <a:defRPr/>
              </a:pPr>
              <a:t>‹#›</a:t>
            </a:fld>
            <a:endParaRPr lang="en-US" altLang="en-US"/>
          </a:p>
        </p:txBody>
      </p:sp>
    </p:spTree>
    <p:extLst>
      <p:ext uri="{BB962C8B-B14F-4D97-AF65-F5344CB8AC3E}">
        <p14:creationId xmlns:p14="http://schemas.microsoft.com/office/powerpoint/2010/main" val="2901498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B50C7E0-A565-4BB9-94CD-61B342F8BB8A}" type="slidenum">
              <a:rPr lang="en-US" altLang="en-US"/>
              <a:pPr>
                <a:defRPr/>
              </a:pPr>
              <a:t>‹#›</a:t>
            </a:fld>
            <a:endParaRPr lang="en-US" altLang="en-US"/>
          </a:p>
        </p:txBody>
      </p:sp>
    </p:spTree>
    <p:extLst>
      <p:ext uri="{BB962C8B-B14F-4D97-AF65-F5344CB8AC3E}">
        <p14:creationId xmlns:p14="http://schemas.microsoft.com/office/powerpoint/2010/main" val="182346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6100B44-C6F4-4CF5-86CA-8C83A4C4E7B0}" type="slidenum">
              <a:rPr lang="en-US" altLang="en-US"/>
              <a:pPr>
                <a:defRPr/>
              </a:pPr>
              <a:t>‹#›</a:t>
            </a:fld>
            <a:endParaRPr lang="en-US" altLang="en-US"/>
          </a:p>
        </p:txBody>
      </p:sp>
    </p:spTree>
    <p:extLst>
      <p:ext uri="{BB962C8B-B14F-4D97-AF65-F5344CB8AC3E}">
        <p14:creationId xmlns:p14="http://schemas.microsoft.com/office/powerpoint/2010/main" val="2240748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CCFF"/>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bwMode="auto">
          <a:xfrm>
            <a:off x="457200" y="3810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74755" name="Rectangle 3"/>
          <p:cNvSpPr>
            <a:spLocks noGrp="1" noChangeArrowheads="1"/>
          </p:cNvSpPr>
          <p:nvPr>
            <p:ph type="body" idx="1"/>
          </p:nvPr>
        </p:nvSpPr>
        <p:spPr bwMode="auto">
          <a:xfrm>
            <a:off x="457200" y="19812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4756"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400" b="0">
                <a:solidFill>
                  <a:schemeClr val="tx1"/>
                </a:solidFill>
                <a:effectLst>
                  <a:outerShdw blurRad="38100" dist="38100" dir="2700000" algn="tl">
                    <a:srgbClr val="000000"/>
                  </a:outerShdw>
                </a:effectLst>
                <a:latin typeface="Arial" charset="0"/>
              </a:defRPr>
            </a:lvl1pPr>
          </a:lstStyle>
          <a:p>
            <a:pPr>
              <a:defRPr/>
            </a:pPr>
            <a:endParaRPr lang="en-US" altLang="en-US"/>
          </a:p>
        </p:txBody>
      </p:sp>
      <p:sp>
        <p:nvSpPr>
          <p:cNvPr id="74757"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b="0">
                <a:solidFill>
                  <a:schemeClr val="tx1"/>
                </a:solidFill>
                <a:effectLst>
                  <a:outerShdw blurRad="38100" dist="38100" dir="2700000" algn="tl">
                    <a:srgbClr val="000000"/>
                  </a:outerShdw>
                </a:effectLst>
                <a:latin typeface="Arial" charset="0"/>
              </a:defRPr>
            </a:lvl1pPr>
          </a:lstStyle>
          <a:p>
            <a:pPr>
              <a:defRPr/>
            </a:pPr>
            <a:endParaRPr lang="en-US" altLang="en-US"/>
          </a:p>
        </p:txBody>
      </p:sp>
      <p:sp>
        <p:nvSpPr>
          <p:cNvPr id="74758"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b="0">
                <a:solidFill>
                  <a:schemeClr val="tx1"/>
                </a:solidFill>
                <a:effectLst>
                  <a:outerShdw blurRad="38100" dist="38100" dir="2700000" algn="tl">
                    <a:srgbClr val="000000"/>
                  </a:outerShdw>
                </a:effectLst>
                <a:latin typeface="Arial" charset="0"/>
              </a:defRPr>
            </a:lvl1pPr>
          </a:lstStyle>
          <a:p>
            <a:pPr>
              <a:defRPr/>
            </a:pPr>
            <a:fld id="{A0EEB94E-989A-4EFA-AAB0-0187542A3297}"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 id="2147483670" r:id="rId13"/>
    <p:sldLayoutId id="2147483671" r:id="rId14"/>
  </p:sldLayoutIdLst>
  <p:hf hdr="0" ft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2.xml"/><Relationship Id="rId1" Type="http://schemas.openxmlformats.org/officeDocument/2006/relationships/vmlDrawing" Target="../drawings/vmlDrawing3.vml"/><Relationship Id="rId5" Type="http://schemas.openxmlformats.org/officeDocument/2006/relationships/image" Target="../media/image5.emf"/><Relationship Id="rId4" Type="http://schemas.openxmlformats.org/officeDocument/2006/relationships/oleObject" Target="../embeddings/oleObject3.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2.xml"/><Relationship Id="rId1" Type="http://schemas.openxmlformats.org/officeDocument/2006/relationships/vmlDrawing" Target="../drawings/vmlDrawing4.vml"/><Relationship Id="rId5" Type="http://schemas.openxmlformats.org/officeDocument/2006/relationships/image" Target="../media/image6.emf"/><Relationship Id="rId4" Type="http://schemas.openxmlformats.org/officeDocument/2006/relationships/package" Target="../embeddings/Microsoft_Excel_Worksheet.xlsx"/></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2.vml"/><Relationship Id="rId4" Type="http://schemas.openxmlformats.org/officeDocument/2006/relationships/image" Target="../media/image4.e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C18476D0-10DF-414A-9237-BD17FF102CB0}" type="slidenum">
              <a:rPr lang="en-US" altLang="en-US"/>
              <a:pPr>
                <a:defRPr/>
              </a:pPr>
              <a:t>1</a:t>
            </a:fld>
            <a:endParaRPr lang="en-US" altLang="en-US"/>
          </a:p>
        </p:txBody>
      </p:sp>
      <p:sp>
        <p:nvSpPr>
          <p:cNvPr id="5124" name="Rectangle 4"/>
          <p:cNvSpPr>
            <a:spLocks noChangeArrowheads="1"/>
          </p:cNvSpPr>
          <p:nvPr/>
        </p:nvSpPr>
        <p:spPr bwMode="auto">
          <a:xfrm>
            <a:off x="718457" y="1819849"/>
            <a:ext cx="8001000" cy="2514600"/>
          </a:xfrm>
          <a:prstGeom prst="rect">
            <a:avLst/>
          </a:prstGeom>
          <a:noFill/>
          <a:ln w="12700">
            <a:solidFill>
              <a:schemeClr val="bg2"/>
            </a:solidFill>
            <a:miter lim="800000"/>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56796" dir="1593903" algn="ctr" rotWithShape="0">
                    <a:schemeClr val="bg2"/>
                  </a:outerShdw>
                </a:effectLst>
              </a14:hiddenEffects>
            </a:ext>
          </a:extLst>
        </p:spPr>
        <p:txBody>
          <a:bodyPr lIns="90488" tIns="44450" rIns="90488" bIns="44450"/>
          <a:lstStyle/>
          <a:p>
            <a:pPr eaLnBrk="0" hangingPunct="0">
              <a:lnSpc>
                <a:spcPct val="110000"/>
              </a:lnSpc>
              <a:defRPr/>
            </a:pPr>
            <a:r>
              <a:rPr lang="en-US" altLang="en-US" sz="4800" dirty="0">
                <a:latin typeface="Book Antiqua" pitchFamily="18" charset="0"/>
              </a:rPr>
              <a:t>First Interim Financial Report as of </a:t>
            </a:r>
          </a:p>
          <a:p>
            <a:pPr eaLnBrk="0" hangingPunct="0">
              <a:lnSpc>
                <a:spcPct val="110000"/>
              </a:lnSpc>
              <a:defRPr/>
            </a:pPr>
            <a:r>
              <a:rPr lang="en-US" altLang="en-US" sz="4800" dirty="0">
                <a:latin typeface="Book Antiqua" pitchFamily="18" charset="0"/>
              </a:rPr>
              <a:t>October 31, </a:t>
            </a:r>
            <a:r>
              <a:rPr lang="en-US" altLang="en-US" sz="4800" dirty="0" smtClean="0">
                <a:latin typeface="Book Antiqua" pitchFamily="18" charset="0"/>
              </a:rPr>
              <a:t>2021</a:t>
            </a:r>
            <a:endParaRPr lang="en-US" altLang="en-US" sz="4800" dirty="0">
              <a:latin typeface="Book Antiqua" pitchFamily="18" charset="0"/>
            </a:endParaRPr>
          </a:p>
          <a:p>
            <a:pPr algn="l" eaLnBrk="0" hangingPunct="0">
              <a:lnSpc>
                <a:spcPct val="110000"/>
              </a:lnSpc>
              <a:defRPr/>
            </a:pPr>
            <a:endParaRPr lang="en-US" altLang="en-US" sz="4800" i="1" dirty="0">
              <a:effectLst>
                <a:outerShdw blurRad="38100" dist="38100" dir="2700000" algn="tl">
                  <a:srgbClr val="000000"/>
                </a:outerShdw>
              </a:effectLst>
              <a:latin typeface="Book Antiqua" pitchFamily="18" charset="0"/>
            </a:endParaRPr>
          </a:p>
          <a:p>
            <a:pPr algn="l" eaLnBrk="0" latinLnBrk="1" hangingPunct="0">
              <a:lnSpc>
                <a:spcPct val="110000"/>
              </a:lnSpc>
              <a:defRPr/>
            </a:pPr>
            <a:endParaRPr lang="en-US" altLang="en-US" sz="4800" i="1" dirty="0">
              <a:solidFill>
                <a:schemeClr val="tx2"/>
              </a:solidFill>
              <a:latin typeface="Book Antiqua" pitchFamily="18" charset="0"/>
            </a:endParaRPr>
          </a:p>
        </p:txBody>
      </p:sp>
      <p:sp>
        <p:nvSpPr>
          <p:cNvPr id="2052" name="Rectangle 11"/>
          <p:cNvSpPr>
            <a:spLocks noChangeArrowheads="1"/>
          </p:cNvSpPr>
          <p:nvPr/>
        </p:nvSpPr>
        <p:spPr bwMode="auto">
          <a:xfrm rot="10800000" flipV="1">
            <a:off x="685800" y="4419600"/>
            <a:ext cx="7735888" cy="1677988"/>
          </a:xfrm>
          <a:prstGeom prst="rect">
            <a:avLst/>
          </a:prstGeom>
          <a:noFill/>
          <a:ln>
            <a:noFill/>
          </a:ln>
          <a:effectLst/>
          <a:extLst>
            <a:ext uri="{909E8E84-426E-40DD-AFC4-6F175D3DCCD1}">
              <a14:hiddenFill xmlns:a14="http://schemas.microsoft.com/office/drawing/2010/main">
                <a:solidFill>
                  <a:srgbClr val="99CCFF"/>
                </a:solidFill>
              </a14:hiddenFill>
            </a:ex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spAutoFit/>
          </a:bodyPr>
          <a:lstStyle>
            <a:lvl1pPr algn="l" eaLnBrk="0" hangingPunct="0">
              <a:spcBef>
                <a:spcPct val="20000"/>
              </a:spcBef>
              <a:buClr>
                <a:schemeClr val="hlink"/>
              </a:buClr>
              <a:buSzPct val="65000"/>
              <a:buFont typeface="Wingdings" pitchFamily="2" charset="2"/>
              <a:buChar char="n"/>
              <a:defRPr sz="3200">
                <a:solidFill>
                  <a:schemeClr val="tx1"/>
                </a:solidFill>
                <a:latin typeface="Tahoma" pitchFamily="34" charset="0"/>
              </a:defRPr>
            </a:lvl1pPr>
            <a:lvl2pPr marL="742950" indent="-285750" algn="l" eaLnBrk="0" hangingPunct="0">
              <a:spcBef>
                <a:spcPct val="20000"/>
              </a:spcBef>
              <a:buClr>
                <a:schemeClr val="folHlink"/>
              </a:buClr>
              <a:buSzPct val="65000"/>
              <a:buFont typeface="Wingdings" pitchFamily="2" charset="2"/>
              <a:buChar char="n"/>
              <a:defRPr sz="2800">
                <a:solidFill>
                  <a:schemeClr val="tx1"/>
                </a:solidFill>
                <a:latin typeface="Tahoma" pitchFamily="34" charset="0"/>
              </a:defRPr>
            </a:lvl2pPr>
            <a:lvl3pPr marL="1143000" indent="-228600" algn="l" eaLnBrk="0" hangingPunct="0">
              <a:spcBef>
                <a:spcPct val="20000"/>
              </a:spcBef>
              <a:buClr>
                <a:schemeClr val="hlink"/>
              </a:buClr>
              <a:buSzPct val="65000"/>
              <a:buFont typeface="Wingdings" pitchFamily="2" charset="2"/>
              <a:buChar char="n"/>
              <a:defRPr sz="2400">
                <a:solidFill>
                  <a:schemeClr val="tx1"/>
                </a:solidFill>
                <a:latin typeface="Tahoma" pitchFamily="34" charset="0"/>
              </a:defRPr>
            </a:lvl3pPr>
            <a:lvl4pPr marL="1600200" indent="-228600" algn="l" eaLnBrk="0" hangingPunct="0">
              <a:spcBef>
                <a:spcPct val="20000"/>
              </a:spcBef>
              <a:buClr>
                <a:schemeClr val="folHlink"/>
              </a:buClr>
              <a:buSzPct val="65000"/>
              <a:buFont typeface="Wingdings" pitchFamily="2" charset="2"/>
              <a:buChar char="n"/>
              <a:defRPr sz="2000">
                <a:solidFill>
                  <a:schemeClr val="tx1"/>
                </a:solidFill>
                <a:latin typeface="Tahoma" pitchFamily="34" charset="0"/>
              </a:defRPr>
            </a:lvl4pPr>
            <a:lvl5pPr marL="2057400" indent="-228600" algn="l" eaLnBrk="0" hangingPunct="0">
              <a:spcBef>
                <a:spcPct val="20000"/>
              </a:spcBef>
              <a:buClr>
                <a:schemeClr val="hlink"/>
              </a:buClr>
              <a:buSzPct val="65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9pPr>
          </a:lstStyle>
          <a:p>
            <a:pPr algn="ctr">
              <a:spcBef>
                <a:spcPct val="0"/>
              </a:spcBef>
              <a:buClrTx/>
              <a:buSzTx/>
              <a:buFontTx/>
              <a:buNone/>
            </a:pPr>
            <a:endParaRPr kumimoji="1" lang="en-US" altLang="en-US" dirty="0">
              <a:solidFill>
                <a:schemeClr val="bg2"/>
              </a:solidFill>
              <a:latin typeface="Times New Roman" pitchFamily="18" charset="0"/>
            </a:endParaRPr>
          </a:p>
          <a:p>
            <a:pPr algn="ctr">
              <a:spcBef>
                <a:spcPct val="0"/>
              </a:spcBef>
              <a:buClrTx/>
              <a:buSzTx/>
              <a:buFontTx/>
              <a:buNone/>
            </a:pPr>
            <a:r>
              <a:rPr kumimoji="1" lang="en-US" altLang="en-US" sz="3600" dirty="0">
                <a:solidFill>
                  <a:schemeClr val="bg2"/>
                </a:solidFill>
                <a:latin typeface="Times New Roman" pitchFamily="18" charset="0"/>
              </a:rPr>
              <a:t>Presented to the Board of Trustees</a:t>
            </a:r>
          </a:p>
          <a:p>
            <a:pPr algn="ctr">
              <a:spcBef>
                <a:spcPct val="0"/>
              </a:spcBef>
              <a:buClrTx/>
              <a:buSzTx/>
              <a:buFontTx/>
              <a:buNone/>
            </a:pPr>
            <a:r>
              <a:rPr kumimoji="1" lang="en-US" altLang="en-US" sz="3600" dirty="0" smtClean="0">
                <a:solidFill>
                  <a:schemeClr val="bg2"/>
                </a:solidFill>
                <a:latin typeface="Times New Roman" pitchFamily="18" charset="0"/>
              </a:rPr>
              <a:t>January 10, 2022</a:t>
            </a:r>
            <a:endParaRPr kumimoji="1" lang="en-US" altLang="en-US" sz="3600" dirty="0">
              <a:solidFill>
                <a:schemeClr val="bg2"/>
              </a:solidFill>
              <a:latin typeface="Times New Roman" pitchFamily="18" charset="0"/>
            </a:endParaRPr>
          </a:p>
        </p:txBody>
      </p:sp>
      <p:sp>
        <p:nvSpPr>
          <p:cNvPr id="6" name="Rectangle 4"/>
          <p:cNvSpPr>
            <a:spLocks noChangeArrowheads="1"/>
          </p:cNvSpPr>
          <p:nvPr/>
        </p:nvSpPr>
        <p:spPr bwMode="auto">
          <a:xfrm>
            <a:off x="778983" y="316582"/>
            <a:ext cx="8001000" cy="1359818"/>
          </a:xfrm>
          <a:prstGeom prst="rect">
            <a:avLst/>
          </a:prstGeom>
          <a:noFill/>
          <a:ln w="12700">
            <a:solidFill>
              <a:schemeClr val="bg2"/>
            </a:solidFill>
            <a:miter lim="800000"/>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56796" dir="1593903" algn="ctr" rotWithShape="0">
                    <a:schemeClr val="bg2"/>
                  </a:outerShdw>
                </a:effectLst>
              </a14:hiddenEffects>
            </a:ext>
          </a:extLst>
        </p:spPr>
        <p:txBody>
          <a:bodyPr lIns="90488" tIns="44450" rIns="90488" bIns="44450"/>
          <a:lstStyle/>
          <a:p>
            <a:pPr eaLnBrk="0" hangingPunct="0">
              <a:lnSpc>
                <a:spcPct val="110000"/>
              </a:lnSpc>
              <a:defRPr/>
            </a:pPr>
            <a:r>
              <a:rPr lang="en-US" altLang="en-US" sz="3600" dirty="0" smtClean="0">
                <a:latin typeface="Book Antiqua" pitchFamily="18" charset="0"/>
              </a:rPr>
              <a:t>Lowell Joint School District</a:t>
            </a:r>
          </a:p>
          <a:p>
            <a:pPr eaLnBrk="0" hangingPunct="0">
              <a:lnSpc>
                <a:spcPct val="110000"/>
              </a:lnSpc>
              <a:defRPr/>
            </a:pPr>
            <a:r>
              <a:rPr lang="en-US" altLang="en-US" sz="2000" dirty="0" smtClean="0">
                <a:latin typeface="Book Antiqua" pitchFamily="18" charset="0"/>
              </a:rPr>
              <a:t>Tradition of Excellence Since 1906</a:t>
            </a:r>
          </a:p>
          <a:p>
            <a:pPr eaLnBrk="0" hangingPunct="0">
              <a:lnSpc>
                <a:spcPct val="110000"/>
              </a:lnSpc>
              <a:defRPr/>
            </a:pPr>
            <a:r>
              <a:rPr lang="en-US" altLang="en-US" sz="2000" dirty="0" smtClean="0">
                <a:latin typeface="Script MT Bold" panose="03040602040607080904" pitchFamily="66" charset="0"/>
              </a:rPr>
              <a:t>“Home of Scholars and Champions”</a:t>
            </a:r>
            <a:endParaRPr lang="en-US" altLang="en-US" sz="2000" dirty="0">
              <a:latin typeface="Script MT Bold" panose="03040602040607080904" pitchFamily="66" charset="0"/>
            </a:endParaRPr>
          </a:p>
          <a:p>
            <a:pPr algn="l" eaLnBrk="0" hangingPunct="0">
              <a:lnSpc>
                <a:spcPct val="110000"/>
              </a:lnSpc>
              <a:defRPr/>
            </a:pPr>
            <a:endParaRPr lang="en-US" altLang="en-US" sz="4800" i="1" dirty="0">
              <a:effectLst>
                <a:outerShdw blurRad="38100" dist="38100" dir="2700000" algn="tl">
                  <a:srgbClr val="000000"/>
                </a:outerShdw>
              </a:effectLst>
              <a:latin typeface="Book Antiqua" pitchFamily="18" charset="0"/>
            </a:endParaRPr>
          </a:p>
          <a:p>
            <a:pPr algn="l" eaLnBrk="0" latinLnBrk="1" hangingPunct="0">
              <a:lnSpc>
                <a:spcPct val="110000"/>
              </a:lnSpc>
              <a:defRPr/>
            </a:pPr>
            <a:endParaRPr lang="en-US" altLang="en-US" sz="4800" i="1" dirty="0">
              <a:solidFill>
                <a:schemeClr val="tx2"/>
              </a:solidFill>
              <a:latin typeface="Book Antiqua" pitchFamily="18" charset="0"/>
            </a:endParaRPr>
          </a:p>
        </p:txBody>
      </p:sp>
      <p:pic>
        <p:nvPicPr>
          <p:cNvPr id="2150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882" y="400050"/>
            <a:ext cx="1073150" cy="1192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1"/>
          <p:cNvPicPr>
            <a:picLocks noChangeAspect="1"/>
          </p:cNvPicPr>
          <p:nvPr/>
        </p:nvPicPr>
        <p:blipFill>
          <a:blip r:embed="rId3"/>
          <a:stretch>
            <a:fillRect/>
          </a:stretch>
        </p:blipFill>
        <p:spPr>
          <a:xfrm>
            <a:off x="6781800" y="5466798"/>
            <a:ext cx="1439567" cy="1234580"/>
          </a:xfrm>
          <a:prstGeom prst="rect">
            <a:avLst/>
          </a:prstGeom>
        </p:spPr>
      </p:pic>
    </p:spTree>
  </p:cSld>
  <p:clrMapOvr>
    <a:masterClrMapping/>
  </p:clrMapOvr>
  <p:transition spd="med">
    <p:diamon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3E232836-6B7C-4F1D-8845-4B0617489B52}" type="slidenum">
              <a:rPr lang="en-US" altLang="en-US"/>
              <a:pPr>
                <a:defRPr/>
              </a:pPr>
              <a:t>10</a:t>
            </a:fld>
            <a:endParaRPr lang="en-US" altLang="en-US"/>
          </a:p>
        </p:txBody>
      </p:sp>
      <p:sp>
        <p:nvSpPr>
          <p:cNvPr id="98306" name="Rectangle 2"/>
          <p:cNvSpPr>
            <a:spLocks noGrp="1" noChangeArrowheads="1"/>
          </p:cNvSpPr>
          <p:nvPr>
            <p:ph type="title"/>
          </p:nvPr>
        </p:nvSpPr>
        <p:spPr>
          <a:xfrm>
            <a:off x="228600" y="304800"/>
            <a:ext cx="8458200" cy="1447800"/>
          </a:xfrm>
          <a:ln w="12700">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2400" b="1" dirty="0" smtClean="0">
                <a:solidFill>
                  <a:srgbClr val="95055B"/>
                </a:solidFill>
              </a:rPr>
              <a:t>    </a:t>
            </a:r>
            <a:r>
              <a:rPr lang="en-US" altLang="en-US" sz="3600" b="1" dirty="0" smtClean="0">
                <a:solidFill>
                  <a:schemeClr val="bg2"/>
                </a:solidFill>
                <a:effectLst/>
                <a:latin typeface="Times New Roman" pitchFamily="18" charset="0"/>
              </a:rPr>
              <a:t>2021/22 First Interim Assumptions</a:t>
            </a:r>
            <a:r>
              <a:rPr lang="en-US" altLang="en-US" sz="2400" b="1" dirty="0" smtClean="0">
                <a:solidFill>
                  <a:srgbClr val="D60093"/>
                </a:solidFill>
                <a:effectLst/>
              </a:rPr>
              <a:t/>
            </a:r>
            <a:br>
              <a:rPr lang="en-US" altLang="en-US" sz="2400" b="1" dirty="0" smtClean="0">
                <a:solidFill>
                  <a:srgbClr val="D60093"/>
                </a:solidFill>
                <a:effectLst/>
              </a:rPr>
            </a:br>
            <a:r>
              <a:rPr lang="en-US" altLang="en-US" sz="2400" b="1" dirty="0" smtClean="0">
                <a:solidFill>
                  <a:srgbClr val="D60093"/>
                </a:solidFill>
                <a:effectLst/>
              </a:rPr>
              <a:t> </a:t>
            </a:r>
            <a:r>
              <a:rPr lang="en-US" altLang="en-US" sz="2400" b="1" dirty="0" smtClean="0">
                <a:solidFill>
                  <a:schemeClr val="bg2"/>
                </a:solidFill>
                <a:effectLst/>
                <a:latin typeface="Times New Roman" pitchFamily="18" charset="0"/>
              </a:rPr>
              <a:t>General Fund Expenditures – Major Changes from</a:t>
            </a:r>
            <a:br>
              <a:rPr lang="en-US" altLang="en-US" sz="2400" b="1" dirty="0" smtClean="0">
                <a:solidFill>
                  <a:schemeClr val="bg2"/>
                </a:solidFill>
                <a:effectLst/>
                <a:latin typeface="Times New Roman" pitchFamily="18" charset="0"/>
              </a:rPr>
            </a:br>
            <a:r>
              <a:rPr lang="en-US" altLang="en-US" sz="2400" b="1" dirty="0" smtClean="0">
                <a:solidFill>
                  <a:schemeClr val="bg2"/>
                </a:solidFill>
                <a:effectLst/>
                <a:latin typeface="Times New Roman" pitchFamily="18" charset="0"/>
              </a:rPr>
              <a:t>Adopted Budget</a:t>
            </a:r>
            <a:endParaRPr lang="en-US" altLang="en-US" sz="2400" b="1" dirty="0" smtClean="0">
              <a:effectLst/>
              <a:latin typeface="Times New Roman" pitchFamily="18" charset="0"/>
            </a:endParaRPr>
          </a:p>
        </p:txBody>
      </p:sp>
      <p:sp>
        <p:nvSpPr>
          <p:cNvPr id="13316" name="Rectangle 3"/>
          <p:cNvSpPr>
            <a:spLocks noGrp="1" noChangeArrowheads="1"/>
          </p:cNvSpPr>
          <p:nvPr>
            <p:ph type="body" idx="1"/>
          </p:nvPr>
        </p:nvSpPr>
        <p:spPr>
          <a:xfrm>
            <a:off x="228600" y="1905000"/>
            <a:ext cx="8534400" cy="47244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spcAft>
                <a:spcPct val="15000"/>
              </a:spcAft>
              <a:buClr>
                <a:schemeClr val="bg2"/>
              </a:buClr>
              <a:buFont typeface="Wingdings" pitchFamily="2" charset="2"/>
              <a:buChar char="Ø"/>
              <a:defRPr/>
            </a:pPr>
            <a:r>
              <a:rPr lang="en-US" altLang="en-US" sz="2800" b="1" dirty="0" smtClean="0">
                <a:solidFill>
                  <a:schemeClr val="bg2"/>
                </a:solidFill>
                <a:effectLst/>
                <a:latin typeface="Times New Roman" pitchFamily="18" charset="0"/>
              </a:rPr>
              <a:t>Statutory and Health Benefits  -</a:t>
            </a:r>
            <a:r>
              <a:rPr lang="en-US" altLang="en-US" sz="2400" b="1" dirty="0" smtClean="0">
                <a:solidFill>
                  <a:schemeClr val="bg2"/>
                </a:solidFill>
                <a:effectLst/>
                <a:latin typeface="Times New Roman" pitchFamily="18" charset="0"/>
              </a:rPr>
              <a:t>$380,000</a:t>
            </a:r>
          </a:p>
          <a:p>
            <a:pPr lvl="1" eaLnBrk="1" hangingPunct="1">
              <a:spcAft>
                <a:spcPct val="15000"/>
              </a:spcAft>
              <a:buClr>
                <a:schemeClr val="bg2"/>
              </a:buClr>
              <a:buFont typeface="Arial" panose="020B0604020202020204" pitchFamily="34" charset="0"/>
              <a:buChar char="•"/>
              <a:defRPr/>
            </a:pPr>
            <a:r>
              <a:rPr lang="en-US" altLang="en-US" sz="2400" b="1" dirty="0" smtClean="0">
                <a:solidFill>
                  <a:schemeClr val="bg2"/>
                </a:solidFill>
                <a:effectLst/>
                <a:latin typeface="Times New Roman" pitchFamily="18" charset="0"/>
              </a:rPr>
              <a:t>Reduced Health &amp; Welfare Projection (researching)</a:t>
            </a:r>
            <a:endParaRPr lang="en-US" altLang="en-US" sz="2400" b="1" dirty="0">
              <a:solidFill>
                <a:schemeClr val="bg2"/>
              </a:solidFill>
              <a:effectLst/>
              <a:latin typeface="Times New Roman" pitchFamily="18" charset="0"/>
            </a:endParaRPr>
          </a:p>
          <a:p>
            <a:pPr lvl="1" eaLnBrk="1" hangingPunct="1">
              <a:spcAft>
                <a:spcPct val="15000"/>
              </a:spcAft>
              <a:buClr>
                <a:schemeClr val="bg2"/>
              </a:buClr>
              <a:buFont typeface="Arial" panose="020B0604020202020204" pitchFamily="34" charset="0"/>
              <a:buChar char="•"/>
              <a:defRPr/>
            </a:pPr>
            <a:r>
              <a:rPr lang="en-US" altLang="en-US" sz="2800" b="1" dirty="0" smtClean="0">
                <a:solidFill>
                  <a:schemeClr val="bg2"/>
                </a:solidFill>
                <a:effectLst/>
                <a:latin typeface="Times New Roman" pitchFamily="18" charset="0"/>
              </a:rPr>
              <a:t>Unemployment rate reduction</a:t>
            </a:r>
          </a:p>
          <a:p>
            <a:pPr eaLnBrk="1" hangingPunct="1">
              <a:lnSpc>
                <a:spcPct val="80000"/>
              </a:lnSpc>
              <a:buClr>
                <a:schemeClr val="bg2"/>
              </a:buClr>
              <a:buFont typeface="Wingdings" pitchFamily="2" charset="2"/>
              <a:buChar char="Ø"/>
            </a:pPr>
            <a:r>
              <a:rPr lang="en-US" altLang="en-US" sz="2800" b="1" dirty="0" smtClean="0">
                <a:solidFill>
                  <a:schemeClr val="bg2"/>
                </a:solidFill>
                <a:effectLst/>
                <a:latin typeface="Times New Roman" pitchFamily="18" charset="0"/>
              </a:rPr>
              <a:t>Supplies	</a:t>
            </a:r>
            <a:r>
              <a:rPr lang="en-US" altLang="en-US" sz="2400" b="1" dirty="0" smtClean="0">
                <a:solidFill>
                  <a:schemeClr val="bg2"/>
                </a:solidFill>
                <a:effectLst/>
                <a:latin typeface="Times New Roman" pitchFamily="18" charset="0"/>
              </a:rPr>
              <a:t>+1,896,000</a:t>
            </a:r>
          </a:p>
          <a:p>
            <a:pPr lvl="1" eaLnBrk="1" hangingPunct="1">
              <a:lnSpc>
                <a:spcPct val="80000"/>
              </a:lnSpc>
              <a:buClr>
                <a:schemeClr val="bg2"/>
              </a:buClr>
              <a:buFont typeface="Arial" panose="020B0604020202020204" pitchFamily="34" charset="0"/>
              <a:buChar char="•"/>
            </a:pPr>
            <a:r>
              <a:rPr lang="en-US" altLang="en-US" sz="2400" b="1" dirty="0" smtClean="0">
                <a:solidFill>
                  <a:schemeClr val="bg2"/>
                </a:solidFill>
                <a:effectLst/>
                <a:latin typeface="Times New Roman" pitchFamily="18" charset="0"/>
              </a:rPr>
              <a:t>Legally restricted and prior year unspent awards </a:t>
            </a:r>
          </a:p>
          <a:p>
            <a:pPr lvl="1" eaLnBrk="1" hangingPunct="1">
              <a:lnSpc>
                <a:spcPct val="80000"/>
              </a:lnSpc>
              <a:buClr>
                <a:schemeClr val="bg2"/>
              </a:buClr>
              <a:buFont typeface="Arial" panose="020B0604020202020204" pitchFamily="34" charset="0"/>
              <a:buChar char="•"/>
            </a:pPr>
            <a:r>
              <a:rPr lang="en-US" altLang="en-US" sz="2400" b="1" dirty="0" smtClean="0">
                <a:solidFill>
                  <a:schemeClr val="bg2"/>
                </a:solidFill>
                <a:effectLst/>
                <a:latin typeface="Times New Roman" pitchFamily="18" charset="0"/>
              </a:rPr>
              <a:t>One-time and ongoing pandemic funds</a:t>
            </a:r>
          </a:p>
          <a:p>
            <a:pPr lvl="1" eaLnBrk="1" hangingPunct="1">
              <a:lnSpc>
                <a:spcPct val="80000"/>
              </a:lnSpc>
              <a:buClr>
                <a:schemeClr val="bg2"/>
              </a:buClr>
              <a:buFont typeface="Arial" panose="020B0604020202020204" pitchFamily="34" charset="0"/>
              <a:buChar char="•"/>
            </a:pPr>
            <a:r>
              <a:rPr lang="en-US" altLang="en-US" sz="2400" b="1" dirty="0" smtClean="0">
                <a:solidFill>
                  <a:schemeClr val="bg2"/>
                </a:solidFill>
                <a:effectLst/>
                <a:latin typeface="Times New Roman" pitchFamily="18" charset="0"/>
              </a:rPr>
              <a:t>School site carryover budgeted</a:t>
            </a:r>
          </a:p>
          <a:p>
            <a:pPr lvl="1" eaLnBrk="1" hangingPunct="1">
              <a:lnSpc>
                <a:spcPct val="80000"/>
              </a:lnSpc>
              <a:buClr>
                <a:schemeClr val="bg2"/>
              </a:buClr>
              <a:buFont typeface="Arial" panose="020B0604020202020204" pitchFamily="34" charset="0"/>
              <a:buChar char="•"/>
            </a:pPr>
            <a:endParaRPr lang="en-US" altLang="en-US" sz="2400" b="1" dirty="0" smtClean="0">
              <a:solidFill>
                <a:schemeClr val="bg2"/>
              </a:solidFill>
              <a:effectLst/>
              <a:latin typeface="Times New Roman" pitchFamily="18" charset="0"/>
            </a:endParaRPr>
          </a:p>
          <a:p>
            <a:pPr lvl="1" eaLnBrk="1" hangingPunct="1">
              <a:lnSpc>
                <a:spcPct val="80000"/>
              </a:lnSpc>
              <a:buClr>
                <a:schemeClr val="bg2"/>
              </a:buClr>
              <a:buFont typeface="Arial" panose="020B0604020202020204" pitchFamily="34" charset="0"/>
              <a:buChar char="•"/>
            </a:pPr>
            <a:endParaRPr lang="en-US" altLang="en-US" sz="2400" b="1" dirty="0" smtClean="0">
              <a:solidFill>
                <a:schemeClr val="bg2"/>
              </a:solidFill>
              <a:effectLst/>
              <a:latin typeface="Times New Roman" pitchFamily="18" charset="0"/>
            </a:endParaRPr>
          </a:p>
        </p:txBody>
      </p:sp>
    </p:spTree>
  </p:cSld>
  <p:clrMapOvr>
    <a:masterClrMapping/>
  </p:clrMapOvr>
  <p:transition spd="med">
    <p:plus/>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04F67B2F-99B2-4301-9877-F1E89898E619}" type="slidenum">
              <a:rPr lang="en-US" altLang="en-US"/>
              <a:pPr>
                <a:defRPr/>
              </a:pPr>
              <a:t>11</a:t>
            </a:fld>
            <a:endParaRPr lang="en-US" altLang="en-US" dirty="0"/>
          </a:p>
        </p:txBody>
      </p:sp>
      <p:sp>
        <p:nvSpPr>
          <p:cNvPr id="112642" name="Rectangle 2"/>
          <p:cNvSpPr>
            <a:spLocks noGrp="1" noChangeArrowheads="1"/>
          </p:cNvSpPr>
          <p:nvPr>
            <p:ph type="title"/>
          </p:nvPr>
        </p:nvSpPr>
        <p:spPr>
          <a:xfrm>
            <a:off x="228600" y="304800"/>
            <a:ext cx="8458200" cy="1447800"/>
          </a:xfrm>
          <a:ln w="12700">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2400" b="1" dirty="0" smtClean="0">
                <a:solidFill>
                  <a:srgbClr val="95055B"/>
                </a:solidFill>
              </a:rPr>
              <a:t>    </a:t>
            </a:r>
            <a:r>
              <a:rPr lang="en-US" altLang="en-US" sz="3600" b="1" dirty="0" smtClean="0">
                <a:solidFill>
                  <a:schemeClr val="bg2"/>
                </a:solidFill>
                <a:effectLst/>
                <a:latin typeface="Times New Roman" pitchFamily="18" charset="0"/>
              </a:rPr>
              <a:t>2021/22 First Interim Assumptions</a:t>
            </a:r>
            <a:r>
              <a:rPr lang="en-US" altLang="en-US" sz="2400" b="1" dirty="0" smtClean="0">
                <a:solidFill>
                  <a:srgbClr val="D60093"/>
                </a:solidFill>
                <a:effectLst/>
              </a:rPr>
              <a:t/>
            </a:r>
            <a:br>
              <a:rPr lang="en-US" altLang="en-US" sz="2400" b="1" dirty="0" smtClean="0">
                <a:solidFill>
                  <a:srgbClr val="D60093"/>
                </a:solidFill>
                <a:effectLst/>
              </a:rPr>
            </a:br>
            <a:r>
              <a:rPr lang="en-US" altLang="en-US" sz="2400" b="1" dirty="0" smtClean="0">
                <a:solidFill>
                  <a:srgbClr val="D60093"/>
                </a:solidFill>
                <a:effectLst/>
              </a:rPr>
              <a:t> </a:t>
            </a:r>
            <a:r>
              <a:rPr lang="en-US" altLang="en-US" sz="2400" b="1" dirty="0" smtClean="0">
                <a:solidFill>
                  <a:schemeClr val="bg2"/>
                </a:solidFill>
                <a:effectLst/>
                <a:latin typeface="Times New Roman" pitchFamily="18" charset="0"/>
              </a:rPr>
              <a:t>General Fund Expenditures – Major Changes from</a:t>
            </a:r>
            <a:br>
              <a:rPr lang="en-US" altLang="en-US" sz="2400" b="1" dirty="0" smtClean="0">
                <a:solidFill>
                  <a:schemeClr val="bg2"/>
                </a:solidFill>
                <a:effectLst/>
                <a:latin typeface="Times New Roman" pitchFamily="18" charset="0"/>
              </a:rPr>
            </a:br>
            <a:r>
              <a:rPr lang="en-US" altLang="en-US" sz="2400" b="1" dirty="0" smtClean="0">
                <a:solidFill>
                  <a:schemeClr val="bg2"/>
                </a:solidFill>
                <a:effectLst/>
                <a:latin typeface="Times New Roman" pitchFamily="18" charset="0"/>
              </a:rPr>
              <a:t>Adopted Budget</a:t>
            </a:r>
            <a:endParaRPr lang="en-US" altLang="en-US" sz="2400" b="1" dirty="0" smtClean="0">
              <a:effectLst/>
              <a:latin typeface="Times New Roman" pitchFamily="18" charset="0"/>
            </a:endParaRPr>
          </a:p>
        </p:txBody>
      </p:sp>
      <p:sp>
        <p:nvSpPr>
          <p:cNvPr id="14340" name="Rectangle 3"/>
          <p:cNvSpPr>
            <a:spLocks noGrp="1" noChangeArrowheads="1"/>
          </p:cNvSpPr>
          <p:nvPr>
            <p:ph type="body" idx="1"/>
          </p:nvPr>
        </p:nvSpPr>
        <p:spPr>
          <a:xfrm>
            <a:off x="381000" y="1806174"/>
            <a:ext cx="8153400" cy="4442226"/>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80000"/>
              </a:lnSpc>
              <a:spcAft>
                <a:spcPct val="15000"/>
              </a:spcAft>
              <a:buClr>
                <a:schemeClr val="bg2"/>
              </a:buClr>
              <a:buFont typeface="Wingdings" pitchFamily="2" charset="2"/>
              <a:buChar char="Ø"/>
            </a:pPr>
            <a:r>
              <a:rPr lang="en-US" altLang="en-US" sz="2800" b="1" dirty="0" smtClean="0">
                <a:solidFill>
                  <a:schemeClr val="bg2"/>
                </a:solidFill>
                <a:effectLst/>
                <a:latin typeface="Times New Roman" pitchFamily="18" charset="0"/>
              </a:rPr>
              <a:t>Services/Operating	+$1,700,000	</a:t>
            </a:r>
          </a:p>
          <a:p>
            <a:pPr lvl="1" eaLnBrk="1" hangingPunct="1">
              <a:lnSpc>
                <a:spcPct val="80000"/>
              </a:lnSpc>
              <a:spcAft>
                <a:spcPct val="15000"/>
              </a:spcAft>
              <a:buClr>
                <a:schemeClr val="bg2"/>
              </a:buClr>
              <a:buFont typeface="Wingdings" pitchFamily="2" charset="2"/>
              <a:buChar char="Ø"/>
            </a:pPr>
            <a:r>
              <a:rPr lang="en-US" altLang="en-US" sz="2400" b="1" dirty="0" smtClean="0">
                <a:solidFill>
                  <a:schemeClr val="bg2"/>
                </a:solidFill>
                <a:effectLst/>
                <a:latin typeface="Times New Roman" pitchFamily="18" charset="0"/>
              </a:rPr>
              <a:t>Prior </a:t>
            </a:r>
            <a:r>
              <a:rPr lang="en-US" altLang="en-US" sz="2400" b="1" dirty="0">
                <a:solidFill>
                  <a:schemeClr val="bg2"/>
                </a:solidFill>
                <a:effectLst/>
                <a:latin typeface="Times New Roman" pitchFamily="18" charset="0"/>
              </a:rPr>
              <a:t>year unspent </a:t>
            </a:r>
            <a:r>
              <a:rPr lang="en-US" altLang="en-US" sz="2400" b="1" dirty="0" smtClean="0">
                <a:solidFill>
                  <a:schemeClr val="bg2"/>
                </a:solidFill>
                <a:effectLst/>
                <a:latin typeface="Times New Roman" pitchFamily="18" charset="0"/>
              </a:rPr>
              <a:t>awards, and new current year “one-time” and ongoing pandemic funds allocated</a:t>
            </a:r>
          </a:p>
          <a:p>
            <a:pPr marL="457200" lvl="1" indent="0" eaLnBrk="1" hangingPunct="1">
              <a:lnSpc>
                <a:spcPct val="80000"/>
              </a:lnSpc>
              <a:spcAft>
                <a:spcPct val="15000"/>
              </a:spcAft>
              <a:buClr>
                <a:schemeClr val="bg2"/>
              </a:buClr>
              <a:buNone/>
            </a:pPr>
            <a:endParaRPr lang="en-US" altLang="en-US" sz="2400" b="1" dirty="0" smtClean="0">
              <a:solidFill>
                <a:schemeClr val="bg2"/>
              </a:solidFill>
              <a:effectLst/>
              <a:latin typeface="Times New Roman" pitchFamily="18" charset="0"/>
            </a:endParaRPr>
          </a:p>
          <a:p>
            <a:pPr eaLnBrk="1" hangingPunct="1">
              <a:spcAft>
                <a:spcPct val="15000"/>
              </a:spcAft>
              <a:buClr>
                <a:schemeClr val="bg2"/>
              </a:buClr>
              <a:buFont typeface="Wingdings" pitchFamily="2" charset="2"/>
              <a:buChar char="Ø"/>
            </a:pPr>
            <a:r>
              <a:rPr lang="en-US" altLang="en-US" sz="2800" b="1" dirty="0" smtClean="0">
                <a:solidFill>
                  <a:schemeClr val="bg2"/>
                </a:solidFill>
                <a:effectLst/>
                <a:latin typeface="Times New Roman" pitchFamily="18" charset="0"/>
              </a:rPr>
              <a:t>Capital Outlay, Other Outgoing, Transfers In/Out	</a:t>
            </a:r>
            <a:endParaRPr lang="en-US" altLang="en-US" sz="2400" b="1" dirty="0" smtClean="0">
              <a:solidFill>
                <a:schemeClr val="bg2"/>
              </a:solidFill>
              <a:effectLst/>
              <a:latin typeface="Times New Roman" pitchFamily="18" charset="0"/>
            </a:endParaRPr>
          </a:p>
          <a:p>
            <a:pPr lvl="1" eaLnBrk="1" hangingPunct="1">
              <a:spcAft>
                <a:spcPct val="15000"/>
              </a:spcAft>
              <a:buClr>
                <a:schemeClr val="bg2"/>
              </a:buClr>
              <a:buFont typeface="Arial" panose="020B0604020202020204" pitchFamily="34" charset="0"/>
              <a:buChar char="•"/>
            </a:pPr>
            <a:r>
              <a:rPr lang="en-US" altLang="en-US" sz="2400" b="1" dirty="0" smtClean="0">
                <a:solidFill>
                  <a:schemeClr val="bg2"/>
                </a:solidFill>
                <a:effectLst/>
                <a:latin typeface="Times New Roman" pitchFamily="18" charset="0"/>
              </a:rPr>
              <a:t>No significant change</a:t>
            </a:r>
            <a:endParaRPr lang="en-US" altLang="en-US" sz="2400" b="1" dirty="0">
              <a:solidFill>
                <a:schemeClr val="bg2"/>
              </a:solidFill>
              <a:effectLst/>
              <a:latin typeface="Times New Roman" pitchFamily="18" charset="0"/>
            </a:endParaRPr>
          </a:p>
          <a:p>
            <a:pPr lvl="1" eaLnBrk="1" hangingPunct="1">
              <a:spcAft>
                <a:spcPct val="15000"/>
              </a:spcAft>
              <a:buClr>
                <a:schemeClr val="bg2"/>
              </a:buClr>
              <a:buFont typeface="Arial" panose="020B0604020202020204" pitchFamily="34" charset="0"/>
              <a:buChar char="•"/>
            </a:pPr>
            <a:endParaRPr lang="en-US" altLang="en-US" sz="2400" b="1" dirty="0" smtClean="0">
              <a:solidFill>
                <a:schemeClr val="bg2"/>
              </a:solidFill>
              <a:effectLst/>
              <a:latin typeface="Times New Roman" pitchFamily="18" charset="0"/>
            </a:endParaRPr>
          </a:p>
          <a:p>
            <a:pPr marL="457200" lvl="1" indent="0" eaLnBrk="1" hangingPunct="1">
              <a:spcAft>
                <a:spcPct val="15000"/>
              </a:spcAft>
              <a:buClr>
                <a:schemeClr val="bg2"/>
              </a:buClr>
              <a:buNone/>
            </a:pPr>
            <a:endParaRPr lang="en-US" altLang="en-US" sz="2400" b="1" dirty="0" smtClean="0">
              <a:solidFill>
                <a:schemeClr val="bg2"/>
              </a:solidFill>
              <a:effectLst/>
              <a:latin typeface="Times New Roman" pitchFamily="18" charset="0"/>
            </a:endParaRPr>
          </a:p>
          <a:p>
            <a:pPr marL="0" indent="0" eaLnBrk="1" hangingPunct="1">
              <a:spcAft>
                <a:spcPct val="15000"/>
              </a:spcAft>
              <a:buClr>
                <a:schemeClr val="bg2"/>
              </a:buClr>
              <a:buNone/>
            </a:pPr>
            <a:endParaRPr lang="en-US" altLang="en-US" sz="2400" b="1" dirty="0" smtClean="0">
              <a:solidFill>
                <a:schemeClr val="bg2"/>
              </a:solidFill>
              <a:effectLst/>
              <a:latin typeface="Times New Roman" pitchFamily="18" charset="0"/>
            </a:endParaRPr>
          </a:p>
        </p:txBody>
      </p:sp>
    </p:spTree>
    <p:extLst>
      <p:ext uri="{BB962C8B-B14F-4D97-AF65-F5344CB8AC3E}">
        <p14:creationId xmlns:p14="http://schemas.microsoft.com/office/powerpoint/2010/main" val="1033632718"/>
      </p:ext>
    </p:extLst>
  </p:cSld>
  <p:clrMapOvr>
    <a:masterClrMapping/>
  </p:clrMapOvr>
  <p:transition spd="med">
    <p:plus/>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FC84FFBA-DCFB-44BA-9EEF-3828938A3D54}" type="slidenum">
              <a:rPr lang="en-US" altLang="en-US"/>
              <a:pPr>
                <a:defRPr/>
              </a:pPr>
              <a:t>12</a:t>
            </a:fld>
            <a:endParaRPr lang="en-US" altLang="en-US"/>
          </a:p>
        </p:txBody>
      </p:sp>
      <p:sp>
        <p:nvSpPr>
          <p:cNvPr id="55298" name="Rectangle 2"/>
          <p:cNvSpPr>
            <a:spLocks noGrp="1" noChangeArrowheads="1"/>
          </p:cNvSpPr>
          <p:nvPr>
            <p:ph type="title"/>
          </p:nvPr>
        </p:nvSpPr>
        <p:spPr>
          <a:xfrm>
            <a:off x="304800" y="533400"/>
            <a:ext cx="8458200" cy="1219200"/>
          </a:xfrm>
          <a:ln w="12700">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2800" b="1" dirty="0" smtClean="0">
                <a:solidFill>
                  <a:srgbClr val="95055B"/>
                </a:solidFill>
              </a:rPr>
              <a:t>    </a:t>
            </a:r>
            <a:r>
              <a:rPr lang="en-US" altLang="en-US" sz="4000" b="1" dirty="0" smtClean="0">
                <a:solidFill>
                  <a:schemeClr val="bg2"/>
                </a:solidFill>
                <a:effectLst/>
                <a:latin typeface="Times New Roman" pitchFamily="18" charset="0"/>
              </a:rPr>
              <a:t>2021/22 First Interim Assumptions</a:t>
            </a:r>
            <a:r>
              <a:rPr lang="en-US" altLang="en-US" sz="2800" b="1" dirty="0" smtClean="0">
                <a:solidFill>
                  <a:srgbClr val="D60093"/>
                </a:solidFill>
                <a:effectLst/>
              </a:rPr>
              <a:t/>
            </a:r>
            <a:br>
              <a:rPr lang="en-US" altLang="en-US" sz="2800" b="1" dirty="0" smtClean="0">
                <a:solidFill>
                  <a:srgbClr val="D60093"/>
                </a:solidFill>
                <a:effectLst/>
              </a:rPr>
            </a:br>
            <a:r>
              <a:rPr lang="en-US" altLang="en-US" sz="2800" b="1" dirty="0" smtClean="0">
                <a:solidFill>
                  <a:srgbClr val="D60093"/>
                </a:solidFill>
                <a:effectLst/>
              </a:rPr>
              <a:t> </a:t>
            </a:r>
            <a:r>
              <a:rPr lang="en-US" altLang="en-US" sz="2800" b="1" dirty="0" smtClean="0">
                <a:solidFill>
                  <a:schemeClr val="bg2"/>
                </a:solidFill>
                <a:effectLst/>
                <a:latin typeface="Times New Roman" pitchFamily="18" charset="0"/>
              </a:rPr>
              <a:t>General Fund Reserve</a:t>
            </a:r>
            <a:endParaRPr lang="en-US" altLang="en-US" sz="2800" b="1" dirty="0" smtClean="0">
              <a:effectLst/>
              <a:latin typeface="Times New Roman" pitchFamily="18" charset="0"/>
            </a:endParaRPr>
          </a:p>
        </p:txBody>
      </p:sp>
      <p:sp>
        <p:nvSpPr>
          <p:cNvPr id="15364" name="Rectangle 3"/>
          <p:cNvSpPr>
            <a:spLocks noGrp="1" noChangeArrowheads="1"/>
          </p:cNvSpPr>
          <p:nvPr>
            <p:ph type="body" idx="1"/>
          </p:nvPr>
        </p:nvSpPr>
        <p:spPr>
          <a:xfrm>
            <a:off x="304800" y="2057400"/>
            <a:ext cx="8458200" cy="42672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marL="514350" lvl="1" indent="-400050" eaLnBrk="1" hangingPunct="1">
              <a:lnSpc>
                <a:spcPct val="9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The Designation For Economic Uncertainties Reserve is  5% per board policy (state minimum is 3%)</a:t>
            </a:r>
          </a:p>
          <a:p>
            <a:pPr marL="514350" lvl="1" indent="-400050" eaLnBrk="1" hangingPunct="1">
              <a:lnSpc>
                <a:spcPct val="9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This additional 2% above the state required </a:t>
            </a:r>
            <a:r>
              <a:rPr lang="en-US" altLang="en-US" sz="2400" b="1" u="sng" dirty="0" smtClean="0">
                <a:solidFill>
                  <a:schemeClr val="bg2"/>
                </a:solidFill>
                <a:effectLst/>
                <a:latin typeface="Times New Roman" pitchFamily="18" charset="0"/>
              </a:rPr>
              <a:t>minimum</a:t>
            </a:r>
            <a:r>
              <a:rPr lang="en-US" altLang="en-US" sz="2400" b="1" dirty="0" smtClean="0">
                <a:solidFill>
                  <a:schemeClr val="bg2"/>
                </a:solidFill>
                <a:effectLst/>
                <a:latin typeface="Times New Roman" pitchFamily="18" charset="0"/>
              </a:rPr>
              <a:t> is approximately $700,000, for a total of $1,700,000</a:t>
            </a:r>
          </a:p>
          <a:p>
            <a:pPr marL="514350" lvl="1" indent="-400050" eaLnBrk="1" hangingPunct="1">
              <a:lnSpc>
                <a:spcPct val="9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If the district were to reserve one month’s payroll, the total would </a:t>
            </a:r>
            <a:r>
              <a:rPr lang="en-US" altLang="en-US" sz="2400" b="1" dirty="0">
                <a:solidFill>
                  <a:schemeClr val="bg2"/>
                </a:solidFill>
                <a:effectLst/>
                <a:latin typeface="Times New Roman" pitchFamily="18" charset="0"/>
              </a:rPr>
              <a:t>be 8% </a:t>
            </a:r>
            <a:r>
              <a:rPr lang="en-US" altLang="en-US" sz="2400" b="1" dirty="0" smtClean="0">
                <a:solidFill>
                  <a:schemeClr val="bg2"/>
                </a:solidFill>
                <a:effectLst/>
                <a:latin typeface="Times New Roman" pitchFamily="18" charset="0"/>
              </a:rPr>
              <a:t>(approximately $2,700,000)</a:t>
            </a:r>
          </a:p>
          <a:p>
            <a:pPr marL="514350" lvl="1" indent="-400050" eaLnBrk="1" hangingPunct="1">
              <a:lnSpc>
                <a:spcPct val="9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Federal government agency, GSA, recommends 17% reserves</a:t>
            </a:r>
          </a:p>
          <a:p>
            <a:pPr marL="514350" lvl="1" indent="-400050" eaLnBrk="1" hangingPunct="1">
              <a:lnSpc>
                <a:spcPct val="90000"/>
              </a:lnSpc>
              <a:buClr>
                <a:schemeClr val="tx1"/>
              </a:buClr>
              <a:buFont typeface="Wingdings" pitchFamily="2" charset="2"/>
              <a:buChar char="Ø"/>
            </a:pPr>
            <a:endParaRPr lang="en-US" altLang="en-US" sz="2500" b="1" dirty="0" smtClean="0">
              <a:solidFill>
                <a:schemeClr val="bg2"/>
              </a:solidFill>
              <a:effectLst/>
              <a:latin typeface="Times New Roman" pitchFamily="18" charset="0"/>
            </a:endParaRPr>
          </a:p>
          <a:p>
            <a:pPr marL="514350" lvl="1" indent="-400050" eaLnBrk="1" hangingPunct="1">
              <a:lnSpc>
                <a:spcPct val="90000"/>
              </a:lnSpc>
              <a:buClr>
                <a:schemeClr val="bg2"/>
              </a:buClr>
              <a:buFont typeface="Wingdings" pitchFamily="2" charset="2"/>
              <a:buChar char="Ø"/>
            </a:pPr>
            <a:endParaRPr lang="en-US" altLang="en-US" sz="2000" b="1" dirty="0" smtClean="0">
              <a:solidFill>
                <a:schemeClr val="bg2"/>
              </a:solidFill>
              <a:effectLst/>
              <a:latin typeface="Times New Roman" pitchFamily="18" charset="0"/>
            </a:endParaRPr>
          </a:p>
        </p:txBody>
      </p:sp>
    </p:spTree>
  </p:cSld>
  <p:clrMapOvr>
    <a:masterClrMapping/>
  </p:clrMapOvr>
  <p:transition spd="med">
    <p:plus/>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FC84FFBA-DCFB-44BA-9EEF-3828938A3D54}" type="slidenum">
              <a:rPr lang="en-US" altLang="en-US"/>
              <a:pPr>
                <a:defRPr/>
              </a:pPr>
              <a:t>13</a:t>
            </a:fld>
            <a:endParaRPr lang="en-US" altLang="en-US"/>
          </a:p>
        </p:txBody>
      </p:sp>
      <p:sp>
        <p:nvSpPr>
          <p:cNvPr id="55298" name="Rectangle 2"/>
          <p:cNvSpPr>
            <a:spLocks noGrp="1" noChangeArrowheads="1"/>
          </p:cNvSpPr>
          <p:nvPr>
            <p:ph type="title"/>
          </p:nvPr>
        </p:nvSpPr>
        <p:spPr>
          <a:xfrm>
            <a:off x="304800" y="533400"/>
            <a:ext cx="8458200" cy="1219200"/>
          </a:xfrm>
          <a:ln w="12700">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2800" b="1" dirty="0" smtClean="0">
                <a:solidFill>
                  <a:srgbClr val="95055B"/>
                </a:solidFill>
              </a:rPr>
              <a:t>    </a:t>
            </a:r>
            <a:r>
              <a:rPr lang="en-US" altLang="en-US" sz="4000" b="1" dirty="0" smtClean="0">
                <a:solidFill>
                  <a:schemeClr val="bg2"/>
                </a:solidFill>
                <a:effectLst/>
                <a:latin typeface="Times New Roman" pitchFamily="18" charset="0"/>
              </a:rPr>
              <a:t>2021/22 First Interim Assumptions</a:t>
            </a:r>
            <a:r>
              <a:rPr lang="en-US" altLang="en-US" sz="2800" b="1" dirty="0" smtClean="0">
                <a:solidFill>
                  <a:srgbClr val="D60093"/>
                </a:solidFill>
                <a:effectLst/>
              </a:rPr>
              <a:t/>
            </a:r>
            <a:br>
              <a:rPr lang="en-US" altLang="en-US" sz="2800" b="1" dirty="0" smtClean="0">
                <a:solidFill>
                  <a:srgbClr val="D60093"/>
                </a:solidFill>
                <a:effectLst/>
              </a:rPr>
            </a:br>
            <a:r>
              <a:rPr lang="en-US" altLang="en-US" sz="2800" b="1" dirty="0" smtClean="0">
                <a:solidFill>
                  <a:srgbClr val="D60093"/>
                </a:solidFill>
                <a:effectLst/>
              </a:rPr>
              <a:t> </a:t>
            </a:r>
            <a:r>
              <a:rPr lang="en-US" altLang="en-US" sz="2800" b="1" dirty="0" smtClean="0">
                <a:solidFill>
                  <a:schemeClr val="bg2"/>
                </a:solidFill>
                <a:effectLst/>
                <a:latin typeface="Times New Roman" pitchFamily="18" charset="0"/>
              </a:rPr>
              <a:t>General Fund Reserve</a:t>
            </a:r>
            <a:endParaRPr lang="en-US" altLang="en-US" sz="2800" b="1" dirty="0" smtClean="0">
              <a:effectLst/>
              <a:latin typeface="Times New Roman" pitchFamily="18" charset="0"/>
            </a:endParaRPr>
          </a:p>
        </p:txBody>
      </p:sp>
      <p:sp>
        <p:nvSpPr>
          <p:cNvPr id="15364" name="Rectangle 3"/>
          <p:cNvSpPr>
            <a:spLocks noGrp="1" noChangeArrowheads="1"/>
          </p:cNvSpPr>
          <p:nvPr>
            <p:ph type="body" idx="1"/>
          </p:nvPr>
        </p:nvSpPr>
        <p:spPr>
          <a:xfrm>
            <a:off x="304800" y="2057400"/>
            <a:ext cx="8458200" cy="42672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marL="514350" lvl="1" indent="-400050" eaLnBrk="1" hangingPunct="1">
              <a:lnSpc>
                <a:spcPct val="9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New reserve “cap” of 10% of “non-committed” General funds will be effective with 2022/23 Adopted Budget</a:t>
            </a:r>
          </a:p>
          <a:p>
            <a:pPr marL="514350" lvl="1" indent="-400050" eaLnBrk="1" hangingPunct="1">
              <a:lnSpc>
                <a:spcPct val="9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A resolution will be required to commit, and un-commit, funds above 10%  reserves for future identified needs to maintain compliance with this new requirement</a:t>
            </a:r>
          </a:p>
          <a:p>
            <a:pPr marL="514350" lvl="1" indent="-400050" eaLnBrk="1" hangingPunct="1">
              <a:lnSpc>
                <a:spcPct val="9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The district’s unfunded pension and health benefit liabilities exceed any excess above 10% reserves, so amounts for these liabilities will be identified as “committed” via resolution at a future board meeting</a:t>
            </a:r>
          </a:p>
          <a:p>
            <a:pPr marL="514350" lvl="1" indent="-400050" eaLnBrk="1" hangingPunct="1">
              <a:lnSpc>
                <a:spcPct val="90000"/>
              </a:lnSpc>
              <a:buClr>
                <a:schemeClr val="tx1"/>
              </a:buClr>
              <a:buFont typeface="Wingdings" pitchFamily="2" charset="2"/>
              <a:buChar char="Ø"/>
            </a:pPr>
            <a:endParaRPr lang="en-US" altLang="en-US" sz="2500" b="1" dirty="0" smtClean="0">
              <a:solidFill>
                <a:schemeClr val="bg2"/>
              </a:solidFill>
              <a:effectLst/>
              <a:latin typeface="Times New Roman" pitchFamily="18" charset="0"/>
            </a:endParaRPr>
          </a:p>
          <a:p>
            <a:pPr marL="514350" lvl="1" indent="-400050" eaLnBrk="1" hangingPunct="1">
              <a:lnSpc>
                <a:spcPct val="90000"/>
              </a:lnSpc>
              <a:buClr>
                <a:schemeClr val="bg2"/>
              </a:buClr>
              <a:buFont typeface="Wingdings" pitchFamily="2" charset="2"/>
              <a:buChar char="Ø"/>
            </a:pPr>
            <a:endParaRPr lang="en-US" altLang="en-US" sz="2000" b="1" dirty="0" smtClean="0">
              <a:solidFill>
                <a:schemeClr val="bg2"/>
              </a:solidFill>
              <a:effectLst/>
              <a:latin typeface="Times New Roman" pitchFamily="18" charset="0"/>
            </a:endParaRPr>
          </a:p>
        </p:txBody>
      </p:sp>
    </p:spTree>
    <p:extLst>
      <p:ext uri="{BB962C8B-B14F-4D97-AF65-F5344CB8AC3E}">
        <p14:creationId xmlns:p14="http://schemas.microsoft.com/office/powerpoint/2010/main" val="1534134590"/>
      </p:ext>
    </p:extLst>
  </p:cSld>
  <p:clrMapOvr>
    <a:masterClrMapping/>
  </p:clrMapOvr>
  <p:transition spd="med">
    <p:plus/>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FC84FFBA-DCFB-44BA-9EEF-3828938A3D54}" type="slidenum">
              <a:rPr lang="en-US" altLang="en-US"/>
              <a:pPr>
                <a:defRPr/>
              </a:pPr>
              <a:t>14</a:t>
            </a:fld>
            <a:endParaRPr lang="en-US" altLang="en-US"/>
          </a:p>
        </p:txBody>
      </p:sp>
      <p:sp>
        <p:nvSpPr>
          <p:cNvPr id="55298" name="Rectangle 2"/>
          <p:cNvSpPr>
            <a:spLocks noGrp="1" noChangeArrowheads="1"/>
          </p:cNvSpPr>
          <p:nvPr>
            <p:ph type="title"/>
          </p:nvPr>
        </p:nvSpPr>
        <p:spPr>
          <a:xfrm>
            <a:off x="304800" y="533400"/>
            <a:ext cx="8458200" cy="1219200"/>
          </a:xfrm>
          <a:ln w="12700">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2800" b="1" dirty="0" smtClean="0">
                <a:solidFill>
                  <a:srgbClr val="95055B"/>
                </a:solidFill>
              </a:rPr>
              <a:t>    </a:t>
            </a:r>
            <a:r>
              <a:rPr lang="en-US" altLang="en-US" sz="4000" b="1" dirty="0" smtClean="0">
                <a:solidFill>
                  <a:schemeClr val="bg2"/>
                </a:solidFill>
                <a:effectLst/>
                <a:latin typeface="Times New Roman" pitchFamily="18" charset="0"/>
              </a:rPr>
              <a:t>2021/22 First Interim Assumptions</a:t>
            </a:r>
            <a:r>
              <a:rPr lang="en-US" altLang="en-US" sz="2800" b="1" dirty="0" smtClean="0">
                <a:solidFill>
                  <a:srgbClr val="D60093"/>
                </a:solidFill>
                <a:effectLst/>
              </a:rPr>
              <a:t/>
            </a:r>
            <a:br>
              <a:rPr lang="en-US" altLang="en-US" sz="2800" b="1" dirty="0" smtClean="0">
                <a:solidFill>
                  <a:srgbClr val="D60093"/>
                </a:solidFill>
                <a:effectLst/>
              </a:rPr>
            </a:br>
            <a:r>
              <a:rPr lang="en-US" altLang="en-US" sz="2800" b="1" dirty="0" smtClean="0">
                <a:solidFill>
                  <a:srgbClr val="D60093"/>
                </a:solidFill>
                <a:effectLst/>
              </a:rPr>
              <a:t> </a:t>
            </a:r>
            <a:r>
              <a:rPr lang="en-US" altLang="en-US" sz="2800" b="1" dirty="0" smtClean="0">
                <a:solidFill>
                  <a:schemeClr val="bg2"/>
                </a:solidFill>
                <a:effectLst/>
                <a:latin typeface="Times New Roman" pitchFamily="18" charset="0"/>
              </a:rPr>
              <a:t>General Fund Reserve</a:t>
            </a:r>
            <a:endParaRPr lang="en-US" altLang="en-US" sz="2800" b="1" dirty="0" smtClean="0">
              <a:effectLst/>
              <a:latin typeface="Times New Roman" pitchFamily="18" charset="0"/>
            </a:endParaRPr>
          </a:p>
        </p:txBody>
      </p:sp>
      <p:sp>
        <p:nvSpPr>
          <p:cNvPr id="15364" name="Rectangle 3"/>
          <p:cNvSpPr>
            <a:spLocks noGrp="1" noChangeArrowheads="1"/>
          </p:cNvSpPr>
          <p:nvPr>
            <p:ph type="body" idx="1"/>
          </p:nvPr>
        </p:nvSpPr>
        <p:spPr>
          <a:xfrm>
            <a:off x="304800" y="2057400"/>
            <a:ext cx="8458200" cy="42672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marL="400050" lvl="1" indent="0" eaLnBrk="1" hangingPunct="1">
              <a:spcBef>
                <a:spcPct val="0"/>
              </a:spcBef>
              <a:buClrTx/>
              <a:buSzTx/>
              <a:buFont typeface="Wingdings" pitchFamily="2" charset="2"/>
              <a:buChar char="Ø"/>
            </a:pPr>
            <a:r>
              <a:rPr lang="en-US" altLang="en-US" sz="2400" b="1" kern="1200" dirty="0" smtClean="0">
                <a:solidFill>
                  <a:srgbClr val="003366"/>
                </a:solidFill>
                <a:effectLst/>
                <a:latin typeface="Times New Roman" pitchFamily="18" charset="0"/>
              </a:rPr>
              <a:t>See Multi Year Projection for reserve amounts</a:t>
            </a:r>
          </a:p>
          <a:p>
            <a:pPr marL="400050" lvl="1" indent="0" eaLnBrk="1" hangingPunct="1">
              <a:spcBef>
                <a:spcPct val="0"/>
              </a:spcBef>
              <a:buClrTx/>
              <a:buSzTx/>
              <a:buNone/>
            </a:pPr>
            <a:r>
              <a:rPr lang="en-US" altLang="en-US" sz="2400" b="1" u="sng" kern="1200" dirty="0" smtClean="0">
                <a:solidFill>
                  <a:srgbClr val="003366"/>
                </a:solidFill>
                <a:effectLst/>
                <a:latin typeface="Times New Roman" pitchFamily="18" charset="0"/>
              </a:rPr>
              <a:t>Update:</a:t>
            </a:r>
          </a:p>
          <a:p>
            <a:pPr marL="400050" lvl="1" indent="0" eaLnBrk="1" hangingPunct="1">
              <a:spcBef>
                <a:spcPct val="0"/>
              </a:spcBef>
              <a:spcAft>
                <a:spcPts val="1200"/>
              </a:spcAft>
              <a:buClrTx/>
              <a:buSzTx/>
              <a:buFont typeface="Wingdings" pitchFamily="2" charset="2"/>
              <a:buChar char="Ø"/>
            </a:pPr>
            <a:r>
              <a:rPr lang="en-US" altLang="en-US" sz="2400" b="1" kern="1200" dirty="0">
                <a:solidFill>
                  <a:srgbClr val="003366"/>
                </a:solidFill>
                <a:effectLst/>
                <a:latin typeface="Times New Roman" pitchFamily="18" charset="0"/>
              </a:rPr>
              <a:t>Retiree Health and Welfare Liability Deposit of $440,000</a:t>
            </a:r>
          </a:p>
          <a:p>
            <a:pPr marL="800100" lvl="2" indent="0" eaLnBrk="1" hangingPunct="1">
              <a:spcBef>
                <a:spcPct val="0"/>
              </a:spcBef>
              <a:buClrTx/>
              <a:buSzTx/>
              <a:buFont typeface="Wingdings" pitchFamily="2" charset="2"/>
              <a:buChar char="Ø"/>
            </a:pPr>
            <a:r>
              <a:rPr lang="en-US" altLang="en-US" sz="2000" b="1" kern="1200" dirty="0">
                <a:solidFill>
                  <a:srgbClr val="003366"/>
                </a:solidFill>
                <a:effectLst/>
                <a:latin typeface="Times New Roman" pitchFamily="18" charset="0"/>
              </a:rPr>
              <a:t>District will spend down reserves in facility funds over the next several years.  Reduction in reserves has a negative impact on credit rating for future general obligation bond issuances</a:t>
            </a:r>
            <a:r>
              <a:rPr lang="en-US" altLang="en-US" sz="2000" b="1" kern="1200" dirty="0" smtClean="0">
                <a:solidFill>
                  <a:srgbClr val="003366"/>
                </a:solidFill>
                <a:effectLst/>
                <a:latin typeface="Times New Roman" pitchFamily="18" charset="0"/>
              </a:rPr>
              <a:t>.</a:t>
            </a:r>
            <a:endParaRPr lang="en-US" altLang="en-US" sz="2000" b="1" kern="1200" dirty="0">
              <a:solidFill>
                <a:srgbClr val="003366"/>
              </a:solidFill>
              <a:effectLst/>
              <a:latin typeface="Times New Roman" pitchFamily="18" charset="0"/>
            </a:endParaRPr>
          </a:p>
          <a:p>
            <a:pPr marL="800100" lvl="2" indent="0" eaLnBrk="1" hangingPunct="1">
              <a:spcBef>
                <a:spcPct val="0"/>
              </a:spcBef>
              <a:buClrTx/>
              <a:buSzTx/>
              <a:buFont typeface="Wingdings" pitchFamily="2" charset="2"/>
              <a:buChar char="Ø"/>
            </a:pPr>
            <a:r>
              <a:rPr lang="en-US" altLang="en-US" sz="2000" b="1" kern="1200" dirty="0">
                <a:solidFill>
                  <a:srgbClr val="003366"/>
                </a:solidFill>
                <a:effectLst/>
                <a:latin typeface="Times New Roman" pitchFamily="18" charset="0"/>
              </a:rPr>
              <a:t>Intend to establish an irrevocable trust to deposit funds to assist with balance sheet improvement for credit rating for future general obligation bond issuances.  Additional annual deposits will continue to support commitment </a:t>
            </a:r>
            <a:r>
              <a:rPr lang="en-US" altLang="en-US" sz="2000" b="1" kern="1200" dirty="0" smtClean="0">
                <a:solidFill>
                  <a:srgbClr val="003366"/>
                </a:solidFill>
                <a:effectLst/>
                <a:latin typeface="Times New Roman" pitchFamily="18" charset="0"/>
              </a:rPr>
              <a:t>toward </a:t>
            </a:r>
            <a:r>
              <a:rPr lang="en-US" altLang="en-US" sz="2000" b="1" kern="1200" dirty="0">
                <a:solidFill>
                  <a:srgbClr val="003366"/>
                </a:solidFill>
                <a:effectLst/>
                <a:latin typeface="Times New Roman" pitchFamily="18" charset="0"/>
              </a:rPr>
              <a:t>funding this liability</a:t>
            </a:r>
            <a:r>
              <a:rPr lang="en-US" altLang="en-US" sz="2000" b="1" kern="1200" dirty="0" smtClean="0">
                <a:solidFill>
                  <a:srgbClr val="003366"/>
                </a:solidFill>
                <a:effectLst/>
                <a:latin typeface="Times New Roman" pitchFamily="18" charset="0"/>
              </a:rPr>
              <a:t>.</a:t>
            </a:r>
            <a:endParaRPr lang="en-US" altLang="en-US" sz="2000" b="1" kern="1200" dirty="0">
              <a:solidFill>
                <a:srgbClr val="003366"/>
              </a:solidFill>
              <a:effectLst/>
              <a:latin typeface="Times New Roman" pitchFamily="18" charset="0"/>
            </a:endParaRPr>
          </a:p>
          <a:p>
            <a:pPr marL="800100" lvl="2" indent="0" eaLnBrk="1" hangingPunct="1">
              <a:spcBef>
                <a:spcPct val="0"/>
              </a:spcBef>
              <a:buClrTx/>
              <a:buSzTx/>
              <a:buFont typeface="Wingdings" pitchFamily="2" charset="2"/>
              <a:buChar char="Ø"/>
            </a:pPr>
            <a:r>
              <a:rPr lang="en-US" altLang="en-US" sz="2000" b="1" kern="1200" dirty="0">
                <a:solidFill>
                  <a:srgbClr val="003366"/>
                </a:solidFill>
                <a:effectLst/>
                <a:latin typeface="Times New Roman" pitchFamily="18" charset="0"/>
              </a:rPr>
              <a:t>Planned for February 2022 Board action</a:t>
            </a:r>
          </a:p>
          <a:p>
            <a:pPr marL="400050" lvl="1" indent="0" eaLnBrk="1" hangingPunct="1">
              <a:spcBef>
                <a:spcPct val="0"/>
              </a:spcBef>
              <a:buClrTx/>
              <a:buSzTx/>
              <a:buNone/>
            </a:pPr>
            <a:endParaRPr lang="en-US" altLang="en-US" sz="2400" b="1" kern="1200" dirty="0" smtClean="0">
              <a:solidFill>
                <a:srgbClr val="003366"/>
              </a:solidFill>
              <a:effectLst/>
              <a:latin typeface="Times New Roman" pitchFamily="18" charset="0"/>
            </a:endParaRPr>
          </a:p>
        </p:txBody>
      </p:sp>
    </p:spTree>
    <p:extLst>
      <p:ext uri="{BB962C8B-B14F-4D97-AF65-F5344CB8AC3E}">
        <p14:creationId xmlns:p14="http://schemas.microsoft.com/office/powerpoint/2010/main" val="3105931333"/>
      </p:ext>
    </p:extLst>
  </p:cSld>
  <p:clrMapOvr>
    <a:masterClrMapping/>
  </p:clrMapOvr>
  <p:transition spd="med">
    <p:plus/>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FD180A21-3F11-48E6-B66F-1021E9766D85}" type="slidenum">
              <a:rPr lang="en-US" altLang="en-US"/>
              <a:pPr>
                <a:defRPr/>
              </a:pPr>
              <a:t>15</a:t>
            </a:fld>
            <a:endParaRPr lang="en-US" altLang="en-US"/>
          </a:p>
        </p:txBody>
      </p:sp>
      <p:sp>
        <p:nvSpPr>
          <p:cNvPr id="63490" name="Rectangle 2"/>
          <p:cNvSpPr>
            <a:spLocks noGrp="1" noChangeArrowheads="1"/>
          </p:cNvSpPr>
          <p:nvPr>
            <p:ph type="title"/>
          </p:nvPr>
        </p:nvSpPr>
        <p:spPr>
          <a:xfrm>
            <a:off x="533400" y="381000"/>
            <a:ext cx="7924800" cy="1447800"/>
          </a:xfrm>
          <a:ln w="12700">
            <a:solidFill>
              <a:srgbClr val="000000"/>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3600" b="1" smtClean="0">
                <a:solidFill>
                  <a:schemeClr val="bg2"/>
                </a:solidFill>
                <a:effectLst/>
                <a:latin typeface="Times New Roman" pitchFamily="18" charset="0"/>
              </a:rPr>
              <a:t>Multi-year Projections</a:t>
            </a:r>
            <a:br>
              <a:rPr lang="en-US" altLang="en-US" sz="3600" b="1" smtClean="0">
                <a:solidFill>
                  <a:schemeClr val="bg2"/>
                </a:solidFill>
                <a:effectLst/>
                <a:latin typeface="Times New Roman" pitchFamily="18" charset="0"/>
              </a:rPr>
            </a:br>
            <a:r>
              <a:rPr lang="en-US" altLang="en-US" sz="2400" b="1" smtClean="0">
                <a:solidFill>
                  <a:schemeClr val="bg2"/>
                </a:solidFill>
                <a:effectLst/>
              </a:rPr>
              <a:t> </a:t>
            </a:r>
            <a:r>
              <a:rPr lang="en-US" altLang="en-US" sz="2800" b="1" smtClean="0">
                <a:solidFill>
                  <a:schemeClr val="bg2"/>
                </a:solidFill>
                <a:effectLst/>
                <a:latin typeface="Times New Roman" pitchFamily="18" charset="0"/>
              </a:rPr>
              <a:t>Revenue Assumptions</a:t>
            </a:r>
            <a:r>
              <a:rPr lang="en-US" altLang="en-US" sz="2800" b="1" smtClean="0">
                <a:solidFill>
                  <a:schemeClr val="bg2"/>
                </a:solidFill>
                <a:latin typeface="Times New Roman" pitchFamily="18" charset="0"/>
              </a:rPr>
              <a:t/>
            </a:r>
            <a:br>
              <a:rPr lang="en-US" altLang="en-US" sz="2800" b="1" smtClean="0">
                <a:solidFill>
                  <a:schemeClr val="bg2"/>
                </a:solidFill>
                <a:latin typeface="Times New Roman" pitchFamily="18" charset="0"/>
              </a:rPr>
            </a:br>
            <a:r>
              <a:rPr lang="en-US" altLang="en-US" sz="2000" b="1" smtClean="0">
                <a:solidFill>
                  <a:schemeClr val="bg2"/>
                </a:solidFill>
                <a:effectLst/>
                <a:latin typeface="Times New Roman" pitchFamily="18" charset="0"/>
              </a:rPr>
              <a:t>(Subsequent Years)</a:t>
            </a:r>
          </a:p>
        </p:txBody>
      </p:sp>
      <p:sp>
        <p:nvSpPr>
          <p:cNvPr id="63491" name="Rectangle 3"/>
          <p:cNvSpPr>
            <a:spLocks noGrp="1" noChangeArrowheads="1"/>
          </p:cNvSpPr>
          <p:nvPr>
            <p:ph type="body" idx="1"/>
          </p:nvPr>
        </p:nvSpPr>
        <p:spPr>
          <a:xfrm>
            <a:off x="533400" y="2133600"/>
            <a:ext cx="8001000" cy="4267200"/>
          </a:xfrm>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80000"/>
              </a:lnSpc>
              <a:buClr>
                <a:schemeClr val="bg2"/>
              </a:buClr>
              <a:buFont typeface="Wingdings" pitchFamily="2" charset="2"/>
              <a:buChar char="Ø"/>
              <a:defRPr/>
            </a:pPr>
            <a:r>
              <a:rPr lang="en-US" altLang="en-US" sz="2400" b="1" dirty="0" smtClean="0">
                <a:solidFill>
                  <a:schemeClr val="bg2"/>
                </a:solidFill>
                <a:effectLst/>
                <a:latin typeface="Times New Roman" pitchFamily="18" charset="0"/>
              </a:rPr>
              <a:t>Local Control Funding Formula:</a:t>
            </a:r>
          </a:p>
          <a:p>
            <a:pPr marL="0" indent="0" eaLnBrk="1" hangingPunct="1">
              <a:lnSpc>
                <a:spcPct val="80000"/>
              </a:lnSpc>
              <a:buClr>
                <a:schemeClr val="bg2"/>
              </a:buClr>
              <a:buNone/>
              <a:defRPr/>
            </a:pPr>
            <a:endParaRPr lang="en-US" altLang="en-US" sz="2400" b="1" dirty="0" smtClean="0">
              <a:solidFill>
                <a:schemeClr val="bg2"/>
              </a:solidFill>
              <a:effectLst/>
              <a:latin typeface="Times New Roman" pitchFamily="18" charset="0"/>
            </a:endParaRPr>
          </a:p>
          <a:p>
            <a:pPr lvl="1" eaLnBrk="1" hangingPunct="1">
              <a:lnSpc>
                <a:spcPct val="80000"/>
              </a:lnSpc>
              <a:buClr>
                <a:schemeClr val="bg2"/>
              </a:buClr>
              <a:buFont typeface="Wingdings" pitchFamily="2" charset="2"/>
              <a:buChar char="Ø"/>
              <a:defRPr/>
            </a:pPr>
            <a:r>
              <a:rPr lang="en-US" altLang="en-US" sz="2400" b="1" dirty="0" smtClean="0">
                <a:solidFill>
                  <a:schemeClr val="bg2"/>
                </a:solidFill>
                <a:effectLst/>
                <a:latin typeface="Times New Roman" pitchFamily="18" charset="0"/>
              </a:rPr>
              <a:t>COLA </a:t>
            </a:r>
          </a:p>
          <a:p>
            <a:pPr marL="914400" lvl="2" indent="0" eaLnBrk="1" hangingPunct="1">
              <a:lnSpc>
                <a:spcPct val="80000"/>
              </a:lnSpc>
              <a:buClr>
                <a:schemeClr val="bg2"/>
              </a:buClr>
              <a:buNone/>
              <a:defRPr/>
            </a:pPr>
            <a:r>
              <a:rPr lang="en-US" altLang="en-US" b="1" dirty="0" smtClean="0">
                <a:solidFill>
                  <a:schemeClr val="bg2"/>
                </a:solidFill>
                <a:effectLst/>
                <a:latin typeface="Times New Roman" pitchFamily="18" charset="0"/>
              </a:rPr>
              <a:t>5.35% in 2022/23</a:t>
            </a:r>
          </a:p>
          <a:p>
            <a:pPr marL="914400" lvl="2" indent="0" eaLnBrk="1" hangingPunct="1">
              <a:lnSpc>
                <a:spcPct val="80000"/>
              </a:lnSpc>
              <a:buClr>
                <a:schemeClr val="bg2"/>
              </a:buClr>
              <a:buNone/>
              <a:defRPr/>
            </a:pPr>
            <a:r>
              <a:rPr lang="en-US" altLang="en-US" b="1" dirty="0" smtClean="0">
                <a:solidFill>
                  <a:schemeClr val="bg2"/>
                </a:solidFill>
                <a:effectLst/>
                <a:latin typeface="Times New Roman" pitchFamily="18" charset="0"/>
              </a:rPr>
              <a:t>3.5% in 2023/24</a:t>
            </a:r>
          </a:p>
          <a:p>
            <a:pPr marL="914400" lvl="2" indent="0" eaLnBrk="1" hangingPunct="1">
              <a:lnSpc>
                <a:spcPct val="80000"/>
              </a:lnSpc>
              <a:buClr>
                <a:schemeClr val="bg2"/>
              </a:buClr>
              <a:buNone/>
              <a:defRPr/>
            </a:pPr>
            <a:endParaRPr lang="en-US" altLang="en-US" b="1" dirty="0" smtClean="0">
              <a:solidFill>
                <a:schemeClr val="bg2"/>
              </a:solidFill>
              <a:effectLst/>
              <a:latin typeface="Times New Roman" pitchFamily="18" charset="0"/>
            </a:endParaRPr>
          </a:p>
          <a:p>
            <a:pPr lvl="1" eaLnBrk="1" hangingPunct="1">
              <a:lnSpc>
                <a:spcPct val="80000"/>
              </a:lnSpc>
              <a:buClr>
                <a:schemeClr val="bg2"/>
              </a:buClr>
              <a:buFont typeface="Wingdings" pitchFamily="2" charset="2"/>
              <a:buChar char="Ø"/>
              <a:defRPr/>
            </a:pPr>
            <a:r>
              <a:rPr lang="en-US" altLang="en-US" sz="2400" b="1" dirty="0">
                <a:solidFill>
                  <a:schemeClr val="bg2"/>
                </a:solidFill>
                <a:effectLst/>
                <a:latin typeface="Times New Roman" pitchFamily="18" charset="0"/>
              </a:rPr>
              <a:t>ADA</a:t>
            </a:r>
          </a:p>
          <a:p>
            <a:pPr marL="914400" lvl="2" indent="0" eaLnBrk="1" hangingPunct="1">
              <a:lnSpc>
                <a:spcPct val="80000"/>
              </a:lnSpc>
              <a:buClr>
                <a:schemeClr val="bg2"/>
              </a:buClr>
              <a:buNone/>
              <a:defRPr/>
            </a:pPr>
            <a:r>
              <a:rPr lang="en-US" altLang="en-US" b="1" dirty="0" smtClean="0">
                <a:solidFill>
                  <a:schemeClr val="bg2"/>
                </a:solidFill>
                <a:effectLst/>
                <a:latin typeface="Times New Roman" pitchFamily="18" charset="0"/>
              </a:rPr>
              <a:t>+52 </a:t>
            </a:r>
            <a:r>
              <a:rPr lang="en-US" altLang="en-US" b="1" dirty="0">
                <a:solidFill>
                  <a:schemeClr val="bg2"/>
                </a:solidFill>
                <a:effectLst/>
                <a:latin typeface="Times New Roman" pitchFamily="18" charset="0"/>
              </a:rPr>
              <a:t>ADA change in </a:t>
            </a:r>
            <a:r>
              <a:rPr lang="en-US" altLang="en-US" b="1" dirty="0" smtClean="0">
                <a:solidFill>
                  <a:schemeClr val="bg2"/>
                </a:solidFill>
                <a:effectLst/>
                <a:latin typeface="Times New Roman" pitchFamily="18" charset="0"/>
              </a:rPr>
              <a:t>2022/23 (assumes decline of 30 ADA and a return to 97% seat attendance)</a:t>
            </a:r>
            <a:endParaRPr lang="en-US" altLang="en-US" b="1" dirty="0">
              <a:solidFill>
                <a:schemeClr val="bg2"/>
              </a:solidFill>
              <a:effectLst/>
              <a:latin typeface="Times New Roman" pitchFamily="18" charset="0"/>
            </a:endParaRPr>
          </a:p>
          <a:p>
            <a:pPr marL="914400" lvl="2" indent="0" eaLnBrk="1" hangingPunct="1">
              <a:lnSpc>
                <a:spcPct val="80000"/>
              </a:lnSpc>
              <a:buClr>
                <a:schemeClr val="bg2"/>
              </a:buClr>
              <a:buNone/>
              <a:defRPr/>
            </a:pPr>
            <a:r>
              <a:rPr lang="en-US" altLang="en-US" b="1" dirty="0" smtClean="0">
                <a:solidFill>
                  <a:schemeClr val="bg2"/>
                </a:solidFill>
                <a:effectLst/>
                <a:latin typeface="Times New Roman" pitchFamily="18" charset="0"/>
              </a:rPr>
              <a:t>-0 </a:t>
            </a:r>
            <a:r>
              <a:rPr lang="en-US" altLang="en-US" b="1" dirty="0">
                <a:solidFill>
                  <a:schemeClr val="bg2"/>
                </a:solidFill>
                <a:effectLst/>
                <a:latin typeface="Times New Roman" pitchFamily="18" charset="0"/>
              </a:rPr>
              <a:t>ADA change in </a:t>
            </a:r>
            <a:r>
              <a:rPr lang="en-US" altLang="en-US" b="1" dirty="0" smtClean="0">
                <a:solidFill>
                  <a:schemeClr val="bg2"/>
                </a:solidFill>
                <a:effectLst/>
                <a:latin typeface="Times New Roman" pitchFamily="18" charset="0"/>
              </a:rPr>
              <a:t>2023/24 (wait to see what occurs in 22/23 enrollment – so many unknowns at this time)</a:t>
            </a:r>
          </a:p>
          <a:p>
            <a:pPr marL="514350" lvl="1" indent="0" eaLnBrk="1" hangingPunct="1">
              <a:lnSpc>
                <a:spcPct val="80000"/>
              </a:lnSpc>
              <a:buClr>
                <a:schemeClr val="bg2"/>
              </a:buClr>
              <a:buNone/>
              <a:defRPr/>
            </a:pPr>
            <a:endParaRPr lang="en-US" altLang="en-US" sz="2400" b="1" dirty="0">
              <a:solidFill>
                <a:schemeClr val="bg2"/>
              </a:solidFill>
              <a:effectLst/>
              <a:latin typeface="Times New Roman" pitchFamily="18" charset="0"/>
            </a:endParaRPr>
          </a:p>
          <a:p>
            <a:pPr marL="114300" indent="0" eaLnBrk="1" hangingPunct="1">
              <a:lnSpc>
                <a:spcPct val="80000"/>
              </a:lnSpc>
              <a:buClr>
                <a:schemeClr val="bg2"/>
              </a:buClr>
              <a:buNone/>
              <a:defRPr/>
            </a:pPr>
            <a:endParaRPr lang="en-US" altLang="en-US" b="1" dirty="0" smtClean="0">
              <a:solidFill>
                <a:schemeClr val="bg2"/>
              </a:solidFill>
              <a:effectLst/>
              <a:latin typeface="Times New Roman" pitchFamily="18" charset="0"/>
            </a:endParaRPr>
          </a:p>
          <a:p>
            <a:pPr marL="914400" lvl="2" indent="0" eaLnBrk="1" hangingPunct="1">
              <a:lnSpc>
                <a:spcPct val="80000"/>
              </a:lnSpc>
              <a:buClr>
                <a:schemeClr val="bg2"/>
              </a:buClr>
              <a:buNone/>
              <a:defRPr/>
            </a:pPr>
            <a:endParaRPr lang="en-US" altLang="en-US" b="1" dirty="0" smtClean="0">
              <a:solidFill>
                <a:schemeClr val="bg2"/>
              </a:solidFill>
              <a:effectLst/>
              <a:latin typeface="Times New Roman" pitchFamily="18" charset="0"/>
            </a:endParaRPr>
          </a:p>
          <a:p>
            <a:pPr marL="914400" lvl="2" indent="0" eaLnBrk="1" hangingPunct="1">
              <a:lnSpc>
                <a:spcPct val="80000"/>
              </a:lnSpc>
              <a:buClr>
                <a:schemeClr val="bg2"/>
              </a:buClr>
              <a:buNone/>
              <a:defRPr/>
            </a:pPr>
            <a:endParaRPr lang="en-US" altLang="en-US" sz="2000" b="1" dirty="0" smtClean="0">
              <a:solidFill>
                <a:schemeClr val="bg2"/>
              </a:solidFill>
              <a:effectLst/>
              <a:latin typeface="Times New Roman" pitchFamily="18" charset="0"/>
            </a:endParaRPr>
          </a:p>
        </p:txBody>
      </p:sp>
    </p:spTree>
  </p:cSld>
  <p:clrMapOvr>
    <a:masterClrMapping/>
  </p:clrMapOvr>
  <p:transition spd="med">
    <p:push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FD180A21-3F11-48E6-B66F-1021E9766D85}" type="slidenum">
              <a:rPr lang="en-US" altLang="en-US"/>
              <a:pPr>
                <a:defRPr/>
              </a:pPr>
              <a:t>16</a:t>
            </a:fld>
            <a:endParaRPr lang="en-US" altLang="en-US"/>
          </a:p>
        </p:txBody>
      </p:sp>
      <p:sp>
        <p:nvSpPr>
          <p:cNvPr id="63490" name="Rectangle 2"/>
          <p:cNvSpPr>
            <a:spLocks noGrp="1" noChangeArrowheads="1"/>
          </p:cNvSpPr>
          <p:nvPr>
            <p:ph type="title"/>
          </p:nvPr>
        </p:nvSpPr>
        <p:spPr>
          <a:xfrm>
            <a:off x="533400" y="381000"/>
            <a:ext cx="7924800" cy="1447800"/>
          </a:xfrm>
          <a:ln w="12700">
            <a:solidFill>
              <a:srgbClr val="000000"/>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3600" b="1" smtClean="0">
                <a:solidFill>
                  <a:schemeClr val="bg2"/>
                </a:solidFill>
                <a:effectLst/>
                <a:latin typeface="Times New Roman" pitchFamily="18" charset="0"/>
              </a:rPr>
              <a:t>Multi-year Projections</a:t>
            </a:r>
            <a:br>
              <a:rPr lang="en-US" altLang="en-US" sz="3600" b="1" smtClean="0">
                <a:solidFill>
                  <a:schemeClr val="bg2"/>
                </a:solidFill>
                <a:effectLst/>
                <a:latin typeface="Times New Roman" pitchFamily="18" charset="0"/>
              </a:rPr>
            </a:br>
            <a:r>
              <a:rPr lang="en-US" altLang="en-US" sz="2400" b="1" smtClean="0">
                <a:solidFill>
                  <a:schemeClr val="bg2"/>
                </a:solidFill>
                <a:effectLst/>
              </a:rPr>
              <a:t> </a:t>
            </a:r>
            <a:r>
              <a:rPr lang="en-US" altLang="en-US" sz="2800" b="1" smtClean="0">
                <a:solidFill>
                  <a:schemeClr val="bg2"/>
                </a:solidFill>
                <a:effectLst/>
                <a:latin typeface="Times New Roman" pitchFamily="18" charset="0"/>
              </a:rPr>
              <a:t>Revenue Assumptions</a:t>
            </a:r>
            <a:r>
              <a:rPr lang="en-US" altLang="en-US" sz="2800" b="1" smtClean="0">
                <a:solidFill>
                  <a:schemeClr val="bg2"/>
                </a:solidFill>
                <a:latin typeface="Times New Roman" pitchFamily="18" charset="0"/>
              </a:rPr>
              <a:t/>
            </a:r>
            <a:br>
              <a:rPr lang="en-US" altLang="en-US" sz="2800" b="1" smtClean="0">
                <a:solidFill>
                  <a:schemeClr val="bg2"/>
                </a:solidFill>
                <a:latin typeface="Times New Roman" pitchFamily="18" charset="0"/>
              </a:rPr>
            </a:br>
            <a:r>
              <a:rPr lang="en-US" altLang="en-US" sz="2000" b="1" smtClean="0">
                <a:solidFill>
                  <a:schemeClr val="bg2"/>
                </a:solidFill>
                <a:effectLst/>
                <a:latin typeface="Times New Roman" pitchFamily="18" charset="0"/>
              </a:rPr>
              <a:t>(Subsequent Years)</a:t>
            </a:r>
          </a:p>
        </p:txBody>
      </p:sp>
      <p:sp>
        <p:nvSpPr>
          <p:cNvPr id="63491" name="Rectangle 3"/>
          <p:cNvSpPr>
            <a:spLocks noGrp="1" noChangeArrowheads="1"/>
          </p:cNvSpPr>
          <p:nvPr>
            <p:ph type="body" idx="1"/>
          </p:nvPr>
        </p:nvSpPr>
        <p:spPr>
          <a:xfrm>
            <a:off x="533400" y="2133600"/>
            <a:ext cx="8001000" cy="4267200"/>
          </a:xfrm>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marL="514350" lvl="1" indent="0" eaLnBrk="1" hangingPunct="1">
              <a:lnSpc>
                <a:spcPct val="80000"/>
              </a:lnSpc>
              <a:buClr>
                <a:schemeClr val="bg2"/>
              </a:buClr>
              <a:buNone/>
              <a:defRPr/>
            </a:pPr>
            <a:endParaRPr lang="en-US" altLang="en-US" sz="2400" b="1" dirty="0" smtClean="0">
              <a:solidFill>
                <a:schemeClr val="bg2"/>
              </a:solidFill>
              <a:effectLst/>
              <a:latin typeface="Times New Roman" pitchFamily="18" charset="0"/>
            </a:endParaRPr>
          </a:p>
          <a:p>
            <a:pPr eaLnBrk="1" hangingPunct="1">
              <a:lnSpc>
                <a:spcPct val="80000"/>
              </a:lnSpc>
              <a:buClr>
                <a:schemeClr val="bg2"/>
              </a:buClr>
              <a:buFont typeface="Wingdings" pitchFamily="2" charset="2"/>
              <a:buChar char="Ø"/>
              <a:defRPr/>
            </a:pPr>
            <a:r>
              <a:rPr lang="en-US" altLang="en-US" sz="2400" b="1" dirty="0" smtClean="0">
                <a:solidFill>
                  <a:schemeClr val="bg2"/>
                </a:solidFill>
                <a:effectLst/>
                <a:latin typeface="Times New Roman" pitchFamily="18" charset="0"/>
              </a:rPr>
              <a:t>LA County Department of Public Health one-time funding removed ($508,000)</a:t>
            </a:r>
          </a:p>
          <a:p>
            <a:pPr eaLnBrk="1" hangingPunct="1">
              <a:lnSpc>
                <a:spcPct val="80000"/>
              </a:lnSpc>
              <a:buClr>
                <a:schemeClr val="bg2"/>
              </a:buClr>
              <a:buFont typeface="Wingdings" pitchFamily="2" charset="2"/>
              <a:buChar char="Ø"/>
              <a:defRPr/>
            </a:pPr>
            <a:endParaRPr lang="en-US" altLang="en-US" sz="2400" b="1" dirty="0" smtClean="0">
              <a:solidFill>
                <a:schemeClr val="bg2"/>
              </a:solidFill>
              <a:effectLst/>
              <a:latin typeface="Times New Roman" pitchFamily="18" charset="0"/>
            </a:endParaRPr>
          </a:p>
          <a:p>
            <a:pPr eaLnBrk="1" hangingPunct="1">
              <a:lnSpc>
                <a:spcPct val="80000"/>
              </a:lnSpc>
              <a:buClr>
                <a:schemeClr val="bg2"/>
              </a:buClr>
              <a:buFont typeface="Wingdings" pitchFamily="2" charset="2"/>
              <a:buChar char="Ø"/>
              <a:defRPr/>
            </a:pPr>
            <a:r>
              <a:rPr lang="en-US" altLang="en-US" sz="2400" b="1" dirty="0" smtClean="0">
                <a:solidFill>
                  <a:schemeClr val="bg2"/>
                </a:solidFill>
                <a:effectLst/>
                <a:latin typeface="Times New Roman" pitchFamily="18" charset="0"/>
              </a:rPr>
              <a:t>Other one-time pandemic funds continue to support permanent staff and web based subscriptions into 23/24</a:t>
            </a:r>
          </a:p>
          <a:p>
            <a:pPr marL="0" indent="0" eaLnBrk="1" hangingPunct="1">
              <a:lnSpc>
                <a:spcPct val="80000"/>
              </a:lnSpc>
              <a:buClr>
                <a:schemeClr val="bg2"/>
              </a:buClr>
              <a:buNone/>
              <a:defRPr/>
            </a:pPr>
            <a:endParaRPr lang="en-US" altLang="en-US" sz="2400" b="1" dirty="0" smtClean="0">
              <a:solidFill>
                <a:schemeClr val="bg2"/>
              </a:solidFill>
              <a:effectLst/>
              <a:latin typeface="Times New Roman" pitchFamily="18" charset="0"/>
            </a:endParaRPr>
          </a:p>
          <a:p>
            <a:pPr eaLnBrk="1" hangingPunct="1">
              <a:lnSpc>
                <a:spcPct val="80000"/>
              </a:lnSpc>
              <a:buClr>
                <a:schemeClr val="bg2"/>
              </a:buClr>
              <a:buFont typeface="Wingdings" pitchFamily="2" charset="2"/>
              <a:buChar char="Ø"/>
              <a:defRPr/>
            </a:pPr>
            <a:r>
              <a:rPr lang="en-US" altLang="en-US" sz="2400" b="1" dirty="0" smtClean="0">
                <a:solidFill>
                  <a:schemeClr val="bg2"/>
                </a:solidFill>
                <a:effectLst/>
                <a:latin typeface="Times New Roman" pitchFamily="18" charset="0"/>
              </a:rPr>
              <a:t>Special Education COLA increase ($60,000) 22/23</a:t>
            </a:r>
          </a:p>
          <a:p>
            <a:pPr eaLnBrk="1" hangingPunct="1">
              <a:lnSpc>
                <a:spcPct val="80000"/>
              </a:lnSpc>
              <a:buClr>
                <a:schemeClr val="bg2"/>
              </a:buClr>
              <a:buFont typeface="Wingdings" pitchFamily="2" charset="2"/>
              <a:buChar char="Ø"/>
              <a:defRPr/>
            </a:pPr>
            <a:r>
              <a:rPr lang="en-US" altLang="en-US" sz="2400" b="1" dirty="0" smtClean="0">
                <a:solidFill>
                  <a:schemeClr val="bg2"/>
                </a:solidFill>
                <a:effectLst/>
                <a:latin typeface="Times New Roman" pitchFamily="18" charset="0"/>
              </a:rPr>
              <a:t>Special Education COLA and declining enrollment combination (-$178,000) 23/24</a:t>
            </a:r>
          </a:p>
        </p:txBody>
      </p:sp>
    </p:spTree>
    <p:extLst>
      <p:ext uri="{BB962C8B-B14F-4D97-AF65-F5344CB8AC3E}">
        <p14:creationId xmlns:p14="http://schemas.microsoft.com/office/powerpoint/2010/main" val="714848949"/>
      </p:ext>
    </p:extLst>
  </p:cSld>
  <p:clrMapOvr>
    <a:masterClrMapping/>
  </p:clrMapOvr>
  <p:transition spd="med">
    <p:push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E08B64CC-96BD-4D39-B1A4-6379D7505072}" type="slidenum">
              <a:rPr lang="en-US" altLang="en-US"/>
              <a:pPr>
                <a:defRPr/>
              </a:pPr>
              <a:t>17</a:t>
            </a:fld>
            <a:endParaRPr lang="en-US" altLang="en-US"/>
          </a:p>
        </p:txBody>
      </p:sp>
      <p:sp>
        <p:nvSpPr>
          <p:cNvPr id="17411" name="Text Box 3"/>
          <p:cNvSpPr txBox="1">
            <a:spLocks noChangeArrowheads="1"/>
          </p:cNvSpPr>
          <p:nvPr/>
        </p:nvSpPr>
        <p:spPr bwMode="auto">
          <a:xfrm>
            <a:off x="533400" y="228600"/>
            <a:ext cx="7924800" cy="1385888"/>
          </a:xfrm>
          <a:prstGeom prst="rect">
            <a:avLst/>
          </a:prstGeom>
          <a:noFill/>
          <a:ln w="12700" cap="sq">
            <a:solidFill>
              <a:schemeClr val="bg1"/>
            </a:solidFill>
            <a:miter lim="800000"/>
            <a:headEnd type="none" w="sm" len="sm"/>
            <a:tailEnd type="none" w="sm" len="sm"/>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lr>
                <a:schemeClr val="hlink"/>
              </a:buClr>
              <a:buSzPct val="65000"/>
              <a:buFont typeface="Wingdings" pitchFamily="2" charset="2"/>
              <a:buChar char="n"/>
              <a:defRPr sz="3200">
                <a:solidFill>
                  <a:schemeClr val="tx1"/>
                </a:solidFill>
                <a:latin typeface="Tahoma" pitchFamily="34" charset="0"/>
              </a:defRPr>
            </a:lvl1pPr>
            <a:lvl2pPr marL="742950" indent="-285750" algn="l" eaLnBrk="0" hangingPunct="0">
              <a:spcBef>
                <a:spcPct val="20000"/>
              </a:spcBef>
              <a:buClr>
                <a:schemeClr val="folHlink"/>
              </a:buClr>
              <a:buSzPct val="65000"/>
              <a:buFont typeface="Wingdings" pitchFamily="2" charset="2"/>
              <a:buChar char="n"/>
              <a:defRPr sz="2800">
                <a:solidFill>
                  <a:schemeClr val="tx1"/>
                </a:solidFill>
                <a:latin typeface="Tahoma" pitchFamily="34" charset="0"/>
              </a:defRPr>
            </a:lvl2pPr>
            <a:lvl3pPr marL="1143000" indent="-228600" algn="l" eaLnBrk="0" hangingPunct="0">
              <a:spcBef>
                <a:spcPct val="20000"/>
              </a:spcBef>
              <a:buClr>
                <a:schemeClr val="hlink"/>
              </a:buClr>
              <a:buSzPct val="65000"/>
              <a:buFont typeface="Wingdings" pitchFamily="2" charset="2"/>
              <a:buChar char="n"/>
              <a:defRPr sz="2400">
                <a:solidFill>
                  <a:schemeClr val="tx1"/>
                </a:solidFill>
                <a:latin typeface="Tahoma" pitchFamily="34" charset="0"/>
              </a:defRPr>
            </a:lvl3pPr>
            <a:lvl4pPr marL="1600200" indent="-228600" algn="l" eaLnBrk="0" hangingPunct="0">
              <a:spcBef>
                <a:spcPct val="20000"/>
              </a:spcBef>
              <a:buClr>
                <a:schemeClr val="folHlink"/>
              </a:buClr>
              <a:buSzPct val="65000"/>
              <a:buFont typeface="Wingdings" pitchFamily="2" charset="2"/>
              <a:buChar char="n"/>
              <a:defRPr sz="2000">
                <a:solidFill>
                  <a:schemeClr val="tx1"/>
                </a:solidFill>
                <a:latin typeface="Tahoma" pitchFamily="34" charset="0"/>
              </a:defRPr>
            </a:lvl4pPr>
            <a:lvl5pPr marL="2057400" indent="-228600" algn="l" eaLnBrk="0" hangingPunct="0">
              <a:spcBef>
                <a:spcPct val="20000"/>
              </a:spcBef>
              <a:buClr>
                <a:schemeClr val="hlink"/>
              </a:buClr>
              <a:buSzPct val="65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9pPr>
          </a:lstStyle>
          <a:p>
            <a:pPr algn="ctr">
              <a:spcBef>
                <a:spcPct val="0"/>
              </a:spcBef>
              <a:buClrTx/>
              <a:buSzTx/>
              <a:buFontTx/>
              <a:buNone/>
            </a:pPr>
            <a:r>
              <a:rPr lang="en-US" altLang="en-US" sz="3600">
                <a:solidFill>
                  <a:schemeClr val="bg2"/>
                </a:solidFill>
                <a:latin typeface="Times New Roman" pitchFamily="18" charset="0"/>
              </a:rPr>
              <a:t>Multi-year Projections</a:t>
            </a:r>
          </a:p>
          <a:p>
            <a:pPr algn="ctr">
              <a:spcBef>
                <a:spcPct val="0"/>
              </a:spcBef>
              <a:buClrTx/>
              <a:buSzTx/>
              <a:buFontTx/>
              <a:buNone/>
            </a:pPr>
            <a:r>
              <a:rPr lang="en-US" altLang="en-US" sz="2800">
                <a:solidFill>
                  <a:schemeClr val="bg2"/>
                </a:solidFill>
                <a:latin typeface="Times New Roman" pitchFamily="18" charset="0"/>
              </a:rPr>
              <a:t>Expense Assumptions</a:t>
            </a:r>
          </a:p>
          <a:p>
            <a:pPr algn="ctr">
              <a:spcBef>
                <a:spcPct val="0"/>
              </a:spcBef>
              <a:buClrTx/>
              <a:buSzTx/>
              <a:buFontTx/>
              <a:buNone/>
            </a:pPr>
            <a:r>
              <a:rPr lang="en-US" altLang="en-US" sz="2000">
                <a:solidFill>
                  <a:schemeClr val="bg2"/>
                </a:solidFill>
                <a:latin typeface="Times New Roman" pitchFamily="18" charset="0"/>
              </a:rPr>
              <a:t>(Subsequent Years)</a:t>
            </a:r>
          </a:p>
        </p:txBody>
      </p:sp>
      <p:sp>
        <p:nvSpPr>
          <p:cNvPr id="17412" name="Rectangle 4"/>
          <p:cNvSpPr>
            <a:spLocks noChangeArrowheads="1"/>
          </p:cNvSpPr>
          <p:nvPr/>
        </p:nvSpPr>
        <p:spPr bwMode="auto">
          <a:xfrm>
            <a:off x="533400" y="1524000"/>
            <a:ext cx="8229600"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28600" indent="-228600" algn="l" eaLnBrk="0" hangingPunct="0">
              <a:spcBef>
                <a:spcPct val="20000"/>
              </a:spcBef>
              <a:buClr>
                <a:schemeClr val="hlink"/>
              </a:buClr>
              <a:buSzPct val="65000"/>
              <a:buFont typeface="Wingdings" pitchFamily="2" charset="2"/>
              <a:buChar char="n"/>
              <a:defRPr sz="3200">
                <a:solidFill>
                  <a:schemeClr val="tx1"/>
                </a:solidFill>
                <a:latin typeface="Tahoma" pitchFamily="34" charset="0"/>
              </a:defRPr>
            </a:lvl1pPr>
            <a:lvl2pPr marL="685800" indent="-228600" algn="l" eaLnBrk="0" hangingPunct="0">
              <a:spcBef>
                <a:spcPct val="20000"/>
              </a:spcBef>
              <a:buClr>
                <a:schemeClr val="folHlink"/>
              </a:buClr>
              <a:buSzPct val="65000"/>
              <a:buFont typeface="Wingdings" pitchFamily="2" charset="2"/>
              <a:buChar char="n"/>
              <a:defRPr sz="2800">
                <a:solidFill>
                  <a:schemeClr val="tx1"/>
                </a:solidFill>
                <a:latin typeface="Tahoma" pitchFamily="34" charset="0"/>
              </a:defRPr>
            </a:lvl2pPr>
            <a:lvl3pPr algn="l" eaLnBrk="0" hangingPunct="0">
              <a:spcBef>
                <a:spcPct val="20000"/>
              </a:spcBef>
              <a:buClr>
                <a:schemeClr val="hlink"/>
              </a:buClr>
              <a:buSzPct val="65000"/>
              <a:buFont typeface="Wingdings" pitchFamily="2" charset="2"/>
              <a:buChar char="n"/>
              <a:defRPr sz="2400">
                <a:solidFill>
                  <a:schemeClr val="tx1"/>
                </a:solidFill>
                <a:latin typeface="Tahoma" pitchFamily="34" charset="0"/>
              </a:defRPr>
            </a:lvl3pPr>
            <a:lvl4pPr marL="1600200" indent="-228600" algn="l" eaLnBrk="0" hangingPunct="0">
              <a:spcBef>
                <a:spcPct val="20000"/>
              </a:spcBef>
              <a:buClr>
                <a:schemeClr val="folHlink"/>
              </a:buClr>
              <a:buSzPct val="65000"/>
              <a:buFont typeface="Wingdings" pitchFamily="2" charset="2"/>
              <a:buChar char="n"/>
              <a:defRPr sz="2000">
                <a:solidFill>
                  <a:schemeClr val="tx1"/>
                </a:solidFill>
                <a:latin typeface="Tahoma" pitchFamily="34" charset="0"/>
              </a:defRPr>
            </a:lvl4pPr>
            <a:lvl5pPr marL="2057400" indent="-228600" algn="l" eaLnBrk="0" hangingPunct="0">
              <a:spcBef>
                <a:spcPct val="20000"/>
              </a:spcBef>
              <a:buClr>
                <a:schemeClr val="hlink"/>
              </a:buClr>
              <a:buSzPct val="65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9pPr>
          </a:lstStyle>
          <a:p>
            <a:pPr>
              <a:spcBef>
                <a:spcPct val="0"/>
              </a:spcBef>
              <a:buClr>
                <a:schemeClr val="bg2"/>
              </a:buClr>
              <a:buSzTx/>
              <a:buFont typeface="Wingdings" pitchFamily="2" charset="2"/>
              <a:buNone/>
            </a:pPr>
            <a:endParaRPr lang="en-US" altLang="en-US" sz="2400" dirty="0">
              <a:solidFill>
                <a:schemeClr val="bg2"/>
              </a:solidFill>
              <a:latin typeface="Times New Roman" pitchFamily="18" charset="0"/>
            </a:endParaRPr>
          </a:p>
          <a:p>
            <a:pPr>
              <a:spcBef>
                <a:spcPct val="0"/>
              </a:spcBef>
              <a:buClr>
                <a:schemeClr val="bg2"/>
              </a:buClr>
              <a:buSzTx/>
              <a:buFont typeface="Wingdings" pitchFamily="2" charset="2"/>
              <a:buChar char="Ø"/>
            </a:pPr>
            <a:r>
              <a:rPr lang="en-US" altLang="en-US" sz="2400" dirty="0" smtClean="0">
                <a:solidFill>
                  <a:schemeClr val="bg2"/>
                </a:solidFill>
                <a:latin typeface="Times New Roman" pitchFamily="18" charset="0"/>
              </a:rPr>
              <a:t>2022/23 </a:t>
            </a:r>
            <a:r>
              <a:rPr lang="en-US" altLang="en-US" sz="2400" dirty="0">
                <a:solidFill>
                  <a:schemeClr val="bg2"/>
                </a:solidFill>
                <a:latin typeface="Times New Roman" pitchFamily="18" charset="0"/>
              </a:rPr>
              <a:t>Salaries and Employee Benefits</a:t>
            </a: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1.3% </a:t>
            </a:r>
            <a:r>
              <a:rPr lang="en-US" altLang="en-US" sz="2000" dirty="0">
                <a:solidFill>
                  <a:schemeClr val="bg2"/>
                </a:solidFill>
                <a:latin typeface="Times New Roman" pitchFamily="18" charset="0"/>
              </a:rPr>
              <a:t>Certificated step and column costs </a:t>
            </a: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0.9% </a:t>
            </a:r>
            <a:r>
              <a:rPr lang="en-US" altLang="en-US" sz="2000" dirty="0">
                <a:solidFill>
                  <a:schemeClr val="bg2"/>
                </a:solidFill>
                <a:latin typeface="Times New Roman" pitchFamily="18" charset="0"/>
              </a:rPr>
              <a:t>Classified step and longevity costs</a:t>
            </a: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0.7% </a:t>
            </a:r>
            <a:r>
              <a:rPr lang="en-US" altLang="en-US" sz="2000" dirty="0">
                <a:solidFill>
                  <a:schemeClr val="bg2"/>
                </a:solidFill>
                <a:latin typeface="Times New Roman" pitchFamily="18" charset="0"/>
              </a:rPr>
              <a:t>Non-unit step and longevity costs</a:t>
            </a:r>
          </a:p>
          <a:p>
            <a:pPr lvl="2">
              <a:spcBef>
                <a:spcPct val="0"/>
              </a:spcBef>
              <a:buClrTx/>
              <a:buSzTx/>
              <a:buFont typeface="Wingdings" pitchFamily="2" charset="2"/>
              <a:buChar char="Ø"/>
            </a:pPr>
            <a:r>
              <a:rPr lang="en-US" altLang="en-US" sz="2000" dirty="0">
                <a:solidFill>
                  <a:schemeClr val="bg2"/>
                </a:solidFill>
                <a:latin typeface="Times New Roman" pitchFamily="18" charset="0"/>
              </a:rPr>
              <a:t>6</a:t>
            </a:r>
            <a:r>
              <a:rPr lang="en-US" altLang="en-US" sz="2000" dirty="0" smtClean="0">
                <a:solidFill>
                  <a:schemeClr val="bg2"/>
                </a:solidFill>
                <a:latin typeface="Times New Roman" pitchFamily="18" charset="0"/>
              </a:rPr>
              <a:t>.0</a:t>
            </a:r>
            <a:r>
              <a:rPr lang="en-US" altLang="en-US" sz="2000" dirty="0">
                <a:solidFill>
                  <a:schemeClr val="bg2"/>
                </a:solidFill>
                <a:latin typeface="Times New Roman" pitchFamily="18" charset="0"/>
              </a:rPr>
              <a:t>% Increase in employee health and welfare benefits</a:t>
            </a:r>
          </a:p>
          <a:p>
            <a:pPr lvl="2">
              <a:spcBef>
                <a:spcPct val="0"/>
              </a:spcBef>
              <a:buClrTx/>
              <a:buSzTx/>
              <a:buFont typeface="Wingdings" pitchFamily="2" charset="2"/>
              <a:buChar char="Ø"/>
            </a:pPr>
            <a:r>
              <a:rPr lang="en-US" altLang="en-US" sz="2000" dirty="0">
                <a:solidFill>
                  <a:schemeClr val="bg2"/>
                </a:solidFill>
                <a:latin typeface="Times New Roman" pitchFamily="18" charset="0"/>
              </a:rPr>
              <a:t>LJEA step/column costs assume </a:t>
            </a:r>
            <a:r>
              <a:rPr lang="en-US" altLang="en-US" sz="2000" dirty="0" smtClean="0">
                <a:solidFill>
                  <a:schemeClr val="bg2"/>
                </a:solidFill>
                <a:latin typeface="Times New Roman" pitchFamily="18" charset="0"/>
              </a:rPr>
              <a:t>2 </a:t>
            </a:r>
            <a:r>
              <a:rPr lang="en-US" altLang="en-US" sz="2000" dirty="0">
                <a:solidFill>
                  <a:schemeClr val="bg2"/>
                </a:solidFill>
                <a:latin typeface="Times New Roman" pitchFamily="18" charset="0"/>
              </a:rPr>
              <a:t>teacher </a:t>
            </a:r>
            <a:r>
              <a:rPr lang="en-US" altLang="en-US" sz="2000" dirty="0" smtClean="0">
                <a:solidFill>
                  <a:schemeClr val="bg2"/>
                </a:solidFill>
                <a:latin typeface="Times New Roman" pitchFamily="18" charset="0"/>
              </a:rPr>
              <a:t>retiree savings</a:t>
            </a:r>
            <a:endParaRPr lang="en-US" altLang="en-US" sz="2000" dirty="0">
              <a:solidFill>
                <a:schemeClr val="bg2"/>
              </a:solidFill>
              <a:latin typeface="Times New Roman" pitchFamily="18" charset="0"/>
            </a:endParaRP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STRS pension increase 2.18% (19.1% from 16.92%)</a:t>
            </a: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PERS pension increase 3.19% (26.10% from 22.91%)</a:t>
            </a: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Add One Dual Language F.T.E  for fourth grade class</a:t>
            </a:r>
          </a:p>
          <a:p>
            <a:pPr lvl="2">
              <a:spcBef>
                <a:spcPct val="0"/>
              </a:spcBef>
              <a:buClrTx/>
              <a:buSzTx/>
              <a:buFont typeface="Wingdings" pitchFamily="2" charset="2"/>
              <a:buChar char="Ø"/>
            </a:pPr>
            <a:endParaRPr lang="en-US" altLang="en-US" sz="2000" dirty="0">
              <a:solidFill>
                <a:schemeClr val="bg2"/>
              </a:solidFill>
              <a:latin typeface="Times New Roman" pitchFamily="18" charset="0"/>
            </a:endParaRPr>
          </a:p>
          <a:p>
            <a:pPr lvl="1">
              <a:spcBef>
                <a:spcPct val="0"/>
              </a:spcBef>
              <a:buClrTx/>
              <a:buSzTx/>
              <a:buFont typeface="Wingdings" pitchFamily="2" charset="2"/>
              <a:buNone/>
            </a:pPr>
            <a:endParaRPr lang="en-US" altLang="en-US" sz="2400" dirty="0">
              <a:solidFill>
                <a:schemeClr val="bg2"/>
              </a:solidFill>
              <a:latin typeface="Times New Roman" pitchFamily="18" charset="0"/>
            </a:endParaRPr>
          </a:p>
        </p:txBody>
      </p:sp>
    </p:spTree>
  </p:cSld>
  <p:clrMapOvr>
    <a:masterClrMapping/>
  </p:clrMapOvr>
  <p:transition>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E08B64CC-96BD-4D39-B1A4-6379D7505072}" type="slidenum">
              <a:rPr lang="en-US" altLang="en-US"/>
              <a:pPr>
                <a:defRPr/>
              </a:pPr>
              <a:t>18</a:t>
            </a:fld>
            <a:endParaRPr lang="en-US" altLang="en-US"/>
          </a:p>
        </p:txBody>
      </p:sp>
      <p:sp>
        <p:nvSpPr>
          <p:cNvPr id="17411" name="Text Box 3"/>
          <p:cNvSpPr txBox="1">
            <a:spLocks noChangeArrowheads="1"/>
          </p:cNvSpPr>
          <p:nvPr/>
        </p:nvSpPr>
        <p:spPr bwMode="auto">
          <a:xfrm>
            <a:off x="533400" y="228600"/>
            <a:ext cx="7924800" cy="1385888"/>
          </a:xfrm>
          <a:prstGeom prst="rect">
            <a:avLst/>
          </a:prstGeom>
          <a:noFill/>
          <a:ln w="12700" cap="sq">
            <a:solidFill>
              <a:schemeClr val="bg1"/>
            </a:solidFill>
            <a:miter lim="800000"/>
            <a:headEnd type="none" w="sm" len="sm"/>
            <a:tailEnd type="none" w="sm" len="sm"/>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lr>
                <a:schemeClr val="hlink"/>
              </a:buClr>
              <a:buSzPct val="65000"/>
              <a:buFont typeface="Wingdings" pitchFamily="2" charset="2"/>
              <a:buChar char="n"/>
              <a:defRPr sz="3200">
                <a:solidFill>
                  <a:schemeClr val="tx1"/>
                </a:solidFill>
                <a:latin typeface="Tahoma" pitchFamily="34" charset="0"/>
              </a:defRPr>
            </a:lvl1pPr>
            <a:lvl2pPr marL="742950" indent="-285750" algn="l" eaLnBrk="0" hangingPunct="0">
              <a:spcBef>
                <a:spcPct val="20000"/>
              </a:spcBef>
              <a:buClr>
                <a:schemeClr val="folHlink"/>
              </a:buClr>
              <a:buSzPct val="65000"/>
              <a:buFont typeface="Wingdings" pitchFamily="2" charset="2"/>
              <a:buChar char="n"/>
              <a:defRPr sz="2800">
                <a:solidFill>
                  <a:schemeClr val="tx1"/>
                </a:solidFill>
                <a:latin typeface="Tahoma" pitchFamily="34" charset="0"/>
              </a:defRPr>
            </a:lvl2pPr>
            <a:lvl3pPr marL="1143000" indent="-228600" algn="l" eaLnBrk="0" hangingPunct="0">
              <a:spcBef>
                <a:spcPct val="20000"/>
              </a:spcBef>
              <a:buClr>
                <a:schemeClr val="hlink"/>
              </a:buClr>
              <a:buSzPct val="65000"/>
              <a:buFont typeface="Wingdings" pitchFamily="2" charset="2"/>
              <a:buChar char="n"/>
              <a:defRPr sz="2400">
                <a:solidFill>
                  <a:schemeClr val="tx1"/>
                </a:solidFill>
                <a:latin typeface="Tahoma" pitchFamily="34" charset="0"/>
              </a:defRPr>
            </a:lvl3pPr>
            <a:lvl4pPr marL="1600200" indent="-228600" algn="l" eaLnBrk="0" hangingPunct="0">
              <a:spcBef>
                <a:spcPct val="20000"/>
              </a:spcBef>
              <a:buClr>
                <a:schemeClr val="folHlink"/>
              </a:buClr>
              <a:buSzPct val="65000"/>
              <a:buFont typeface="Wingdings" pitchFamily="2" charset="2"/>
              <a:buChar char="n"/>
              <a:defRPr sz="2000">
                <a:solidFill>
                  <a:schemeClr val="tx1"/>
                </a:solidFill>
                <a:latin typeface="Tahoma" pitchFamily="34" charset="0"/>
              </a:defRPr>
            </a:lvl4pPr>
            <a:lvl5pPr marL="2057400" indent="-228600" algn="l" eaLnBrk="0" hangingPunct="0">
              <a:spcBef>
                <a:spcPct val="20000"/>
              </a:spcBef>
              <a:buClr>
                <a:schemeClr val="hlink"/>
              </a:buClr>
              <a:buSzPct val="65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9pPr>
          </a:lstStyle>
          <a:p>
            <a:pPr algn="ctr">
              <a:spcBef>
                <a:spcPct val="0"/>
              </a:spcBef>
              <a:buClrTx/>
              <a:buSzTx/>
              <a:buFontTx/>
              <a:buNone/>
            </a:pPr>
            <a:r>
              <a:rPr lang="en-US" altLang="en-US" sz="3600">
                <a:solidFill>
                  <a:schemeClr val="bg2"/>
                </a:solidFill>
                <a:latin typeface="Times New Roman" pitchFamily="18" charset="0"/>
              </a:rPr>
              <a:t>Multi-year Projections</a:t>
            </a:r>
          </a:p>
          <a:p>
            <a:pPr algn="ctr">
              <a:spcBef>
                <a:spcPct val="0"/>
              </a:spcBef>
              <a:buClrTx/>
              <a:buSzTx/>
              <a:buFontTx/>
              <a:buNone/>
            </a:pPr>
            <a:r>
              <a:rPr lang="en-US" altLang="en-US" sz="2800">
                <a:solidFill>
                  <a:schemeClr val="bg2"/>
                </a:solidFill>
                <a:latin typeface="Times New Roman" pitchFamily="18" charset="0"/>
              </a:rPr>
              <a:t>Expense Assumptions</a:t>
            </a:r>
          </a:p>
          <a:p>
            <a:pPr algn="ctr">
              <a:spcBef>
                <a:spcPct val="0"/>
              </a:spcBef>
              <a:buClrTx/>
              <a:buSzTx/>
              <a:buFontTx/>
              <a:buNone/>
            </a:pPr>
            <a:r>
              <a:rPr lang="en-US" altLang="en-US" sz="2000">
                <a:solidFill>
                  <a:schemeClr val="bg2"/>
                </a:solidFill>
                <a:latin typeface="Times New Roman" pitchFamily="18" charset="0"/>
              </a:rPr>
              <a:t>(Subsequent Years)</a:t>
            </a:r>
          </a:p>
        </p:txBody>
      </p:sp>
      <p:sp>
        <p:nvSpPr>
          <p:cNvPr id="17412" name="Rectangle 4"/>
          <p:cNvSpPr>
            <a:spLocks noChangeArrowheads="1"/>
          </p:cNvSpPr>
          <p:nvPr/>
        </p:nvSpPr>
        <p:spPr bwMode="auto">
          <a:xfrm>
            <a:off x="499730" y="1676400"/>
            <a:ext cx="826327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228600" indent="-228600" algn="l" eaLnBrk="0" hangingPunct="0">
              <a:spcBef>
                <a:spcPct val="20000"/>
              </a:spcBef>
              <a:buClr>
                <a:schemeClr val="hlink"/>
              </a:buClr>
              <a:buSzPct val="65000"/>
              <a:buFont typeface="Wingdings" pitchFamily="2" charset="2"/>
              <a:buChar char="n"/>
              <a:defRPr sz="3200">
                <a:solidFill>
                  <a:schemeClr val="tx1"/>
                </a:solidFill>
                <a:latin typeface="Tahoma" pitchFamily="34" charset="0"/>
              </a:defRPr>
            </a:lvl1pPr>
            <a:lvl2pPr marL="685800" indent="-228600" algn="l" eaLnBrk="0" hangingPunct="0">
              <a:spcBef>
                <a:spcPct val="20000"/>
              </a:spcBef>
              <a:buClr>
                <a:schemeClr val="folHlink"/>
              </a:buClr>
              <a:buSzPct val="65000"/>
              <a:buFont typeface="Wingdings" pitchFamily="2" charset="2"/>
              <a:buChar char="n"/>
              <a:defRPr sz="2800">
                <a:solidFill>
                  <a:schemeClr val="tx1"/>
                </a:solidFill>
                <a:latin typeface="Tahoma" pitchFamily="34" charset="0"/>
              </a:defRPr>
            </a:lvl2pPr>
            <a:lvl3pPr algn="l" eaLnBrk="0" hangingPunct="0">
              <a:spcBef>
                <a:spcPct val="20000"/>
              </a:spcBef>
              <a:buClr>
                <a:schemeClr val="hlink"/>
              </a:buClr>
              <a:buSzPct val="65000"/>
              <a:buFont typeface="Wingdings" pitchFamily="2" charset="2"/>
              <a:buChar char="n"/>
              <a:defRPr sz="2400">
                <a:solidFill>
                  <a:schemeClr val="tx1"/>
                </a:solidFill>
                <a:latin typeface="Tahoma" pitchFamily="34" charset="0"/>
              </a:defRPr>
            </a:lvl3pPr>
            <a:lvl4pPr marL="1600200" indent="-228600" algn="l" eaLnBrk="0" hangingPunct="0">
              <a:spcBef>
                <a:spcPct val="20000"/>
              </a:spcBef>
              <a:buClr>
                <a:schemeClr val="folHlink"/>
              </a:buClr>
              <a:buSzPct val="65000"/>
              <a:buFont typeface="Wingdings" pitchFamily="2" charset="2"/>
              <a:buChar char="n"/>
              <a:defRPr sz="2000">
                <a:solidFill>
                  <a:schemeClr val="tx1"/>
                </a:solidFill>
                <a:latin typeface="Tahoma" pitchFamily="34" charset="0"/>
              </a:defRPr>
            </a:lvl4pPr>
            <a:lvl5pPr marL="2057400" indent="-228600" algn="l" eaLnBrk="0" hangingPunct="0">
              <a:spcBef>
                <a:spcPct val="20000"/>
              </a:spcBef>
              <a:buClr>
                <a:schemeClr val="hlink"/>
              </a:buClr>
              <a:buSzPct val="65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9pPr>
          </a:lstStyle>
          <a:p>
            <a:pPr>
              <a:spcBef>
                <a:spcPct val="0"/>
              </a:spcBef>
              <a:buClr>
                <a:schemeClr val="bg2"/>
              </a:buClr>
              <a:buSzTx/>
              <a:buFont typeface="Wingdings" pitchFamily="2" charset="2"/>
              <a:buChar char="Ø"/>
            </a:pPr>
            <a:r>
              <a:rPr lang="en-US" altLang="en-US" sz="2400" dirty="0" smtClean="0">
                <a:solidFill>
                  <a:schemeClr val="bg2"/>
                </a:solidFill>
                <a:latin typeface="Times New Roman" pitchFamily="18" charset="0"/>
              </a:rPr>
              <a:t>2020/21 </a:t>
            </a:r>
            <a:r>
              <a:rPr lang="en-US" altLang="en-US" sz="2400" dirty="0">
                <a:solidFill>
                  <a:schemeClr val="bg2"/>
                </a:solidFill>
                <a:latin typeface="Times New Roman" pitchFamily="18" charset="0"/>
              </a:rPr>
              <a:t>Legal and Board restricted carryover is fully   </a:t>
            </a:r>
          </a:p>
          <a:p>
            <a:pPr>
              <a:spcBef>
                <a:spcPct val="0"/>
              </a:spcBef>
              <a:buClr>
                <a:schemeClr val="bg2"/>
              </a:buClr>
              <a:buSzTx/>
              <a:buNone/>
            </a:pPr>
            <a:r>
              <a:rPr lang="en-US" altLang="en-US" sz="2400" dirty="0">
                <a:solidFill>
                  <a:schemeClr val="bg2"/>
                </a:solidFill>
                <a:latin typeface="Times New Roman" pitchFamily="18" charset="0"/>
              </a:rPr>
              <a:t>     spent in </a:t>
            </a:r>
            <a:r>
              <a:rPr lang="en-US" altLang="en-US" sz="2400" dirty="0" smtClean="0">
                <a:solidFill>
                  <a:schemeClr val="bg2"/>
                </a:solidFill>
                <a:latin typeface="Times New Roman" pitchFamily="18" charset="0"/>
              </a:rPr>
              <a:t>2021/22</a:t>
            </a:r>
          </a:p>
          <a:p>
            <a:pPr>
              <a:spcBef>
                <a:spcPct val="0"/>
              </a:spcBef>
              <a:buClr>
                <a:schemeClr val="bg2"/>
              </a:buClr>
              <a:buSzTx/>
              <a:buNone/>
            </a:pPr>
            <a:endParaRPr lang="en-US" altLang="en-US" sz="2400" dirty="0">
              <a:solidFill>
                <a:schemeClr val="bg2"/>
              </a:solidFill>
              <a:latin typeface="Times New Roman" pitchFamily="18" charset="0"/>
            </a:endParaRPr>
          </a:p>
          <a:p>
            <a:pPr>
              <a:spcBef>
                <a:spcPct val="0"/>
              </a:spcBef>
              <a:buClr>
                <a:schemeClr val="bg2"/>
              </a:buClr>
              <a:buSzTx/>
              <a:buFont typeface="Wingdings" panose="05000000000000000000" pitchFamily="2" charset="2"/>
              <a:buChar char="Ø"/>
            </a:pPr>
            <a:r>
              <a:rPr lang="en-US" altLang="en-US" sz="2400" dirty="0" smtClean="0">
                <a:solidFill>
                  <a:schemeClr val="bg2"/>
                </a:solidFill>
                <a:latin typeface="Times New Roman" pitchFamily="18" charset="0"/>
              </a:rPr>
              <a:t>One-time </a:t>
            </a:r>
            <a:r>
              <a:rPr lang="en-US" altLang="en-US" sz="2400" dirty="0">
                <a:solidFill>
                  <a:schemeClr val="bg2"/>
                </a:solidFill>
                <a:latin typeface="Times New Roman" pitchFamily="18" charset="0"/>
              </a:rPr>
              <a:t>pandemic funds </a:t>
            </a:r>
            <a:r>
              <a:rPr lang="en-US" altLang="en-US" sz="2400" u="sng" dirty="0" smtClean="0">
                <a:solidFill>
                  <a:schemeClr val="bg2"/>
                </a:solidFill>
                <a:latin typeface="Times New Roman" pitchFamily="18" charset="0"/>
              </a:rPr>
              <a:t>combined</a:t>
            </a:r>
            <a:r>
              <a:rPr lang="en-US" altLang="en-US" sz="2400" dirty="0" smtClean="0">
                <a:solidFill>
                  <a:schemeClr val="bg2"/>
                </a:solidFill>
                <a:latin typeface="Times New Roman" pitchFamily="18" charset="0"/>
              </a:rPr>
              <a:t> continue </a:t>
            </a:r>
            <a:r>
              <a:rPr lang="en-US" altLang="en-US" sz="2400" dirty="0">
                <a:solidFill>
                  <a:schemeClr val="bg2"/>
                </a:solidFill>
                <a:latin typeface="Times New Roman" pitchFamily="18" charset="0"/>
              </a:rPr>
              <a:t>to support permanent staff and web based subscriptions into </a:t>
            </a:r>
            <a:r>
              <a:rPr lang="en-US" altLang="en-US" sz="2400" dirty="0" smtClean="0">
                <a:solidFill>
                  <a:schemeClr val="bg2"/>
                </a:solidFill>
                <a:latin typeface="Times New Roman" pitchFamily="18" charset="0"/>
              </a:rPr>
              <a:t>23/24</a:t>
            </a:r>
          </a:p>
          <a:p>
            <a:pPr lvl="1">
              <a:spcBef>
                <a:spcPct val="0"/>
              </a:spcBef>
              <a:buClr>
                <a:schemeClr val="bg2"/>
              </a:buClr>
              <a:buSzTx/>
              <a:buFont typeface="Wingdings" panose="05000000000000000000" pitchFamily="2" charset="2"/>
              <a:buChar char="Ø"/>
            </a:pPr>
            <a:r>
              <a:rPr lang="en-US" altLang="en-US" sz="2000" dirty="0" smtClean="0">
                <a:solidFill>
                  <a:schemeClr val="bg2"/>
                </a:solidFill>
                <a:latin typeface="Times New Roman" pitchFamily="18" charset="0"/>
              </a:rPr>
              <a:t>Additional, and ongoing, analysis with staff is required to confirm</a:t>
            </a:r>
          </a:p>
          <a:p>
            <a:pPr>
              <a:spcBef>
                <a:spcPct val="0"/>
              </a:spcBef>
              <a:buClrTx/>
              <a:buSzTx/>
              <a:buFont typeface="Wingdings" pitchFamily="2" charset="2"/>
              <a:buChar char="Ø"/>
            </a:pPr>
            <a:endParaRPr lang="en-US" altLang="en-US" sz="2400" dirty="0">
              <a:solidFill>
                <a:schemeClr val="bg2"/>
              </a:solidFill>
              <a:latin typeface="Times New Roman" pitchFamily="18" charset="0"/>
            </a:endParaRPr>
          </a:p>
          <a:p>
            <a:pPr>
              <a:spcBef>
                <a:spcPct val="0"/>
              </a:spcBef>
              <a:buClrTx/>
              <a:buSzTx/>
              <a:buFont typeface="Wingdings" pitchFamily="2" charset="2"/>
              <a:buChar char="Ø"/>
            </a:pPr>
            <a:r>
              <a:rPr lang="en-US" altLang="en-US" sz="2400" dirty="0" smtClean="0">
                <a:solidFill>
                  <a:schemeClr val="bg2"/>
                </a:solidFill>
                <a:latin typeface="Times New Roman" pitchFamily="18" charset="0"/>
              </a:rPr>
              <a:t>2022/23 Other District Expenses</a:t>
            </a:r>
          </a:p>
          <a:p>
            <a:pPr marL="457200" lvl="1" indent="0">
              <a:spcBef>
                <a:spcPct val="0"/>
              </a:spcBef>
              <a:buClrTx/>
              <a:buSzTx/>
              <a:buNone/>
            </a:pPr>
            <a:r>
              <a:rPr lang="en-US" altLang="en-US" sz="2400" dirty="0" smtClean="0">
                <a:solidFill>
                  <a:schemeClr val="bg2"/>
                </a:solidFill>
                <a:latin typeface="Times New Roman" pitchFamily="18" charset="0"/>
              </a:rPr>
              <a:t>$508,000 one-time grant funded expenses remains (funded existing salaries in 21/22)</a:t>
            </a:r>
          </a:p>
          <a:p>
            <a:pPr marL="457200" lvl="1" indent="0">
              <a:spcBef>
                <a:spcPct val="0"/>
              </a:spcBef>
              <a:buClrTx/>
              <a:buSzTx/>
              <a:buNone/>
            </a:pPr>
            <a:r>
              <a:rPr lang="en-US" altLang="en-US" sz="2400" dirty="0" smtClean="0">
                <a:solidFill>
                  <a:schemeClr val="bg2"/>
                </a:solidFill>
                <a:latin typeface="Times New Roman" pitchFamily="18" charset="0"/>
              </a:rPr>
              <a:t>$100,000 Special education encroachment increase</a:t>
            </a:r>
          </a:p>
          <a:p>
            <a:pPr marL="457200" lvl="1" indent="0">
              <a:spcBef>
                <a:spcPct val="0"/>
              </a:spcBef>
              <a:buClrTx/>
              <a:buSzTx/>
              <a:buNone/>
            </a:pPr>
            <a:r>
              <a:rPr lang="en-US" altLang="en-US" sz="2400" dirty="0" smtClean="0">
                <a:solidFill>
                  <a:schemeClr val="bg2"/>
                </a:solidFill>
                <a:latin typeface="Times New Roman" pitchFamily="18" charset="0"/>
              </a:rPr>
              <a:t>$+50,000  November 2022 Board election cost added</a:t>
            </a:r>
            <a:endParaRPr lang="en-US" altLang="en-US" sz="2400" dirty="0">
              <a:solidFill>
                <a:schemeClr val="bg2"/>
              </a:solidFill>
              <a:latin typeface="Times New Roman" pitchFamily="18" charset="0"/>
            </a:endParaRPr>
          </a:p>
        </p:txBody>
      </p:sp>
    </p:spTree>
    <p:extLst>
      <p:ext uri="{BB962C8B-B14F-4D97-AF65-F5344CB8AC3E}">
        <p14:creationId xmlns:p14="http://schemas.microsoft.com/office/powerpoint/2010/main" val="4228156326"/>
      </p:ext>
    </p:extLst>
  </p:cSld>
  <p:clrMapOvr>
    <a:masterClrMapping/>
  </p:clrMapOvr>
  <p:transition>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E08B64CC-96BD-4D39-B1A4-6379D7505072}" type="slidenum">
              <a:rPr lang="en-US" altLang="en-US"/>
              <a:pPr>
                <a:defRPr/>
              </a:pPr>
              <a:t>19</a:t>
            </a:fld>
            <a:endParaRPr lang="en-US" altLang="en-US"/>
          </a:p>
        </p:txBody>
      </p:sp>
      <p:sp>
        <p:nvSpPr>
          <p:cNvPr id="17411" name="Text Box 3"/>
          <p:cNvSpPr txBox="1">
            <a:spLocks noChangeArrowheads="1"/>
          </p:cNvSpPr>
          <p:nvPr/>
        </p:nvSpPr>
        <p:spPr bwMode="auto">
          <a:xfrm>
            <a:off x="533400" y="228600"/>
            <a:ext cx="7924800" cy="1385888"/>
          </a:xfrm>
          <a:prstGeom prst="rect">
            <a:avLst/>
          </a:prstGeom>
          <a:noFill/>
          <a:ln w="12700" cap="sq">
            <a:solidFill>
              <a:schemeClr val="bg1"/>
            </a:solidFill>
            <a:miter lim="800000"/>
            <a:headEnd type="none" w="sm" len="sm"/>
            <a:tailEnd type="none" w="sm" len="sm"/>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lr>
                <a:schemeClr val="hlink"/>
              </a:buClr>
              <a:buSzPct val="65000"/>
              <a:buFont typeface="Wingdings" pitchFamily="2" charset="2"/>
              <a:buChar char="n"/>
              <a:defRPr sz="3200">
                <a:solidFill>
                  <a:schemeClr val="tx1"/>
                </a:solidFill>
                <a:latin typeface="Tahoma" pitchFamily="34" charset="0"/>
              </a:defRPr>
            </a:lvl1pPr>
            <a:lvl2pPr marL="742950" indent="-285750" algn="l" eaLnBrk="0" hangingPunct="0">
              <a:spcBef>
                <a:spcPct val="20000"/>
              </a:spcBef>
              <a:buClr>
                <a:schemeClr val="folHlink"/>
              </a:buClr>
              <a:buSzPct val="65000"/>
              <a:buFont typeface="Wingdings" pitchFamily="2" charset="2"/>
              <a:buChar char="n"/>
              <a:defRPr sz="2800">
                <a:solidFill>
                  <a:schemeClr val="tx1"/>
                </a:solidFill>
                <a:latin typeface="Tahoma" pitchFamily="34" charset="0"/>
              </a:defRPr>
            </a:lvl2pPr>
            <a:lvl3pPr marL="1143000" indent="-228600" algn="l" eaLnBrk="0" hangingPunct="0">
              <a:spcBef>
                <a:spcPct val="20000"/>
              </a:spcBef>
              <a:buClr>
                <a:schemeClr val="hlink"/>
              </a:buClr>
              <a:buSzPct val="65000"/>
              <a:buFont typeface="Wingdings" pitchFamily="2" charset="2"/>
              <a:buChar char="n"/>
              <a:defRPr sz="2400">
                <a:solidFill>
                  <a:schemeClr val="tx1"/>
                </a:solidFill>
                <a:latin typeface="Tahoma" pitchFamily="34" charset="0"/>
              </a:defRPr>
            </a:lvl3pPr>
            <a:lvl4pPr marL="1600200" indent="-228600" algn="l" eaLnBrk="0" hangingPunct="0">
              <a:spcBef>
                <a:spcPct val="20000"/>
              </a:spcBef>
              <a:buClr>
                <a:schemeClr val="folHlink"/>
              </a:buClr>
              <a:buSzPct val="65000"/>
              <a:buFont typeface="Wingdings" pitchFamily="2" charset="2"/>
              <a:buChar char="n"/>
              <a:defRPr sz="2000">
                <a:solidFill>
                  <a:schemeClr val="tx1"/>
                </a:solidFill>
                <a:latin typeface="Tahoma" pitchFamily="34" charset="0"/>
              </a:defRPr>
            </a:lvl4pPr>
            <a:lvl5pPr marL="2057400" indent="-228600" algn="l" eaLnBrk="0" hangingPunct="0">
              <a:spcBef>
                <a:spcPct val="20000"/>
              </a:spcBef>
              <a:buClr>
                <a:schemeClr val="hlink"/>
              </a:buClr>
              <a:buSzPct val="65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9pPr>
          </a:lstStyle>
          <a:p>
            <a:pPr algn="ctr">
              <a:spcBef>
                <a:spcPct val="0"/>
              </a:spcBef>
              <a:buClrTx/>
              <a:buSzTx/>
              <a:buFontTx/>
              <a:buNone/>
            </a:pPr>
            <a:r>
              <a:rPr lang="en-US" altLang="en-US" sz="3600">
                <a:solidFill>
                  <a:schemeClr val="bg2"/>
                </a:solidFill>
                <a:latin typeface="Times New Roman" pitchFamily="18" charset="0"/>
              </a:rPr>
              <a:t>Multi-year Projections</a:t>
            </a:r>
          </a:p>
          <a:p>
            <a:pPr algn="ctr">
              <a:spcBef>
                <a:spcPct val="0"/>
              </a:spcBef>
              <a:buClrTx/>
              <a:buSzTx/>
              <a:buFontTx/>
              <a:buNone/>
            </a:pPr>
            <a:r>
              <a:rPr lang="en-US" altLang="en-US" sz="2800">
                <a:solidFill>
                  <a:schemeClr val="bg2"/>
                </a:solidFill>
                <a:latin typeface="Times New Roman" pitchFamily="18" charset="0"/>
              </a:rPr>
              <a:t>Expense Assumptions</a:t>
            </a:r>
          </a:p>
          <a:p>
            <a:pPr algn="ctr">
              <a:spcBef>
                <a:spcPct val="0"/>
              </a:spcBef>
              <a:buClrTx/>
              <a:buSzTx/>
              <a:buFontTx/>
              <a:buNone/>
            </a:pPr>
            <a:r>
              <a:rPr lang="en-US" altLang="en-US" sz="2000">
                <a:solidFill>
                  <a:schemeClr val="bg2"/>
                </a:solidFill>
                <a:latin typeface="Times New Roman" pitchFamily="18" charset="0"/>
              </a:rPr>
              <a:t>(Subsequent Years)</a:t>
            </a:r>
          </a:p>
        </p:txBody>
      </p:sp>
      <p:sp>
        <p:nvSpPr>
          <p:cNvPr id="17412" name="Rectangle 4"/>
          <p:cNvSpPr>
            <a:spLocks noChangeArrowheads="1"/>
          </p:cNvSpPr>
          <p:nvPr/>
        </p:nvSpPr>
        <p:spPr bwMode="auto">
          <a:xfrm>
            <a:off x="533400" y="1727103"/>
            <a:ext cx="7924800"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228600" indent="-228600" algn="l" eaLnBrk="0" hangingPunct="0">
              <a:spcBef>
                <a:spcPct val="20000"/>
              </a:spcBef>
              <a:buClr>
                <a:schemeClr val="hlink"/>
              </a:buClr>
              <a:buSzPct val="65000"/>
              <a:buFont typeface="Wingdings" pitchFamily="2" charset="2"/>
              <a:buChar char="n"/>
              <a:defRPr sz="3200">
                <a:solidFill>
                  <a:schemeClr val="tx1"/>
                </a:solidFill>
                <a:latin typeface="Tahoma" pitchFamily="34" charset="0"/>
              </a:defRPr>
            </a:lvl1pPr>
            <a:lvl2pPr marL="685800" indent="-228600" algn="l" eaLnBrk="0" hangingPunct="0">
              <a:spcBef>
                <a:spcPct val="20000"/>
              </a:spcBef>
              <a:buClr>
                <a:schemeClr val="folHlink"/>
              </a:buClr>
              <a:buSzPct val="65000"/>
              <a:buFont typeface="Wingdings" pitchFamily="2" charset="2"/>
              <a:buChar char="n"/>
              <a:defRPr sz="2800">
                <a:solidFill>
                  <a:schemeClr val="tx1"/>
                </a:solidFill>
                <a:latin typeface="Tahoma" pitchFamily="34" charset="0"/>
              </a:defRPr>
            </a:lvl2pPr>
            <a:lvl3pPr algn="l" eaLnBrk="0" hangingPunct="0">
              <a:spcBef>
                <a:spcPct val="20000"/>
              </a:spcBef>
              <a:buClr>
                <a:schemeClr val="hlink"/>
              </a:buClr>
              <a:buSzPct val="65000"/>
              <a:buFont typeface="Wingdings" pitchFamily="2" charset="2"/>
              <a:buChar char="n"/>
              <a:defRPr sz="2400">
                <a:solidFill>
                  <a:schemeClr val="tx1"/>
                </a:solidFill>
                <a:latin typeface="Tahoma" pitchFamily="34" charset="0"/>
              </a:defRPr>
            </a:lvl3pPr>
            <a:lvl4pPr marL="1600200" indent="-228600" algn="l" eaLnBrk="0" hangingPunct="0">
              <a:spcBef>
                <a:spcPct val="20000"/>
              </a:spcBef>
              <a:buClr>
                <a:schemeClr val="folHlink"/>
              </a:buClr>
              <a:buSzPct val="65000"/>
              <a:buFont typeface="Wingdings" pitchFamily="2" charset="2"/>
              <a:buChar char="n"/>
              <a:defRPr sz="2000">
                <a:solidFill>
                  <a:schemeClr val="tx1"/>
                </a:solidFill>
                <a:latin typeface="Tahoma" pitchFamily="34" charset="0"/>
              </a:defRPr>
            </a:lvl4pPr>
            <a:lvl5pPr marL="2057400" indent="-228600" algn="l" eaLnBrk="0" hangingPunct="0">
              <a:spcBef>
                <a:spcPct val="20000"/>
              </a:spcBef>
              <a:buClr>
                <a:schemeClr val="hlink"/>
              </a:buClr>
              <a:buSzPct val="65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9pPr>
          </a:lstStyle>
          <a:p>
            <a:pPr>
              <a:spcBef>
                <a:spcPct val="0"/>
              </a:spcBef>
              <a:buClr>
                <a:schemeClr val="bg2"/>
              </a:buClr>
              <a:buSzTx/>
              <a:buFont typeface="Wingdings" pitchFamily="2" charset="2"/>
              <a:buChar char="Ø"/>
            </a:pPr>
            <a:r>
              <a:rPr lang="en-US" altLang="en-US" sz="2400" dirty="0">
                <a:solidFill>
                  <a:schemeClr val="bg2"/>
                </a:solidFill>
                <a:latin typeface="Times New Roman" pitchFamily="18" charset="0"/>
              </a:rPr>
              <a:t>5.35% Consumer Price Index (CPI) cost increase for supplies, services, utilities, contracted services, insurance services, non-public </a:t>
            </a:r>
            <a:r>
              <a:rPr lang="en-US" altLang="en-US" sz="2400" dirty="0" smtClean="0">
                <a:solidFill>
                  <a:schemeClr val="bg2"/>
                </a:solidFill>
                <a:latin typeface="Times New Roman" pitchFamily="18" charset="0"/>
              </a:rPr>
              <a:t>schools</a:t>
            </a:r>
            <a:endParaRPr lang="en-US" altLang="en-US" sz="2400" dirty="0">
              <a:solidFill>
                <a:schemeClr val="bg2"/>
              </a:solidFill>
              <a:latin typeface="Times New Roman" pitchFamily="18" charset="0"/>
            </a:endParaRPr>
          </a:p>
          <a:p>
            <a:pPr>
              <a:spcBef>
                <a:spcPct val="0"/>
              </a:spcBef>
              <a:buClr>
                <a:schemeClr val="bg2"/>
              </a:buClr>
              <a:buSzTx/>
              <a:buFont typeface="Wingdings" pitchFamily="2" charset="2"/>
              <a:buChar char="Ø"/>
            </a:pPr>
            <a:endParaRPr lang="en-US" altLang="en-US" sz="2400" dirty="0" smtClean="0">
              <a:solidFill>
                <a:schemeClr val="bg2"/>
              </a:solidFill>
              <a:latin typeface="Times New Roman" pitchFamily="18" charset="0"/>
            </a:endParaRPr>
          </a:p>
          <a:p>
            <a:pPr>
              <a:spcBef>
                <a:spcPct val="0"/>
              </a:spcBef>
              <a:buClr>
                <a:schemeClr val="bg2"/>
              </a:buClr>
              <a:buSzTx/>
              <a:buFont typeface="Wingdings" pitchFamily="2" charset="2"/>
              <a:buChar char="Ø"/>
            </a:pPr>
            <a:r>
              <a:rPr lang="en-US" altLang="en-US" sz="2400" dirty="0" smtClean="0">
                <a:solidFill>
                  <a:schemeClr val="bg2"/>
                </a:solidFill>
                <a:latin typeface="Times New Roman" pitchFamily="18" charset="0"/>
              </a:rPr>
              <a:t>2023/24 </a:t>
            </a:r>
            <a:r>
              <a:rPr lang="en-US" altLang="en-US" sz="2400" dirty="0">
                <a:solidFill>
                  <a:schemeClr val="bg2"/>
                </a:solidFill>
                <a:latin typeface="Times New Roman" pitchFamily="18" charset="0"/>
              </a:rPr>
              <a:t>Salaries and Employee Benefits</a:t>
            </a: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1.4% </a:t>
            </a:r>
            <a:r>
              <a:rPr lang="en-US" altLang="en-US" sz="2000" dirty="0">
                <a:solidFill>
                  <a:schemeClr val="bg2"/>
                </a:solidFill>
                <a:latin typeface="Times New Roman" pitchFamily="18" charset="0"/>
              </a:rPr>
              <a:t>Certificated step and column costs </a:t>
            </a: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1.8% </a:t>
            </a:r>
            <a:r>
              <a:rPr lang="en-US" altLang="en-US" sz="2000" dirty="0">
                <a:solidFill>
                  <a:schemeClr val="bg2"/>
                </a:solidFill>
                <a:latin typeface="Times New Roman" pitchFamily="18" charset="0"/>
              </a:rPr>
              <a:t>Classified step and longevity costs</a:t>
            </a: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0.4% </a:t>
            </a:r>
            <a:r>
              <a:rPr lang="en-US" altLang="en-US" sz="2000" dirty="0">
                <a:solidFill>
                  <a:schemeClr val="bg2"/>
                </a:solidFill>
                <a:latin typeface="Times New Roman" pitchFamily="18" charset="0"/>
              </a:rPr>
              <a:t>Non-unit step and longevity costs</a:t>
            </a:r>
          </a:p>
          <a:p>
            <a:pPr lvl="2">
              <a:spcBef>
                <a:spcPct val="0"/>
              </a:spcBef>
              <a:buClrTx/>
              <a:buSzTx/>
              <a:buFont typeface="Wingdings" pitchFamily="2" charset="2"/>
              <a:buChar char="Ø"/>
            </a:pPr>
            <a:r>
              <a:rPr lang="en-US" altLang="en-US" sz="2000" dirty="0">
                <a:solidFill>
                  <a:schemeClr val="bg2"/>
                </a:solidFill>
                <a:latin typeface="Times New Roman" pitchFamily="18" charset="0"/>
              </a:rPr>
              <a:t>6</a:t>
            </a:r>
            <a:r>
              <a:rPr lang="en-US" altLang="en-US" sz="2000" dirty="0" smtClean="0">
                <a:solidFill>
                  <a:schemeClr val="bg2"/>
                </a:solidFill>
                <a:latin typeface="Times New Roman" pitchFamily="18" charset="0"/>
              </a:rPr>
              <a:t>.0</a:t>
            </a:r>
            <a:r>
              <a:rPr lang="en-US" altLang="en-US" sz="2000" dirty="0">
                <a:solidFill>
                  <a:schemeClr val="bg2"/>
                </a:solidFill>
                <a:latin typeface="Times New Roman" pitchFamily="18" charset="0"/>
              </a:rPr>
              <a:t>% Increase in employee health and welfare benefits</a:t>
            </a:r>
          </a:p>
          <a:p>
            <a:pPr lvl="2">
              <a:spcBef>
                <a:spcPct val="0"/>
              </a:spcBef>
              <a:buClrTx/>
              <a:buSzTx/>
              <a:buFont typeface="Wingdings" pitchFamily="2" charset="2"/>
              <a:buChar char="Ø"/>
            </a:pPr>
            <a:r>
              <a:rPr lang="en-US" altLang="en-US" sz="2000" dirty="0">
                <a:solidFill>
                  <a:schemeClr val="bg2"/>
                </a:solidFill>
                <a:latin typeface="Times New Roman" pitchFamily="18" charset="0"/>
              </a:rPr>
              <a:t>LJEA step/column costs assume </a:t>
            </a:r>
            <a:r>
              <a:rPr lang="en-US" altLang="en-US" sz="2000" dirty="0" smtClean="0">
                <a:solidFill>
                  <a:schemeClr val="bg2"/>
                </a:solidFill>
                <a:latin typeface="Times New Roman" pitchFamily="18" charset="0"/>
              </a:rPr>
              <a:t>2 </a:t>
            </a:r>
            <a:r>
              <a:rPr lang="en-US" altLang="en-US" sz="2000" dirty="0">
                <a:solidFill>
                  <a:schemeClr val="bg2"/>
                </a:solidFill>
                <a:latin typeface="Times New Roman" pitchFamily="18" charset="0"/>
              </a:rPr>
              <a:t>teacher </a:t>
            </a:r>
            <a:r>
              <a:rPr lang="en-US" altLang="en-US" sz="2000" dirty="0" smtClean="0">
                <a:solidFill>
                  <a:schemeClr val="bg2"/>
                </a:solidFill>
                <a:latin typeface="Times New Roman" pitchFamily="18" charset="0"/>
              </a:rPr>
              <a:t>retiree savings</a:t>
            </a:r>
            <a:endParaRPr lang="en-US" altLang="en-US" sz="2000" dirty="0">
              <a:solidFill>
                <a:schemeClr val="bg2"/>
              </a:solidFill>
              <a:latin typeface="Times New Roman" pitchFamily="18" charset="0"/>
            </a:endParaRP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STRS pension increase 0% (remains at 19.10%)</a:t>
            </a: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PERS pension increase 1.0% (27.10% from 26.10%)</a:t>
            </a: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Add one Dual Language FTE for fifth grade class</a:t>
            </a:r>
          </a:p>
          <a:p>
            <a:pPr lvl="2">
              <a:spcBef>
                <a:spcPct val="0"/>
              </a:spcBef>
              <a:buClrTx/>
              <a:buSzTx/>
              <a:buFont typeface="Wingdings" pitchFamily="2" charset="2"/>
              <a:buChar char="Ø"/>
            </a:pPr>
            <a:endParaRPr lang="en-US" altLang="en-US" sz="2000" dirty="0">
              <a:solidFill>
                <a:schemeClr val="bg2"/>
              </a:solidFill>
              <a:latin typeface="Times New Roman" pitchFamily="18" charset="0"/>
            </a:endParaRPr>
          </a:p>
          <a:p>
            <a:pPr lvl="1">
              <a:spcBef>
                <a:spcPct val="0"/>
              </a:spcBef>
              <a:buClrTx/>
              <a:buSzTx/>
              <a:buFont typeface="Wingdings" pitchFamily="2" charset="2"/>
              <a:buNone/>
            </a:pPr>
            <a:endParaRPr lang="en-US" altLang="en-US" sz="2400" dirty="0">
              <a:solidFill>
                <a:schemeClr val="bg2"/>
              </a:solidFill>
              <a:latin typeface="Times New Roman" pitchFamily="18" charset="0"/>
            </a:endParaRPr>
          </a:p>
        </p:txBody>
      </p:sp>
    </p:spTree>
    <p:extLst>
      <p:ext uri="{BB962C8B-B14F-4D97-AF65-F5344CB8AC3E}">
        <p14:creationId xmlns:p14="http://schemas.microsoft.com/office/powerpoint/2010/main" val="1494128419"/>
      </p:ext>
    </p:extLst>
  </p:cSld>
  <p:clrMapOvr>
    <a:masterClrMapping/>
  </p:clrMapOvr>
  <p:transition>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60B2C20E-D61E-4439-9FC7-CEAB47772BC9}" type="slidenum">
              <a:rPr lang="en-US" altLang="en-US"/>
              <a:pPr>
                <a:defRPr/>
              </a:pPr>
              <a:t>2</a:t>
            </a:fld>
            <a:endParaRPr lang="en-US" altLang="en-US"/>
          </a:p>
        </p:txBody>
      </p:sp>
      <p:sp>
        <p:nvSpPr>
          <p:cNvPr id="51202" name="Rectangle 2"/>
          <p:cNvSpPr>
            <a:spLocks noGrp="1" noChangeArrowheads="1"/>
          </p:cNvSpPr>
          <p:nvPr>
            <p:ph type="title"/>
          </p:nvPr>
        </p:nvSpPr>
        <p:spPr>
          <a:xfrm>
            <a:off x="228600" y="304800"/>
            <a:ext cx="8610600" cy="1143000"/>
          </a:xfrm>
          <a:ln w="12700">
            <a:solidFill>
              <a:srgbClr val="000000"/>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2400" b="1" dirty="0" smtClean="0">
                <a:solidFill>
                  <a:srgbClr val="95055B"/>
                </a:solidFill>
              </a:rPr>
              <a:t>    </a:t>
            </a:r>
            <a:r>
              <a:rPr lang="en-US" altLang="en-US" sz="3600" b="1" dirty="0" smtClean="0">
                <a:solidFill>
                  <a:schemeClr val="bg2"/>
                </a:solidFill>
                <a:effectLst/>
                <a:latin typeface="Times New Roman" pitchFamily="18" charset="0"/>
              </a:rPr>
              <a:t>2021/22 First Interim Assumptions</a:t>
            </a:r>
            <a:r>
              <a:rPr lang="en-US" altLang="en-US" sz="2400" b="1" dirty="0" smtClean="0">
                <a:solidFill>
                  <a:srgbClr val="D60093"/>
                </a:solidFill>
                <a:effectLst/>
                <a:latin typeface="Times New Roman" pitchFamily="18" charset="0"/>
              </a:rPr>
              <a:t/>
            </a:r>
            <a:br>
              <a:rPr lang="en-US" altLang="en-US" sz="2400" b="1" dirty="0" smtClean="0">
                <a:solidFill>
                  <a:srgbClr val="D60093"/>
                </a:solidFill>
                <a:effectLst/>
                <a:latin typeface="Times New Roman" pitchFamily="18" charset="0"/>
              </a:rPr>
            </a:br>
            <a:r>
              <a:rPr lang="en-US" altLang="en-US" sz="2400" b="1" dirty="0" smtClean="0">
                <a:solidFill>
                  <a:srgbClr val="D60093"/>
                </a:solidFill>
                <a:effectLst/>
              </a:rPr>
              <a:t> </a:t>
            </a:r>
            <a:r>
              <a:rPr lang="en-US" altLang="en-US" sz="2400" b="1" dirty="0" smtClean="0">
                <a:solidFill>
                  <a:schemeClr val="bg2"/>
                </a:solidFill>
                <a:effectLst/>
                <a:latin typeface="Times New Roman" pitchFamily="18" charset="0"/>
              </a:rPr>
              <a:t>General Fund Revenue</a:t>
            </a:r>
            <a:endParaRPr lang="en-US" altLang="en-US" sz="2400" b="1" dirty="0" smtClean="0">
              <a:effectLst/>
              <a:latin typeface="Times New Roman" pitchFamily="18" charset="0"/>
            </a:endParaRPr>
          </a:p>
        </p:txBody>
      </p:sp>
      <p:sp>
        <p:nvSpPr>
          <p:cNvPr id="3076" name="Rectangle 3"/>
          <p:cNvSpPr>
            <a:spLocks noGrp="1" noChangeArrowheads="1"/>
          </p:cNvSpPr>
          <p:nvPr>
            <p:ph type="body" idx="1"/>
          </p:nvPr>
        </p:nvSpPr>
        <p:spPr>
          <a:xfrm>
            <a:off x="381000" y="1981200"/>
            <a:ext cx="8305800" cy="4114800"/>
          </a:xfrm>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8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Local Control Funding Formula (LCFF)</a:t>
            </a:r>
          </a:p>
          <a:p>
            <a:pPr lvl="1" eaLnBrk="1" hangingPunct="1">
              <a:lnSpc>
                <a:spcPct val="8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COLA 5.07%</a:t>
            </a:r>
          </a:p>
          <a:p>
            <a:pPr lvl="1" eaLnBrk="1" hangingPunct="1">
              <a:lnSpc>
                <a:spcPct val="8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“Supplemental” Funds for targeted students of $2.1 million</a:t>
            </a:r>
          </a:p>
          <a:p>
            <a:pPr lvl="1" eaLnBrk="1" hangingPunct="1">
              <a:lnSpc>
                <a:spcPct val="8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ADA:</a:t>
            </a:r>
            <a:r>
              <a:rPr lang="en-US" altLang="en-US" sz="1600" b="1" dirty="0" smtClean="0">
                <a:solidFill>
                  <a:schemeClr val="bg2"/>
                </a:solidFill>
                <a:effectLst/>
                <a:latin typeface="Times New Roman" pitchFamily="18" charset="0"/>
              </a:rPr>
              <a:t>  </a:t>
            </a:r>
            <a:r>
              <a:rPr lang="en-US" altLang="en-US" sz="2400" b="1" dirty="0" smtClean="0">
                <a:solidFill>
                  <a:schemeClr val="bg2"/>
                </a:solidFill>
                <a:effectLst/>
                <a:latin typeface="Times New Roman" pitchFamily="18" charset="0"/>
              </a:rPr>
              <a:t>3,056 (same as 20/21 funded ADA due to declining enrollment/ADA)</a:t>
            </a:r>
          </a:p>
          <a:p>
            <a:pPr lvl="1" eaLnBrk="1" hangingPunct="1">
              <a:lnSpc>
                <a:spcPct val="8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Official enrollment of 3,047 (October CBEDS) 92 students </a:t>
            </a:r>
            <a:r>
              <a:rPr lang="en-US" altLang="en-US" sz="2400" b="1" u="sng" dirty="0" smtClean="0">
                <a:solidFill>
                  <a:schemeClr val="bg2"/>
                </a:solidFill>
                <a:effectLst/>
                <a:latin typeface="Times New Roman" pitchFamily="18" charset="0"/>
              </a:rPr>
              <a:t>less</a:t>
            </a:r>
            <a:r>
              <a:rPr lang="en-US" altLang="en-US" sz="2400" b="1" dirty="0" smtClean="0">
                <a:solidFill>
                  <a:schemeClr val="bg2"/>
                </a:solidFill>
                <a:effectLst/>
                <a:latin typeface="Times New Roman" pitchFamily="18" charset="0"/>
              </a:rPr>
              <a:t> than 2020/21 CBEDS of 3,139</a:t>
            </a:r>
          </a:p>
          <a:p>
            <a:pPr lvl="1" eaLnBrk="1" hangingPunct="1">
              <a:lnSpc>
                <a:spcPct val="80000"/>
              </a:lnSpc>
              <a:buClr>
                <a:schemeClr val="bg2"/>
              </a:buClr>
              <a:buFont typeface="Wingdings" pitchFamily="2" charset="2"/>
              <a:buChar char="Ø"/>
            </a:pPr>
            <a:r>
              <a:rPr lang="en-US" altLang="en-US" sz="2400" b="1" u="sng" dirty="0" smtClean="0">
                <a:solidFill>
                  <a:schemeClr val="bg2"/>
                </a:solidFill>
                <a:effectLst/>
                <a:latin typeface="Times New Roman" pitchFamily="18" charset="0"/>
              </a:rPr>
              <a:t>Seat</a:t>
            </a:r>
            <a:r>
              <a:rPr lang="en-US" altLang="en-US" sz="2400" b="1" dirty="0" smtClean="0">
                <a:solidFill>
                  <a:schemeClr val="bg2"/>
                </a:solidFill>
                <a:effectLst/>
                <a:latin typeface="Times New Roman" pitchFamily="18" charset="0"/>
              </a:rPr>
              <a:t> attendance has </a:t>
            </a:r>
            <a:r>
              <a:rPr lang="en-US" altLang="en-US" sz="2400" b="1" u="sng" dirty="0" smtClean="0">
                <a:solidFill>
                  <a:schemeClr val="bg2"/>
                </a:solidFill>
                <a:effectLst/>
                <a:latin typeface="Times New Roman" pitchFamily="18" charset="0"/>
              </a:rPr>
              <a:t>declined</a:t>
            </a:r>
            <a:r>
              <a:rPr lang="en-US" altLang="en-US" sz="2400" b="1" dirty="0" smtClean="0">
                <a:solidFill>
                  <a:schemeClr val="bg2"/>
                </a:solidFill>
                <a:effectLst/>
                <a:latin typeface="Times New Roman" pitchFamily="18" charset="0"/>
              </a:rPr>
              <a:t> from traditional 97% to 95% as well, which negatively affects </a:t>
            </a:r>
            <a:r>
              <a:rPr lang="en-US" altLang="en-US" sz="2400" b="1" u="sng" dirty="0" smtClean="0">
                <a:solidFill>
                  <a:schemeClr val="bg2"/>
                </a:solidFill>
                <a:effectLst/>
                <a:latin typeface="Times New Roman" pitchFamily="18" charset="0"/>
              </a:rPr>
              <a:t>next year’s </a:t>
            </a:r>
            <a:r>
              <a:rPr lang="en-US" altLang="en-US" sz="2400" b="1" dirty="0" smtClean="0">
                <a:solidFill>
                  <a:schemeClr val="bg2"/>
                </a:solidFill>
                <a:effectLst/>
                <a:latin typeface="Times New Roman" pitchFamily="18" charset="0"/>
              </a:rPr>
              <a:t>funding by approximately $600,000 </a:t>
            </a:r>
            <a:r>
              <a:rPr lang="en-US" altLang="en-US" sz="2400" b="1" dirty="0" smtClean="0">
                <a:solidFill>
                  <a:schemeClr val="bg2"/>
                </a:solidFill>
                <a:effectLst/>
                <a:latin typeface="Times New Roman" pitchFamily="18" charset="0"/>
                <a:sym typeface="Wingdings" panose="05000000000000000000" pitchFamily="2" charset="2"/>
              </a:rPr>
              <a:t></a:t>
            </a:r>
            <a:endParaRPr lang="en-US" altLang="en-US" sz="2400" b="1" dirty="0" smtClean="0">
              <a:solidFill>
                <a:schemeClr val="bg2"/>
              </a:solidFill>
              <a:effectLst/>
              <a:latin typeface="Times New Roman" pitchFamily="18" charset="0"/>
            </a:endParaRPr>
          </a:p>
        </p:txBody>
      </p:sp>
    </p:spTree>
    <p:extLst>
      <p:ext uri="{BB962C8B-B14F-4D97-AF65-F5344CB8AC3E}">
        <p14:creationId xmlns:p14="http://schemas.microsoft.com/office/powerpoint/2010/main" val="1742895835"/>
      </p:ext>
    </p:extLst>
  </p:cSld>
  <p:clrMapOvr>
    <a:masterClrMapping/>
  </p:clrMapOvr>
  <p:transition spd="med">
    <p:plus/>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CF687ED3-66B3-41B7-B3CD-354238BE0FE4}" type="slidenum">
              <a:rPr lang="en-US" altLang="en-US"/>
              <a:pPr>
                <a:defRPr/>
              </a:pPr>
              <a:t>20</a:t>
            </a:fld>
            <a:endParaRPr lang="en-US" altLang="en-US"/>
          </a:p>
        </p:txBody>
      </p:sp>
      <p:sp>
        <p:nvSpPr>
          <p:cNvPr id="92162" name="Rectangle 2"/>
          <p:cNvSpPr>
            <a:spLocks noGrp="1" noChangeArrowheads="1"/>
          </p:cNvSpPr>
          <p:nvPr>
            <p:ph type="title"/>
          </p:nvPr>
        </p:nvSpPr>
        <p:spPr>
          <a:xfrm>
            <a:off x="685800" y="381000"/>
            <a:ext cx="7772400" cy="1600200"/>
          </a:xfrm>
          <a:ln>
            <a:solidFill>
              <a:srgbClr val="000000"/>
            </a:solidFill>
            <a:miter lim="800000"/>
            <a:headEnd/>
            <a:tailEnd/>
          </a:ln>
          <a:extLst>
            <a:ext uri="{909E8E84-426E-40DD-AFC4-6F175D3DCCD1}">
              <a14:hiddenFill xmlns:a14="http://schemas.microsoft.com/office/drawing/2010/main">
                <a:solidFill>
                  <a:schemeClr val="tx1"/>
                </a:solidFill>
              </a14:hiddenFill>
            </a:ext>
          </a:extLst>
        </p:spPr>
        <p:txBody>
          <a:bodyPr/>
          <a:lstStyle/>
          <a:p>
            <a:pPr eaLnBrk="1" hangingPunct="1">
              <a:spcBef>
                <a:spcPct val="5000"/>
              </a:spcBef>
              <a:defRPr/>
            </a:pPr>
            <a:r>
              <a:rPr lang="en-US" altLang="en-US" sz="3600" b="1" dirty="0" smtClean="0">
                <a:solidFill>
                  <a:schemeClr val="bg2"/>
                </a:solidFill>
                <a:latin typeface="Times New Roman" pitchFamily="18" charset="0"/>
              </a:rPr>
              <a:t/>
            </a:r>
            <a:br>
              <a:rPr lang="en-US" altLang="en-US" sz="3600" b="1" dirty="0" smtClean="0">
                <a:solidFill>
                  <a:schemeClr val="bg2"/>
                </a:solidFill>
                <a:latin typeface="Times New Roman" pitchFamily="18" charset="0"/>
              </a:rPr>
            </a:br>
            <a:r>
              <a:rPr lang="en-US" altLang="en-US" sz="3600" b="1" dirty="0" smtClean="0">
                <a:solidFill>
                  <a:schemeClr val="bg2"/>
                </a:solidFill>
                <a:effectLst/>
                <a:latin typeface="Times New Roman" pitchFamily="18" charset="0"/>
              </a:rPr>
              <a:t>Multi-year Projections</a:t>
            </a:r>
            <a:br>
              <a:rPr lang="en-US" altLang="en-US" sz="3600" b="1" dirty="0" smtClean="0">
                <a:solidFill>
                  <a:schemeClr val="bg2"/>
                </a:solidFill>
                <a:effectLst/>
                <a:latin typeface="Times New Roman" pitchFamily="18" charset="0"/>
              </a:rPr>
            </a:br>
            <a:r>
              <a:rPr lang="en-US" altLang="en-US" sz="3600" b="1" dirty="0" smtClean="0">
                <a:solidFill>
                  <a:schemeClr val="bg2"/>
                </a:solidFill>
                <a:effectLst/>
                <a:latin typeface="Times New Roman" pitchFamily="18" charset="0"/>
              </a:rPr>
              <a:t>Expense Assumptions</a:t>
            </a:r>
            <a:br>
              <a:rPr lang="en-US" altLang="en-US" sz="3600" b="1" dirty="0" smtClean="0">
                <a:solidFill>
                  <a:schemeClr val="bg2"/>
                </a:solidFill>
                <a:effectLst/>
                <a:latin typeface="Times New Roman" pitchFamily="18" charset="0"/>
              </a:rPr>
            </a:br>
            <a:r>
              <a:rPr lang="en-US" altLang="en-US" sz="2000" b="1" dirty="0" smtClean="0">
                <a:solidFill>
                  <a:schemeClr val="bg2"/>
                </a:solidFill>
                <a:effectLst/>
                <a:latin typeface="Times New Roman" pitchFamily="18" charset="0"/>
              </a:rPr>
              <a:t>(Subsequent Years  - Continued)</a:t>
            </a:r>
            <a:br>
              <a:rPr lang="en-US" altLang="en-US" sz="2000" b="1" dirty="0" smtClean="0">
                <a:solidFill>
                  <a:schemeClr val="bg2"/>
                </a:solidFill>
                <a:effectLst/>
                <a:latin typeface="Times New Roman" pitchFamily="18" charset="0"/>
              </a:rPr>
            </a:br>
            <a:r>
              <a:rPr lang="en-US" altLang="en-US" sz="2000" b="1" dirty="0" smtClean="0">
                <a:solidFill>
                  <a:schemeClr val="bg2"/>
                </a:solidFill>
                <a:effectLst/>
                <a:latin typeface="Times New Roman" pitchFamily="18" charset="0"/>
              </a:rPr>
              <a:t/>
            </a:r>
            <a:br>
              <a:rPr lang="en-US" altLang="en-US" sz="2000" b="1" dirty="0" smtClean="0">
                <a:solidFill>
                  <a:schemeClr val="bg2"/>
                </a:solidFill>
                <a:effectLst/>
                <a:latin typeface="Times New Roman" pitchFamily="18" charset="0"/>
              </a:rPr>
            </a:br>
            <a:endParaRPr lang="en-US" altLang="en-US" sz="2000" b="1" dirty="0" smtClean="0">
              <a:solidFill>
                <a:schemeClr val="bg2"/>
              </a:solidFill>
              <a:effectLst/>
              <a:latin typeface="Times New Roman" pitchFamily="18" charset="0"/>
            </a:endParaRPr>
          </a:p>
        </p:txBody>
      </p:sp>
      <p:sp>
        <p:nvSpPr>
          <p:cNvPr id="92163" name="Rectangle 3"/>
          <p:cNvSpPr>
            <a:spLocks noGrp="1" noChangeArrowheads="1"/>
          </p:cNvSpPr>
          <p:nvPr>
            <p:ph type="body" idx="1"/>
          </p:nvPr>
        </p:nvSpPr>
        <p:spPr>
          <a:xfrm>
            <a:off x="685800" y="2057400"/>
            <a:ext cx="7696200" cy="4419600"/>
          </a:xfrm>
        </p:spPr>
        <p:txBody>
          <a:bodyPr/>
          <a:lstStyle/>
          <a:p>
            <a:pPr eaLnBrk="1" hangingPunct="1">
              <a:lnSpc>
                <a:spcPct val="80000"/>
              </a:lnSpc>
              <a:buClr>
                <a:schemeClr val="bg2"/>
              </a:buClr>
              <a:buFont typeface="Wingdings" pitchFamily="2" charset="2"/>
              <a:buChar char="Ø"/>
              <a:defRPr/>
            </a:pPr>
            <a:r>
              <a:rPr lang="en-US" altLang="en-US" sz="2400" b="1" dirty="0" smtClean="0">
                <a:solidFill>
                  <a:schemeClr val="bg2"/>
                </a:solidFill>
                <a:effectLst/>
                <a:latin typeface="Times New Roman" pitchFamily="18" charset="0"/>
              </a:rPr>
              <a:t>2023/24 Other District Expenses</a:t>
            </a:r>
          </a:p>
          <a:p>
            <a:pPr marL="457200" lvl="1" indent="0" eaLnBrk="1" hangingPunct="1">
              <a:lnSpc>
                <a:spcPct val="80000"/>
              </a:lnSpc>
              <a:buClr>
                <a:schemeClr val="bg2"/>
              </a:buClr>
              <a:buNone/>
              <a:defRPr/>
            </a:pPr>
            <a:r>
              <a:rPr lang="en-US" altLang="en-US" sz="2000" b="1" dirty="0" smtClean="0">
                <a:solidFill>
                  <a:schemeClr val="bg2"/>
                </a:solidFill>
                <a:effectLst/>
                <a:latin typeface="Times New Roman" pitchFamily="18" charset="0"/>
              </a:rPr>
              <a:t>$100,000 </a:t>
            </a:r>
            <a:r>
              <a:rPr lang="en-US" altLang="en-US" sz="2000" b="1" dirty="0">
                <a:solidFill>
                  <a:schemeClr val="bg2"/>
                </a:solidFill>
                <a:effectLst/>
                <a:latin typeface="Times New Roman" pitchFamily="18" charset="0"/>
              </a:rPr>
              <a:t>Special education encroachment </a:t>
            </a:r>
            <a:r>
              <a:rPr lang="en-US" altLang="en-US" sz="2000" b="1" dirty="0" smtClean="0">
                <a:solidFill>
                  <a:schemeClr val="bg2"/>
                </a:solidFill>
                <a:effectLst/>
                <a:latin typeface="Times New Roman" pitchFamily="18" charset="0"/>
              </a:rPr>
              <a:t>increase</a:t>
            </a:r>
          </a:p>
          <a:p>
            <a:pPr marL="457200" lvl="1" indent="0" eaLnBrk="1" hangingPunct="1">
              <a:spcBef>
                <a:spcPct val="0"/>
              </a:spcBef>
              <a:buClrTx/>
              <a:buSzTx/>
              <a:buNone/>
            </a:pPr>
            <a:r>
              <a:rPr lang="en-US" altLang="en-US" sz="2000" b="1" kern="1200" dirty="0" smtClean="0">
                <a:solidFill>
                  <a:srgbClr val="003366"/>
                </a:solidFill>
                <a:effectLst/>
                <a:latin typeface="Times New Roman" pitchFamily="18" charset="0"/>
                <a:ea typeface="+mn-ea"/>
                <a:cs typeface="+mn-cs"/>
              </a:rPr>
              <a:t>-$50,000 Nov. 2022 General </a:t>
            </a:r>
            <a:r>
              <a:rPr lang="en-US" altLang="en-US" sz="2000" b="1" kern="1200" dirty="0">
                <a:solidFill>
                  <a:srgbClr val="003366"/>
                </a:solidFill>
                <a:effectLst/>
                <a:latin typeface="Times New Roman" pitchFamily="18" charset="0"/>
                <a:ea typeface="+mn-ea"/>
                <a:cs typeface="+mn-cs"/>
              </a:rPr>
              <a:t>Election Costs </a:t>
            </a:r>
            <a:r>
              <a:rPr lang="en-US" altLang="en-US" sz="2000" b="1" kern="1200" dirty="0" smtClean="0">
                <a:solidFill>
                  <a:srgbClr val="003366"/>
                </a:solidFill>
                <a:effectLst/>
                <a:latin typeface="Times New Roman" pitchFamily="18" charset="0"/>
                <a:ea typeface="+mn-ea"/>
                <a:cs typeface="+mn-cs"/>
              </a:rPr>
              <a:t>removed (bi-annual</a:t>
            </a:r>
            <a:r>
              <a:rPr lang="en-US" altLang="en-US" sz="2000" b="1" kern="1200" dirty="0">
                <a:solidFill>
                  <a:srgbClr val="003366"/>
                </a:solidFill>
                <a:effectLst/>
                <a:latin typeface="Times New Roman" pitchFamily="18" charset="0"/>
                <a:ea typeface="+mn-ea"/>
                <a:cs typeface="+mn-cs"/>
              </a:rPr>
              <a:t>)</a:t>
            </a:r>
          </a:p>
          <a:p>
            <a:pPr marL="457200" lvl="1" indent="0" eaLnBrk="1" hangingPunct="1">
              <a:lnSpc>
                <a:spcPct val="80000"/>
              </a:lnSpc>
              <a:buClr>
                <a:schemeClr val="bg2"/>
              </a:buClr>
              <a:buNone/>
              <a:defRPr/>
            </a:pPr>
            <a:endParaRPr lang="en-US" altLang="en-US" sz="2000" b="1" dirty="0" smtClean="0">
              <a:solidFill>
                <a:schemeClr val="bg2"/>
              </a:solidFill>
              <a:effectLst/>
              <a:latin typeface="Times New Roman" pitchFamily="18" charset="0"/>
            </a:endParaRPr>
          </a:p>
          <a:p>
            <a:pPr marL="400050" eaLnBrk="1" hangingPunct="1">
              <a:lnSpc>
                <a:spcPct val="80000"/>
              </a:lnSpc>
              <a:buClr>
                <a:schemeClr val="bg2"/>
              </a:buClr>
              <a:buFont typeface="Wingdings" panose="05000000000000000000" pitchFamily="2" charset="2"/>
              <a:buChar char="Ø"/>
              <a:defRPr/>
            </a:pPr>
            <a:r>
              <a:rPr lang="en-US" altLang="en-US" sz="2400" b="1" dirty="0" smtClean="0">
                <a:solidFill>
                  <a:schemeClr val="bg2"/>
                </a:solidFill>
                <a:effectLst/>
                <a:latin typeface="Times New Roman" pitchFamily="18" charset="0"/>
              </a:rPr>
              <a:t>3.5% CPI increase for supplies, utilities, contracted services, insurance services, non-public schools</a:t>
            </a:r>
            <a:endParaRPr lang="en-US" altLang="en-US" sz="2400" b="1" dirty="0">
              <a:solidFill>
                <a:schemeClr val="bg2"/>
              </a:solidFill>
              <a:effectLst/>
              <a:latin typeface="Times New Roman" pitchFamily="18" charset="0"/>
            </a:endParaRPr>
          </a:p>
        </p:txBody>
      </p:sp>
    </p:spTree>
    <p:extLst>
      <p:ext uri="{BB962C8B-B14F-4D97-AF65-F5344CB8AC3E}">
        <p14:creationId xmlns:p14="http://schemas.microsoft.com/office/powerpoint/2010/main" val="17994767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20AE855B-29B7-4992-9A27-4EF87D23BA1D}" type="slidenum">
              <a:rPr lang="en-US" altLang="en-US"/>
              <a:pPr>
                <a:defRPr/>
              </a:pPr>
              <a:t>21</a:t>
            </a:fld>
            <a:endParaRPr lang="en-US" altLang="en-US"/>
          </a:p>
        </p:txBody>
      </p:sp>
      <p:sp>
        <p:nvSpPr>
          <p:cNvPr id="19459" name="Rectangle 2"/>
          <p:cNvSpPr>
            <a:spLocks noGrp="1" noChangeArrowheads="1"/>
          </p:cNvSpPr>
          <p:nvPr>
            <p:ph type="title"/>
          </p:nvPr>
        </p:nvSpPr>
        <p:spPr>
          <a:xfrm>
            <a:off x="533400" y="228600"/>
            <a:ext cx="8153400" cy="1295400"/>
          </a:xfrm>
          <a:noFill/>
          <a:ln w="12700">
            <a:solidFill>
              <a:schemeClr val="bg2"/>
            </a:solidFill>
            <a:miter lim="800000"/>
            <a:headEnd/>
            <a:tailEnd/>
          </a:ln>
          <a:extLst>
            <a:ext uri="{909E8E84-426E-40DD-AFC4-6F175D3DCCD1}">
              <a14:hiddenFill xmlns:a14="http://schemas.microsoft.com/office/drawing/2010/main">
                <a:gradFill rotWithShape="0">
                  <a:gsLst>
                    <a:gs pos="0">
                      <a:srgbClr val="D60093"/>
                    </a:gs>
                    <a:gs pos="100000">
                      <a:srgbClr val="630044"/>
                    </a:gs>
                  </a:gsLst>
                  <a:lin ang="5400000" scaled="1"/>
                </a:gradFill>
              </a14:hiddenFill>
            </a:ext>
          </a:extLst>
        </p:spPr>
        <p:txBody>
          <a:bodyPr lIns="90488" tIns="44450" rIns="90488" bIns="44450" anchor="t"/>
          <a:lstStyle/>
          <a:p>
            <a:pPr eaLnBrk="1" hangingPunct="1"/>
            <a:r>
              <a:rPr lang="en-US" altLang="en-US" sz="4000" b="1" dirty="0" smtClean="0">
                <a:solidFill>
                  <a:schemeClr val="bg2"/>
                </a:solidFill>
                <a:effectLst/>
                <a:latin typeface="Times New Roman" pitchFamily="18" charset="0"/>
              </a:rPr>
              <a:t>Multi-year</a:t>
            </a:r>
            <a:br>
              <a:rPr lang="en-US" altLang="en-US" sz="4000" b="1" dirty="0" smtClean="0">
                <a:solidFill>
                  <a:schemeClr val="bg2"/>
                </a:solidFill>
                <a:effectLst/>
                <a:latin typeface="Times New Roman" pitchFamily="18" charset="0"/>
              </a:rPr>
            </a:br>
            <a:r>
              <a:rPr lang="en-US" altLang="en-US" sz="4000" b="1" dirty="0" smtClean="0">
                <a:solidFill>
                  <a:schemeClr val="bg2"/>
                </a:solidFill>
                <a:effectLst/>
                <a:latin typeface="Times New Roman" pitchFamily="18" charset="0"/>
              </a:rPr>
              <a:t>General Fund Summary</a:t>
            </a:r>
            <a:br>
              <a:rPr lang="en-US" altLang="en-US" sz="4000" b="1" dirty="0" smtClean="0">
                <a:solidFill>
                  <a:schemeClr val="bg2"/>
                </a:solidFill>
                <a:effectLst/>
                <a:latin typeface="Times New Roman" pitchFamily="18" charset="0"/>
              </a:rPr>
            </a:br>
            <a:endParaRPr lang="en-US" altLang="en-US" sz="2500" b="1" dirty="0" smtClean="0">
              <a:solidFill>
                <a:schemeClr val="bg2"/>
              </a:solidFill>
              <a:effectLst/>
              <a:latin typeface="Times New Roman" pitchFamily="18" charset="0"/>
            </a:endParaRPr>
          </a:p>
        </p:txBody>
      </p:sp>
      <p:graphicFrame>
        <p:nvGraphicFramePr>
          <p:cNvPr id="3" name="Object 2">
            <a:hlinkClick r:id="" action="ppaction://ole?verb=0"/>
          </p:cNvPr>
          <p:cNvGraphicFramePr>
            <a:graphicFrameLocks/>
          </p:cNvGraphicFramePr>
          <p:nvPr>
            <p:extLst>
              <p:ext uri="{D42A27DB-BD31-4B8C-83A1-F6EECF244321}">
                <p14:modId xmlns:p14="http://schemas.microsoft.com/office/powerpoint/2010/main" val="854748252"/>
              </p:ext>
            </p:extLst>
          </p:nvPr>
        </p:nvGraphicFramePr>
        <p:xfrm>
          <a:off x="533400" y="1676400"/>
          <a:ext cx="8153400" cy="4322763"/>
        </p:xfrm>
        <a:graphic>
          <a:graphicData uri="http://schemas.openxmlformats.org/presentationml/2006/ole">
            <mc:AlternateContent xmlns:mc="http://schemas.openxmlformats.org/markup-compatibility/2006">
              <mc:Choice xmlns:v="urn:schemas-microsoft-com:vml" Requires="v">
                <p:oleObj spid="_x0000_s19731" name="Worksheet" r:id="rId4" imgW="4638726" imgH="2276475" progId="Excel.Sheet.8">
                  <p:embed/>
                </p:oleObj>
              </mc:Choice>
              <mc:Fallback>
                <p:oleObj name="Worksheet" r:id="rId4" imgW="4638726" imgH="2276475" progId="Excel.Sheet.8">
                  <p:embed/>
                  <p:pic>
                    <p:nvPicPr>
                      <p:cNvPr id="0" name="Object 1"/>
                      <p:cNvPicPr>
                        <a:picLocks noChangeArrowheads="1"/>
                      </p:cNvPicPr>
                      <p:nvPr/>
                    </p:nvPicPr>
                    <p:blipFill>
                      <a:blip r:embed="rId5"/>
                      <a:srcRect/>
                      <a:stretch>
                        <a:fillRect/>
                      </a:stretch>
                    </p:blipFill>
                    <p:spPr bwMode="auto">
                      <a:xfrm>
                        <a:off x="533400" y="1676400"/>
                        <a:ext cx="8153400" cy="4322763"/>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med">
    <p:newsflash/>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20AE855B-29B7-4992-9A27-4EF87D23BA1D}" type="slidenum">
              <a:rPr lang="en-US" altLang="en-US"/>
              <a:pPr>
                <a:defRPr/>
              </a:pPr>
              <a:t>22</a:t>
            </a:fld>
            <a:endParaRPr lang="en-US" altLang="en-US"/>
          </a:p>
        </p:txBody>
      </p:sp>
      <p:sp>
        <p:nvSpPr>
          <p:cNvPr id="19459" name="Rectangle 2"/>
          <p:cNvSpPr>
            <a:spLocks noGrp="1" noChangeArrowheads="1"/>
          </p:cNvSpPr>
          <p:nvPr>
            <p:ph type="title"/>
          </p:nvPr>
        </p:nvSpPr>
        <p:spPr>
          <a:xfrm>
            <a:off x="533400" y="228600"/>
            <a:ext cx="8153400" cy="1295400"/>
          </a:xfrm>
          <a:noFill/>
          <a:ln w="12700">
            <a:solidFill>
              <a:schemeClr val="bg2"/>
            </a:solidFill>
            <a:miter lim="800000"/>
            <a:headEnd/>
            <a:tailEnd/>
          </a:ln>
          <a:extLst>
            <a:ext uri="{909E8E84-426E-40DD-AFC4-6F175D3DCCD1}">
              <a14:hiddenFill xmlns:a14="http://schemas.microsoft.com/office/drawing/2010/main">
                <a:gradFill rotWithShape="0">
                  <a:gsLst>
                    <a:gs pos="0">
                      <a:srgbClr val="D60093"/>
                    </a:gs>
                    <a:gs pos="100000">
                      <a:srgbClr val="630044"/>
                    </a:gs>
                  </a:gsLst>
                  <a:lin ang="5400000" scaled="1"/>
                </a:gradFill>
              </a14:hiddenFill>
            </a:ext>
          </a:extLst>
        </p:spPr>
        <p:txBody>
          <a:bodyPr lIns="90488" tIns="44450" rIns="90488" bIns="44450" anchor="t"/>
          <a:lstStyle/>
          <a:p>
            <a:pPr eaLnBrk="1" hangingPunct="1"/>
            <a:r>
              <a:rPr lang="en-US" altLang="en-US" sz="3600" b="1" dirty="0" smtClean="0">
                <a:solidFill>
                  <a:schemeClr val="bg2"/>
                </a:solidFill>
                <a:effectLst/>
                <a:latin typeface="Times New Roman" pitchFamily="18" charset="0"/>
              </a:rPr>
              <a:t>Multi-year</a:t>
            </a:r>
            <a:br>
              <a:rPr lang="en-US" altLang="en-US" sz="3600" b="1" dirty="0" smtClean="0">
                <a:solidFill>
                  <a:schemeClr val="bg2"/>
                </a:solidFill>
                <a:effectLst/>
                <a:latin typeface="Times New Roman" pitchFamily="18" charset="0"/>
              </a:rPr>
            </a:br>
            <a:r>
              <a:rPr lang="en-US" altLang="en-US" sz="3600" b="1" dirty="0" smtClean="0">
                <a:solidFill>
                  <a:schemeClr val="bg2"/>
                </a:solidFill>
                <a:effectLst/>
                <a:latin typeface="Times New Roman" pitchFamily="18" charset="0"/>
              </a:rPr>
              <a:t>One-Time Pandemic Funds Summary</a:t>
            </a:r>
            <a:r>
              <a:rPr lang="en-US" altLang="en-US" sz="4000" b="1" dirty="0" smtClean="0">
                <a:solidFill>
                  <a:schemeClr val="bg2"/>
                </a:solidFill>
                <a:effectLst/>
                <a:latin typeface="Times New Roman" pitchFamily="18" charset="0"/>
              </a:rPr>
              <a:t/>
            </a:r>
            <a:br>
              <a:rPr lang="en-US" altLang="en-US" sz="4000" b="1" dirty="0" smtClean="0">
                <a:solidFill>
                  <a:schemeClr val="bg2"/>
                </a:solidFill>
                <a:effectLst/>
                <a:latin typeface="Times New Roman" pitchFamily="18" charset="0"/>
              </a:rPr>
            </a:br>
            <a:endParaRPr lang="en-US" altLang="en-US" sz="2500" b="1" dirty="0" smtClean="0">
              <a:solidFill>
                <a:schemeClr val="bg2"/>
              </a:solidFill>
              <a:effectLst/>
              <a:latin typeface="Times New Roman" pitchFamily="18" charset="0"/>
            </a:endParaRPr>
          </a:p>
        </p:txBody>
      </p:sp>
      <p:graphicFrame>
        <p:nvGraphicFramePr>
          <p:cNvPr id="2" name="Object 1"/>
          <p:cNvGraphicFramePr>
            <a:graphicFrameLocks noChangeAspect="1"/>
          </p:cNvGraphicFramePr>
          <p:nvPr>
            <p:extLst>
              <p:ext uri="{D42A27DB-BD31-4B8C-83A1-F6EECF244321}">
                <p14:modId xmlns:p14="http://schemas.microsoft.com/office/powerpoint/2010/main" val="3415378347"/>
              </p:ext>
            </p:extLst>
          </p:nvPr>
        </p:nvGraphicFramePr>
        <p:xfrm>
          <a:off x="533400" y="1600200"/>
          <a:ext cx="8153400" cy="4876800"/>
        </p:xfrm>
        <a:graphic>
          <a:graphicData uri="http://schemas.openxmlformats.org/presentationml/2006/ole">
            <mc:AlternateContent xmlns:mc="http://schemas.openxmlformats.org/markup-compatibility/2006">
              <mc:Choice xmlns:v="urn:schemas-microsoft-com:vml" Requires="v">
                <p:oleObj spid="_x0000_s21509" name="Worksheet" r:id="rId4" imgW="7324732" imgH="5676900" progId="Excel.Sheet.12">
                  <p:embed/>
                </p:oleObj>
              </mc:Choice>
              <mc:Fallback>
                <p:oleObj name="Worksheet" r:id="rId4" imgW="7324732" imgH="5676900" progId="Excel.Sheet.12">
                  <p:embed/>
                  <p:pic>
                    <p:nvPicPr>
                      <p:cNvPr id="0" name=""/>
                      <p:cNvPicPr/>
                      <p:nvPr/>
                    </p:nvPicPr>
                    <p:blipFill>
                      <a:blip r:embed="rId5"/>
                      <a:stretch>
                        <a:fillRect/>
                      </a:stretch>
                    </p:blipFill>
                    <p:spPr>
                      <a:xfrm>
                        <a:off x="533400" y="1600200"/>
                        <a:ext cx="8153400" cy="4876800"/>
                      </a:xfrm>
                      <a:prstGeom prst="rect">
                        <a:avLst/>
                      </a:prstGeom>
                    </p:spPr>
                  </p:pic>
                </p:oleObj>
              </mc:Fallback>
            </mc:AlternateContent>
          </a:graphicData>
        </a:graphic>
      </p:graphicFrame>
    </p:spTree>
    <p:extLst>
      <p:ext uri="{BB962C8B-B14F-4D97-AF65-F5344CB8AC3E}">
        <p14:creationId xmlns:p14="http://schemas.microsoft.com/office/powerpoint/2010/main" val="3583512084"/>
      </p:ext>
    </p:extLst>
  </p:cSld>
  <p:clrMapOvr>
    <a:masterClrMapping/>
  </p:clrMapOvr>
  <p:transition spd="med">
    <p:newsflash/>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A7EE07D9-6C08-4DD7-BD52-7296521DEE0C}" type="slidenum">
              <a:rPr lang="en-US" altLang="en-US"/>
              <a:pPr>
                <a:defRPr/>
              </a:pPr>
              <a:t>23</a:t>
            </a:fld>
            <a:endParaRPr lang="en-US" altLang="en-US"/>
          </a:p>
        </p:txBody>
      </p:sp>
      <p:sp>
        <p:nvSpPr>
          <p:cNvPr id="21507" name="Rectangle 2"/>
          <p:cNvSpPr>
            <a:spLocks noGrp="1" noChangeArrowheads="1"/>
          </p:cNvSpPr>
          <p:nvPr>
            <p:ph type="title"/>
          </p:nvPr>
        </p:nvSpPr>
        <p:spPr>
          <a:noFill/>
          <a:ln>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a:lstStyle/>
          <a:p>
            <a:pPr eaLnBrk="1" hangingPunct="1"/>
            <a:r>
              <a:rPr lang="en-US" altLang="en-US" b="1" dirty="0" smtClean="0">
                <a:solidFill>
                  <a:schemeClr val="bg2"/>
                </a:solidFill>
                <a:effectLst/>
                <a:latin typeface="Times New Roman" pitchFamily="18" charset="0"/>
              </a:rPr>
              <a:t>Surplus/Deficit Spending</a:t>
            </a:r>
          </a:p>
        </p:txBody>
      </p:sp>
      <p:sp>
        <p:nvSpPr>
          <p:cNvPr id="21508" name="Rectangle 3"/>
          <p:cNvSpPr>
            <a:spLocks noGrp="1" noChangeArrowheads="1"/>
          </p:cNvSpPr>
          <p:nvPr>
            <p:ph type="body" idx="1"/>
          </p:nvPr>
        </p:nvSpPr>
        <p:spPr>
          <a:xfrm>
            <a:off x="457200" y="1905000"/>
            <a:ext cx="8229600" cy="4495800"/>
          </a:xfrm>
          <a:noFill/>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bg1"/>
                </a:solidFill>
                <a:miter lim="800000"/>
                <a:headEnd/>
                <a:tailEnd/>
              </a14:hiddenLine>
            </a:ext>
          </a:extLst>
        </p:spPr>
        <p:txBody>
          <a:bodyPr/>
          <a:lstStyle/>
          <a:p>
            <a:pPr eaLnBrk="1" hangingPunct="1">
              <a:lnSpc>
                <a:spcPct val="80000"/>
              </a:lnSpc>
              <a:buClr>
                <a:schemeClr val="bg2"/>
              </a:buClr>
              <a:buFont typeface="Wingdings" pitchFamily="2" charset="2"/>
              <a:buChar char="Ø"/>
            </a:pPr>
            <a:r>
              <a:rPr lang="en-US" altLang="en-US" sz="2800" b="1" dirty="0" smtClean="0">
                <a:solidFill>
                  <a:schemeClr val="bg2"/>
                </a:solidFill>
                <a:effectLst/>
                <a:latin typeface="Times New Roman" pitchFamily="18" charset="0"/>
              </a:rPr>
              <a:t>A surplus is projected in 2021/22 due to multiple additional one-time pandemic revenue sources.  Some existing staff are being charged to these funds, freeing up other funds</a:t>
            </a:r>
          </a:p>
          <a:p>
            <a:pPr eaLnBrk="1" hangingPunct="1">
              <a:lnSpc>
                <a:spcPct val="80000"/>
              </a:lnSpc>
              <a:buClr>
                <a:schemeClr val="bg2"/>
              </a:buClr>
              <a:buFont typeface="Wingdings" pitchFamily="2" charset="2"/>
              <a:buChar char="Ø"/>
            </a:pPr>
            <a:r>
              <a:rPr lang="en-US" altLang="en-US" sz="2800" b="1" dirty="0" smtClean="0">
                <a:solidFill>
                  <a:schemeClr val="bg2"/>
                </a:solidFill>
                <a:effectLst/>
                <a:latin typeface="Times New Roman" pitchFamily="18" charset="0"/>
              </a:rPr>
              <a:t>Remember that appropriation of categorical and school site carryover also increases expenditures in the current year only</a:t>
            </a:r>
          </a:p>
          <a:p>
            <a:pPr eaLnBrk="1" hangingPunct="1">
              <a:lnSpc>
                <a:spcPct val="80000"/>
              </a:lnSpc>
              <a:buClr>
                <a:schemeClr val="bg2"/>
              </a:buClr>
              <a:buFont typeface="Wingdings" pitchFamily="2" charset="2"/>
              <a:buChar char="Ø"/>
            </a:pPr>
            <a:r>
              <a:rPr lang="en-US" altLang="en-US" sz="2800" b="1" dirty="0" smtClean="0">
                <a:solidFill>
                  <a:schemeClr val="bg2"/>
                </a:solidFill>
                <a:effectLst/>
                <a:latin typeface="Times New Roman" pitchFamily="18" charset="0"/>
              </a:rPr>
              <a:t>Surpluses are projected in 2022/23 and 2023/24</a:t>
            </a:r>
          </a:p>
          <a:p>
            <a:pPr eaLnBrk="1" hangingPunct="1">
              <a:lnSpc>
                <a:spcPct val="80000"/>
              </a:lnSpc>
              <a:buClr>
                <a:schemeClr val="bg2"/>
              </a:buClr>
              <a:buFont typeface="Wingdings" pitchFamily="2" charset="2"/>
              <a:buChar char="Ø"/>
            </a:pPr>
            <a:r>
              <a:rPr lang="en-US" altLang="en-US" sz="2800" b="1" dirty="0" smtClean="0">
                <a:solidFill>
                  <a:schemeClr val="bg2"/>
                </a:solidFill>
                <a:effectLst/>
                <a:latin typeface="Times New Roman" pitchFamily="18" charset="0"/>
              </a:rPr>
              <a:t>Salary raises for 2021/22 and 2022/23 have not yet been determined…</a:t>
            </a:r>
            <a:endParaRPr lang="en-US" altLang="en-US" sz="2800" b="1" dirty="0" smtClean="0">
              <a:solidFill>
                <a:srgbClr val="FF0000"/>
              </a:solidFill>
              <a:effectLst/>
              <a:latin typeface="Times New Roman" pitchFamily="18" charset="0"/>
            </a:endParaRPr>
          </a:p>
          <a:p>
            <a:pPr eaLnBrk="1" hangingPunct="1">
              <a:lnSpc>
                <a:spcPct val="80000"/>
              </a:lnSpc>
              <a:buClr>
                <a:schemeClr val="bg2"/>
              </a:buClr>
              <a:buFont typeface="Wingdings" pitchFamily="2" charset="2"/>
              <a:buChar char="Ø"/>
            </a:pPr>
            <a:endParaRPr lang="en-US" altLang="en-US" sz="2800" b="1" dirty="0" smtClean="0">
              <a:solidFill>
                <a:schemeClr val="bg2"/>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A7EE07D9-6C08-4DD7-BD52-7296521DEE0C}" type="slidenum">
              <a:rPr lang="en-US" altLang="en-US"/>
              <a:pPr>
                <a:defRPr/>
              </a:pPr>
              <a:t>24</a:t>
            </a:fld>
            <a:endParaRPr lang="en-US" altLang="en-US"/>
          </a:p>
        </p:txBody>
      </p:sp>
      <p:sp>
        <p:nvSpPr>
          <p:cNvPr id="21507" name="Rectangle 2"/>
          <p:cNvSpPr>
            <a:spLocks noGrp="1" noChangeArrowheads="1"/>
          </p:cNvSpPr>
          <p:nvPr>
            <p:ph type="title"/>
          </p:nvPr>
        </p:nvSpPr>
        <p:spPr>
          <a:noFill/>
          <a:ln>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a:lstStyle/>
          <a:p>
            <a:pPr eaLnBrk="1" hangingPunct="1"/>
            <a:r>
              <a:rPr lang="en-US" altLang="en-US" b="1" dirty="0" smtClean="0">
                <a:solidFill>
                  <a:schemeClr val="bg2"/>
                </a:solidFill>
                <a:effectLst/>
                <a:latin typeface="Times New Roman" pitchFamily="18" charset="0"/>
              </a:rPr>
              <a:t>Surplus/Deficit Spending</a:t>
            </a:r>
          </a:p>
        </p:txBody>
      </p:sp>
      <p:sp>
        <p:nvSpPr>
          <p:cNvPr id="21508" name="Rectangle 3"/>
          <p:cNvSpPr>
            <a:spLocks noGrp="1" noChangeArrowheads="1"/>
          </p:cNvSpPr>
          <p:nvPr>
            <p:ph type="body" idx="1"/>
          </p:nvPr>
        </p:nvSpPr>
        <p:spPr>
          <a:xfrm>
            <a:off x="457200" y="1905000"/>
            <a:ext cx="8229600" cy="4495800"/>
          </a:xfrm>
          <a:noFill/>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bg1"/>
                </a:solidFill>
                <a:miter lim="800000"/>
                <a:headEnd/>
                <a:tailEnd/>
              </a14:hiddenLine>
            </a:ext>
          </a:extLst>
        </p:spPr>
        <p:txBody>
          <a:bodyPr/>
          <a:lstStyle/>
          <a:p>
            <a:pPr eaLnBrk="1" hangingPunct="1">
              <a:lnSpc>
                <a:spcPct val="80000"/>
              </a:lnSpc>
              <a:buClr>
                <a:schemeClr val="bg2"/>
              </a:buClr>
              <a:buFont typeface="Wingdings" pitchFamily="2" charset="2"/>
              <a:buChar char="Ø"/>
            </a:pPr>
            <a:r>
              <a:rPr lang="en-US" altLang="en-US" sz="2800" b="1" dirty="0" smtClean="0">
                <a:solidFill>
                  <a:schemeClr val="bg2"/>
                </a:solidFill>
                <a:effectLst/>
                <a:latin typeface="Times New Roman" pitchFamily="18" charset="0"/>
              </a:rPr>
              <a:t>Pension increases to public agencies continue in addition to routine costs of step and column and health and welfare increases, often outpacing COLA increases</a:t>
            </a:r>
          </a:p>
          <a:p>
            <a:pPr eaLnBrk="1" hangingPunct="1">
              <a:lnSpc>
                <a:spcPct val="80000"/>
              </a:lnSpc>
              <a:buClr>
                <a:schemeClr val="bg2"/>
              </a:buClr>
              <a:buFont typeface="Wingdings" pitchFamily="2" charset="2"/>
              <a:buChar char="Ø"/>
            </a:pPr>
            <a:r>
              <a:rPr lang="en-US" altLang="en-US" sz="2800" b="1" dirty="0" smtClean="0">
                <a:solidFill>
                  <a:schemeClr val="bg2"/>
                </a:solidFill>
                <a:effectLst/>
                <a:latin typeface="Times New Roman" pitchFamily="18" charset="0"/>
              </a:rPr>
              <a:t>Once concluded, negotiated salary increases for 2021/22 and 2022/23 will generate “planned deficit spending”</a:t>
            </a:r>
          </a:p>
          <a:p>
            <a:pPr eaLnBrk="1" hangingPunct="1">
              <a:lnSpc>
                <a:spcPct val="80000"/>
              </a:lnSpc>
              <a:buClr>
                <a:schemeClr val="bg2"/>
              </a:buClr>
              <a:buFont typeface="Wingdings" pitchFamily="2" charset="2"/>
              <a:buChar char="Ø"/>
            </a:pPr>
            <a:r>
              <a:rPr lang="en-US" altLang="en-US" sz="2800" b="1" dirty="0" smtClean="0">
                <a:solidFill>
                  <a:schemeClr val="bg2"/>
                </a:solidFill>
                <a:effectLst/>
                <a:latin typeface="Times New Roman" pitchFamily="18" charset="0"/>
              </a:rPr>
              <a:t>There is “hope” for a change in the declining enrollment funding calculation for 2022/23 </a:t>
            </a:r>
            <a:r>
              <a:rPr lang="en-US" altLang="en-US" sz="2800" b="1" dirty="0" smtClean="0">
                <a:solidFill>
                  <a:schemeClr val="bg2"/>
                </a:solidFill>
                <a:effectLst/>
                <a:latin typeface="Times New Roman" pitchFamily="18" charset="0"/>
                <a:sym typeface="Wingdings" panose="05000000000000000000" pitchFamily="2" charset="2"/>
              </a:rPr>
              <a:t> </a:t>
            </a:r>
            <a:endParaRPr lang="en-US" altLang="en-US" sz="2800" b="1" dirty="0" smtClean="0">
              <a:solidFill>
                <a:schemeClr val="bg2"/>
              </a:solidFill>
              <a:effectLst/>
              <a:latin typeface="Times New Roman" pitchFamily="18" charset="0"/>
            </a:endParaRPr>
          </a:p>
        </p:txBody>
      </p:sp>
    </p:spTree>
    <p:extLst>
      <p:ext uri="{BB962C8B-B14F-4D97-AF65-F5344CB8AC3E}">
        <p14:creationId xmlns:p14="http://schemas.microsoft.com/office/powerpoint/2010/main" val="35055028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5C73B607-ED32-47FA-9EA4-D38BCB9E6EE6}" type="slidenum">
              <a:rPr lang="en-US" altLang="en-US"/>
              <a:pPr>
                <a:defRPr/>
              </a:pPr>
              <a:t>25</a:t>
            </a:fld>
            <a:endParaRPr lang="en-US" altLang="en-US"/>
          </a:p>
        </p:txBody>
      </p:sp>
      <p:sp>
        <p:nvSpPr>
          <p:cNvPr id="24579" name="Rectangle 2"/>
          <p:cNvSpPr>
            <a:spLocks noGrp="1" noChangeArrowheads="1"/>
          </p:cNvSpPr>
          <p:nvPr>
            <p:ph type="title"/>
          </p:nvPr>
        </p:nvSpPr>
        <p:spPr>
          <a:noFill/>
          <a:ln>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a:lstStyle/>
          <a:p>
            <a:pPr eaLnBrk="1" hangingPunct="1"/>
            <a:r>
              <a:rPr lang="en-US" altLang="en-US" b="1" smtClean="0">
                <a:solidFill>
                  <a:schemeClr val="bg2"/>
                </a:solidFill>
                <a:effectLst/>
                <a:latin typeface="Times New Roman" pitchFamily="18" charset="0"/>
              </a:rPr>
              <a:t>Future Considerations….</a:t>
            </a:r>
          </a:p>
        </p:txBody>
      </p:sp>
      <p:sp>
        <p:nvSpPr>
          <p:cNvPr id="24580" name="Rectangle 3"/>
          <p:cNvSpPr>
            <a:spLocks noGrp="1" noChangeArrowheads="1"/>
          </p:cNvSpPr>
          <p:nvPr>
            <p:ph type="body" idx="1"/>
          </p:nvPr>
        </p:nvSpPr>
        <p:spPr>
          <a:xfrm>
            <a:off x="381000" y="1981200"/>
            <a:ext cx="8305800" cy="4572000"/>
          </a:xfrm>
          <a:noFill/>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bg1"/>
                </a:solidFill>
                <a:miter lim="800000"/>
                <a:headEnd/>
                <a:tailEnd/>
              </a14:hiddenLine>
            </a:ext>
          </a:extLst>
        </p:spPr>
        <p:txBody>
          <a:bodyPr/>
          <a:lstStyle/>
          <a:p>
            <a:pPr eaLnBrk="1" hangingPunct="1">
              <a:lnSpc>
                <a:spcPct val="90000"/>
              </a:lnSpc>
              <a:buClr>
                <a:schemeClr val="bg2"/>
              </a:buClr>
              <a:buFont typeface="Wingdings" panose="05000000000000000000" pitchFamily="2" charset="2"/>
              <a:buChar char="Ø"/>
            </a:pPr>
            <a:r>
              <a:rPr lang="en-US" altLang="en-US" sz="2800" b="1" dirty="0" smtClean="0">
                <a:solidFill>
                  <a:schemeClr val="bg2"/>
                </a:solidFill>
                <a:effectLst/>
                <a:latin typeface="Times New Roman" pitchFamily="18" charset="0"/>
              </a:rPr>
              <a:t>State budget projections for 2022/23 will be released by today, January 10, 2022</a:t>
            </a:r>
          </a:p>
          <a:p>
            <a:pPr eaLnBrk="1" hangingPunct="1">
              <a:lnSpc>
                <a:spcPct val="90000"/>
              </a:lnSpc>
              <a:buClr>
                <a:schemeClr val="bg2"/>
              </a:buClr>
              <a:buFont typeface="Wingdings" panose="05000000000000000000" pitchFamily="2" charset="2"/>
              <a:buChar char="Ø"/>
            </a:pPr>
            <a:r>
              <a:rPr lang="en-US" altLang="en-US" sz="2800" b="1" dirty="0" smtClean="0">
                <a:solidFill>
                  <a:schemeClr val="bg2"/>
                </a:solidFill>
                <a:effectLst/>
                <a:latin typeface="Times New Roman" pitchFamily="18" charset="0"/>
              </a:rPr>
              <a:t>The Legislative Analyst’s Office recently issued a revenue report showing improved state revenue receipts compared to what was projected for the 21/22 state budget </a:t>
            </a:r>
            <a:r>
              <a:rPr lang="en-US" altLang="en-US" sz="2800" b="1" dirty="0" smtClean="0">
                <a:solidFill>
                  <a:schemeClr val="bg2"/>
                </a:solidFill>
                <a:effectLst/>
                <a:latin typeface="Times New Roman" pitchFamily="18" charset="0"/>
                <a:sym typeface="Wingdings" panose="05000000000000000000" pitchFamily="2" charset="2"/>
              </a:rPr>
              <a:t>  Half categorized as “ongoing” and the other half as “one-time” increases</a:t>
            </a:r>
          </a:p>
        </p:txBody>
      </p:sp>
    </p:spTree>
    <p:extLst>
      <p:ext uri="{BB962C8B-B14F-4D97-AF65-F5344CB8AC3E}">
        <p14:creationId xmlns:p14="http://schemas.microsoft.com/office/powerpoint/2010/main" val="25004970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FCD85EBA-B302-4A84-B81D-C006AEE18E4B}" type="slidenum">
              <a:rPr lang="en-US" altLang="en-US"/>
              <a:pPr>
                <a:defRPr/>
              </a:pPr>
              <a:t>26</a:t>
            </a:fld>
            <a:endParaRPr lang="en-US" altLang="en-US"/>
          </a:p>
        </p:txBody>
      </p:sp>
      <p:sp>
        <p:nvSpPr>
          <p:cNvPr id="25603" name="Rectangle 2"/>
          <p:cNvSpPr>
            <a:spLocks noGrp="1" noChangeArrowheads="1"/>
          </p:cNvSpPr>
          <p:nvPr>
            <p:ph type="title"/>
          </p:nvPr>
        </p:nvSpPr>
        <p:spPr>
          <a:xfrm>
            <a:off x="457200" y="381000"/>
            <a:ext cx="8229600" cy="990600"/>
          </a:xfrm>
          <a:noFill/>
          <a:ln>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a:lstStyle/>
          <a:p>
            <a:pPr eaLnBrk="1" hangingPunct="1"/>
            <a:r>
              <a:rPr lang="en-US" altLang="en-US" b="1" dirty="0" smtClean="0">
                <a:solidFill>
                  <a:schemeClr val="bg2"/>
                </a:solidFill>
                <a:effectLst/>
                <a:latin typeface="Times New Roman" pitchFamily="18" charset="0"/>
              </a:rPr>
              <a:t>Facilities</a:t>
            </a:r>
          </a:p>
        </p:txBody>
      </p:sp>
      <p:sp>
        <p:nvSpPr>
          <p:cNvPr id="25604" name="Rectangle 3"/>
          <p:cNvSpPr>
            <a:spLocks noGrp="1" noChangeArrowheads="1"/>
          </p:cNvSpPr>
          <p:nvPr>
            <p:ph type="body" idx="1"/>
          </p:nvPr>
        </p:nvSpPr>
        <p:spPr>
          <a:xfrm>
            <a:off x="457200" y="1447800"/>
            <a:ext cx="8229600" cy="4876800"/>
          </a:xfrm>
          <a:noFill/>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bg1"/>
                </a:solidFill>
                <a:miter lim="800000"/>
                <a:headEnd/>
                <a:tailEnd/>
              </a14:hiddenLine>
            </a:ext>
          </a:extLst>
        </p:spPr>
        <p:txBody>
          <a:bodyPr/>
          <a:lstStyle/>
          <a:p>
            <a:pPr eaLnBrk="1" hangingPunct="1">
              <a:lnSpc>
                <a:spcPct val="90000"/>
              </a:lnSpc>
              <a:buClr>
                <a:schemeClr val="bg2"/>
              </a:buClr>
              <a:buFont typeface="Wingdings" pitchFamily="2" charset="2"/>
              <a:buChar char="Ø"/>
            </a:pPr>
            <a:r>
              <a:rPr lang="en-US" altLang="en-US" sz="2800" b="1" dirty="0" smtClean="0">
                <a:solidFill>
                  <a:schemeClr val="bg2"/>
                </a:solidFill>
                <a:effectLst/>
                <a:latin typeface="Times New Roman" pitchFamily="18" charset="0"/>
              </a:rPr>
              <a:t>Voters approved a $48 million general obligation bond – MEASURE LL November 2018 with overwhelming support!</a:t>
            </a:r>
          </a:p>
          <a:p>
            <a:pPr eaLnBrk="1" hangingPunct="1">
              <a:lnSpc>
                <a:spcPct val="90000"/>
              </a:lnSpc>
              <a:buClr>
                <a:schemeClr val="bg2"/>
              </a:buClr>
              <a:buFont typeface="Wingdings" pitchFamily="2" charset="2"/>
              <a:buChar char="Ø"/>
            </a:pPr>
            <a:r>
              <a:rPr lang="en-US" altLang="en-US" sz="2800" b="1" dirty="0" smtClean="0">
                <a:solidFill>
                  <a:schemeClr val="bg2"/>
                </a:solidFill>
                <a:effectLst/>
                <a:latin typeface="Times New Roman" pitchFamily="18" charset="0"/>
              </a:rPr>
              <a:t>Second and FINAL debt issuance in November 2020 </a:t>
            </a:r>
            <a:r>
              <a:rPr lang="en-US" altLang="en-US" sz="2800" b="1" dirty="0" smtClean="0">
                <a:solidFill>
                  <a:srgbClr val="008000"/>
                </a:solidFill>
                <a:effectLst/>
                <a:latin typeface="Times New Roman" pitchFamily="18" charset="0"/>
              </a:rPr>
              <a:t>saved local taxpayers over $5.1 million </a:t>
            </a:r>
            <a:r>
              <a:rPr lang="en-US" altLang="en-US" sz="2800" b="1" dirty="0" smtClean="0">
                <a:solidFill>
                  <a:schemeClr val="bg2"/>
                </a:solidFill>
                <a:effectLst/>
                <a:latin typeface="Times New Roman" pitchFamily="18" charset="0"/>
                <a:sym typeface="Wingdings" panose="05000000000000000000" pitchFamily="2" charset="2"/>
              </a:rPr>
              <a:t></a:t>
            </a:r>
          </a:p>
          <a:p>
            <a:pPr eaLnBrk="1" hangingPunct="1">
              <a:lnSpc>
                <a:spcPct val="90000"/>
              </a:lnSpc>
              <a:buClr>
                <a:schemeClr val="bg2"/>
              </a:buClr>
              <a:buFont typeface="Wingdings" pitchFamily="2" charset="2"/>
              <a:buChar char="Ø"/>
            </a:pPr>
            <a:r>
              <a:rPr lang="en-US" altLang="en-US" sz="2800" b="1" dirty="0" smtClean="0">
                <a:solidFill>
                  <a:schemeClr val="bg2"/>
                </a:solidFill>
                <a:effectLst/>
                <a:latin typeface="Times New Roman" pitchFamily="18" charset="0"/>
                <a:sym typeface="Wingdings" panose="05000000000000000000" pitchFamily="2" charset="2"/>
              </a:rPr>
              <a:t>Progress continues on projects!</a:t>
            </a:r>
            <a:endParaRPr lang="en-US" altLang="en-US" sz="2800" b="1" dirty="0" smtClean="0">
              <a:solidFill>
                <a:schemeClr val="bg2"/>
              </a:solidFill>
              <a:effectLst/>
              <a:latin typeface="Times New Roman" pitchFamily="18" charset="0"/>
            </a:endParaRPr>
          </a:p>
          <a:p>
            <a:pPr eaLnBrk="1" hangingPunct="1">
              <a:lnSpc>
                <a:spcPct val="90000"/>
              </a:lnSpc>
              <a:buClr>
                <a:schemeClr val="bg2"/>
              </a:buClr>
              <a:buFont typeface="Wingdings" pitchFamily="2" charset="2"/>
              <a:buChar char="Ø"/>
            </a:pPr>
            <a:r>
              <a:rPr lang="en-US" altLang="en-US" sz="2800" b="1" dirty="0" smtClean="0">
                <a:solidFill>
                  <a:schemeClr val="bg2"/>
                </a:solidFill>
                <a:effectLst/>
                <a:latin typeface="Times New Roman" pitchFamily="18" charset="0"/>
              </a:rPr>
              <a:t>The renovated </a:t>
            </a:r>
            <a:r>
              <a:rPr lang="en-US" altLang="en-US" sz="2800" b="1" dirty="0" err="1" smtClean="0">
                <a:solidFill>
                  <a:schemeClr val="bg2"/>
                </a:solidFill>
                <a:effectLst/>
                <a:latin typeface="Times New Roman" pitchFamily="18" charset="0"/>
              </a:rPr>
              <a:t>Maybrook</a:t>
            </a:r>
            <a:r>
              <a:rPr lang="en-US" altLang="en-US" sz="2800" b="1" dirty="0" smtClean="0">
                <a:solidFill>
                  <a:schemeClr val="bg2"/>
                </a:solidFill>
                <a:effectLst/>
                <a:latin typeface="Times New Roman" pitchFamily="18" charset="0"/>
              </a:rPr>
              <a:t> campus is “hosting” Jordan staff and students while their campus is updated with two new buildings, new roofing and HVAC, removal of portables, and some new sewer pipes. Meadow Green and Rancho Starbuck are expected to take their turn in 22/23 and 23/24</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FCD85EBA-B302-4A84-B81D-C006AEE18E4B}" type="slidenum">
              <a:rPr lang="en-US" altLang="en-US"/>
              <a:pPr>
                <a:defRPr/>
              </a:pPr>
              <a:t>27</a:t>
            </a:fld>
            <a:endParaRPr lang="en-US" altLang="en-US"/>
          </a:p>
        </p:txBody>
      </p:sp>
      <p:sp>
        <p:nvSpPr>
          <p:cNvPr id="25603" name="Rectangle 2"/>
          <p:cNvSpPr>
            <a:spLocks noGrp="1" noChangeArrowheads="1"/>
          </p:cNvSpPr>
          <p:nvPr>
            <p:ph type="title"/>
          </p:nvPr>
        </p:nvSpPr>
        <p:spPr>
          <a:xfrm>
            <a:off x="457200" y="381000"/>
            <a:ext cx="8229600" cy="990600"/>
          </a:xfrm>
          <a:noFill/>
          <a:ln>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a:lstStyle/>
          <a:p>
            <a:pPr eaLnBrk="1" hangingPunct="1"/>
            <a:r>
              <a:rPr lang="en-US" altLang="en-US" b="1" dirty="0" smtClean="0">
                <a:solidFill>
                  <a:schemeClr val="bg2"/>
                </a:solidFill>
                <a:effectLst/>
                <a:latin typeface="Times New Roman" pitchFamily="18" charset="0"/>
              </a:rPr>
              <a:t>Facilities </a:t>
            </a:r>
            <a:r>
              <a:rPr lang="en-US" altLang="en-US" sz="2400" b="1" dirty="0" smtClean="0">
                <a:solidFill>
                  <a:schemeClr val="bg2"/>
                </a:solidFill>
                <a:effectLst/>
                <a:latin typeface="Times New Roman" pitchFamily="18" charset="0"/>
              </a:rPr>
              <a:t>(continued)</a:t>
            </a:r>
          </a:p>
        </p:txBody>
      </p:sp>
      <p:sp>
        <p:nvSpPr>
          <p:cNvPr id="25604" name="Rectangle 3"/>
          <p:cNvSpPr>
            <a:spLocks noGrp="1" noChangeArrowheads="1"/>
          </p:cNvSpPr>
          <p:nvPr>
            <p:ph type="body" idx="1"/>
          </p:nvPr>
        </p:nvSpPr>
        <p:spPr>
          <a:xfrm>
            <a:off x="457200" y="1371600"/>
            <a:ext cx="8229600" cy="4953000"/>
          </a:xfrm>
          <a:noFill/>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bg1"/>
                </a:solidFill>
                <a:miter lim="800000"/>
                <a:headEnd/>
                <a:tailEnd/>
              </a14:hiddenLine>
            </a:ext>
          </a:extLst>
        </p:spPr>
        <p:txBody>
          <a:bodyPr/>
          <a:lstStyle/>
          <a:p>
            <a:pPr eaLnBrk="1" hangingPunct="1">
              <a:lnSpc>
                <a:spcPct val="90000"/>
              </a:lnSpc>
              <a:buClr>
                <a:schemeClr val="bg2"/>
              </a:buClr>
              <a:buFont typeface="Wingdings" pitchFamily="2" charset="2"/>
              <a:buChar char="Ø"/>
            </a:pPr>
            <a:r>
              <a:rPr lang="en-US" altLang="en-US" sz="2800" b="1" dirty="0">
                <a:solidFill>
                  <a:schemeClr val="bg2"/>
                </a:solidFill>
                <a:effectLst/>
                <a:latin typeface="Times New Roman" pitchFamily="18" charset="0"/>
              </a:rPr>
              <a:t>State match money status</a:t>
            </a:r>
          </a:p>
          <a:p>
            <a:pPr lvl="1" eaLnBrk="1" hangingPunct="1">
              <a:lnSpc>
                <a:spcPct val="90000"/>
              </a:lnSpc>
              <a:buClr>
                <a:schemeClr val="bg2"/>
              </a:buClr>
              <a:buFont typeface="Wingdings" pitchFamily="2" charset="2"/>
              <a:buChar char="Ø"/>
            </a:pPr>
            <a:r>
              <a:rPr lang="en-US" altLang="en-US" sz="2400" b="1" dirty="0">
                <a:solidFill>
                  <a:schemeClr val="bg2"/>
                </a:solidFill>
                <a:effectLst/>
                <a:latin typeface="Times New Roman" pitchFamily="18" charset="0"/>
              </a:rPr>
              <a:t>All seven school sites have the first step completed: eligibility calculations for match amount</a:t>
            </a:r>
          </a:p>
          <a:p>
            <a:pPr lvl="1" eaLnBrk="1" hangingPunct="1">
              <a:lnSpc>
                <a:spcPct val="90000"/>
              </a:lnSpc>
              <a:buClr>
                <a:schemeClr val="bg2"/>
              </a:buClr>
              <a:buFont typeface="Wingdings" pitchFamily="2" charset="2"/>
              <a:buChar char="Ø"/>
            </a:pPr>
            <a:r>
              <a:rPr lang="en-US" altLang="en-US" sz="2400" b="1" dirty="0">
                <a:solidFill>
                  <a:schemeClr val="bg2"/>
                </a:solidFill>
                <a:effectLst/>
                <a:latin typeface="Times New Roman" pitchFamily="18" charset="0"/>
              </a:rPr>
              <a:t>As plans are approved by DSA and CDE, they then go in the funding pipeline for match money</a:t>
            </a:r>
          </a:p>
          <a:p>
            <a:pPr lvl="1" eaLnBrk="1" hangingPunct="1">
              <a:lnSpc>
                <a:spcPct val="90000"/>
              </a:lnSpc>
              <a:buClr>
                <a:schemeClr val="bg2"/>
              </a:buClr>
              <a:buFont typeface="Wingdings" pitchFamily="2" charset="2"/>
              <a:buChar char="Ø"/>
            </a:pPr>
            <a:r>
              <a:rPr lang="en-US" altLang="en-US" sz="2400" b="1" dirty="0" err="1">
                <a:solidFill>
                  <a:schemeClr val="bg2"/>
                </a:solidFill>
                <a:effectLst/>
                <a:latin typeface="Times New Roman" pitchFamily="18" charset="0"/>
              </a:rPr>
              <a:t>Olita</a:t>
            </a:r>
            <a:r>
              <a:rPr lang="en-US" altLang="en-US" sz="2400" b="1" dirty="0">
                <a:solidFill>
                  <a:schemeClr val="bg2"/>
                </a:solidFill>
                <a:effectLst/>
                <a:latin typeface="Times New Roman" pitchFamily="18" charset="0"/>
              </a:rPr>
              <a:t> was submitted a few years ago </a:t>
            </a:r>
            <a:r>
              <a:rPr lang="en-US" altLang="en-US" sz="2400" b="1" dirty="0" smtClean="0">
                <a:solidFill>
                  <a:schemeClr val="bg2"/>
                </a:solidFill>
                <a:effectLst/>
                <a:latin typeface="Times New Roman" pitchFamily="18" charset="0"/>
              </a:rPr>
              <a:t>and matching </a:t>
            </a:r>
            <a:r>
              <a:rPr lang="en-US" altLang="en-US" sz="2400" b="1" dirty="0">
                <a:solidFill>
                  <a:schemeClr val="bg2"/>
                </a:solidFill>
                <a:effectLst/>
                <a:latin typeface="Times New Roman" pitchFamily="18" charset="0"/>
              </a:rPr>
              <a:t>funds </a:t>
            </a:r>
            <a:r>
              <a:rPr lang="en-US" altLang="en-US" sz="2400" b="1" dirty="0" smtClean="0">
                <a:solidFill>
                  <a:schemeClr val="bg2"/>
                </a:solidFill>
                <a:effectLst/>
                <a:latin typeface="Times New Roman" pitchFamily="18" charset="0"/>
              </a:rPr>
              <a:t>of </a:t>
            </a:r>
            <a:r>
              <a:rPr lang="en-US" altLang="en-US" sz="2400" b="1" dirty="0" smtClean="0">
                <a:solidFill>
                  <a:srgbClr val="008000"/>
                </a:solidFill>
                <a:effectLst/>
                <a:latin typeface="Times New Roman" pitchFamily="18" charset="0"/>
              </a:rPr>
              <a:t>$3.3 </a:t>
            </a:r>
            <a:r>
              <a:rPr lang="en-US" altLang="en-US" sz="2400" b="1" dirty="0">
                <a:solidFill>
                  <a:srgbClr val="008000"/>
                </a:solidFill>
                <a:effectLst/>
                <a:latin typeface="Times New Roman" pitchFamily="18" charset="0"/>
              </a:rPr>
              <a:t>million</a:t>
            </a:r>
            <a:r>
              <a:rPr lang="en-US" altLang="en-US" sz="2400" b="1" dirty="0">
                <a:solidFill>
                  <a:schemeClr val="bg2"/>
                </a:solidFill>
                <a:effectLst/>
                <a:latin typeface="Times New Roman" pitchFamily="18" charset="0"/>
              </a:rPr>
              <a:t> </a:t>
            </a:r>
            <a:r>
              <a:rPr lang="en-US" altLang="en-US" sz="2400" b="1" dirty="0" smtClean="0">
                <a:solidFill>
                  <a:schemeClr val="bg2"/>
                </a:solidFill>
                <a:effectLst/>
                <a:latin typeface="Times New Roman" pitchFamily="18" charset="0"/>
              </a:rPr>
              <a:t>were received in December </a:t>
            </a:r>
            <a:r>
              <a:rPr lang="en-US" altLang="en-US" sz="2400" b="1" dirty="0" smtClean="0">
                <a:solidFill>
                  <a:srgbClr val="008000"/>
                </a:solidFill>
                <a:effectLst/>
                <a:latin typeface="Times New Roman" pitchFamily="18" charset="0"/>
              </a:rPr>
              <a:t>2021 </a:t>
            </a:r>
            <a:r>
              <a:rPr lang="en-US" altLang="en-US" sz="2400" b="1" dirty="0">
                <a:solidFill>
                  <a:schemeClr val="bg2"/>
                </a:solidFill>
                <a:effectLst/>
                <a:latin typeface="Times New Roman" pitchFamily="18" charset="0"/>
                <a:sym typeface="Wingdings" panose="05000000000000000000" pitchFamily="2" charset="2"/>
              </a:rPr>
              <a:t></a:t>
            </a:r>
            <a:endParaRPr lang="en-US" altLang="en-US" sz="2400" b="1" dirty="0">
              <a:solidFill>
                <a:schemeClr val="bg2"/>
              </a:solidFill>
              <a:effectLst/>
              <a:latin typeface="Times New Roman" pitchFamily="18" charset="0"/>
            </a:endParaRPr>
          </a:p>
          <a:p>
            <a:pPr lvl="1" eaLnBrk="1" hangingPunct="1">
              <a:lnSpc>
                <a:spcPct val="90000"/>
              </a:lnSpc>
              <a:buClr>
                <a:schemeClr val="bg2"/>
              </a:buClr>
              <a:buFont typeface="Wingdings" pitchFamily="2" charset="2"/>
              <a:buChar char="Ø"/>
            </a:pPr>
            <a:r>
              <a:rPr lang="en-US" altLang="en-US" sz="2400" b="1" dirty="0">
                <a:solidFill>
                  <a:schemeClr val="bg2"/>
                </a:solidFill>
                <a:effectLst/>
                <a:latin typeface="Times New Roman" pitchFamily="18" charset="0"/>
              </a:rPr>
              <a:t>Macy is submitted for match money ($3.6 million) and is on the waiting list – won’t be reviewed until additional state funds are available (most likely through a new state bond initiative in 2022)</a:t>
            </a:r>
          </a:p>
          <a:p>
            <a:pPr lvl="1" eaLnBrk="1" hangingPunct="1">
              <a:lnSpc>
                <a:spcPct val="90000"/>
              </a:lnSpc>
              <a:buClr>
                <a:schemeClr val="bg2"/>
              </a:buClr>
              <a:buFont typeface="Wingdings" pitchFamily="2" charset="2"/>
              <a:buChar char="Ø"/>
            </a:pPr>
            <a:r>
              <a:rPr lang="en-US" altLang="en-US" sz="2400" b="1" dirty="0" err="1">
                <a:solidFill>
                  <a:schemeClr val="bg2"/>
                </a:solidFill>
                <a:effectLst/>
                <a:latin typeface="Times New Roman" pitchFamily="18" charset="0"/>
              </a:rPr>
              <a:t>Maybrook</a:t>
            </a:r>
            <a:r>
              <a:rPr lang="en-US" altLang="en-US" sz="2400" b="1" dirty="0">
                <a:solidFill>
                  <a:schemeClr val="bg2"/>
                </a:solidFill>
                <a:effectLst/>
                <a:latin typeface="Times New Roman" pitchFamily="18" charset="0"/>
              </a:rPr>
              <a:t> is pending </a:t>
            </a:r>
            <a:r>
              <a:rPr lang="en-US" altLang="en-US" sz="2400" b="1" dirty="0" smtClean="0">
                <a:solidFill>
                  <a:schemeClr val="bg2"/>
                </a:solidFill>
                <a:effectLst/>
                <a:latin typeface="Times New Roman" pitchFamily="18" charset="0"/>
              </a:rPr>
              <a:t>CDE approval; if approved, it will </a:t>
            </a:r>
            <a:r>
              <a:rPr lang="en-US" altLang="en-US" sz="2400" b="1" dirty="0">
                <a:solidFill>
                  <a:schemeClr val="bg2"/>
                </a:solidFill>
                <a:effectLst/>
                <a:latin typeface="Times New Roman" pitchFamily="18" charset="0"/>
              </a:rPr>
              <a:t>be submitted for $2.0 million matching and placed on waiting list– other schools will follow</a:t>
            </a:r>
            <a:endParaRPr lang="en-US" altLang="en-US" b="1" dirty="0">
              <a:solidFill>
                <a:schemeClr val="bg2"/>
              </a:solidFill>
              <a:effectLst/>
              <a:latin typeface="Times New Roman" pitchFamily="18" charset="0"/>
            </a:endParaRPr>
          </a:p>
          <a:p>
            <a:pPr eaLnBrk="1" hangingPunct="1">
              <a:lnSpc>
                <a:spcPct val="90000"/>
              </a:lnSpc>
              <a:buClr>
                <a:schemeClr val="bg2"/>
              </a:buClr>
              <a:buFont typeface="Wingdings" pitchFamily="2" charset="2"/>
              <a:buChar char="Ø"/>
            </a:pPr>
            <a:endParaRPr lang="en-US" altLang="en-US" sz="2800" b="1" dirty="0" smtClean="0">
              <a:solidFill>
                <a:schemeClr val="bg2"/>
              </a:solidFill>
              <a:effectLst/>
              <a:latin typeface="Times New Roman" pitchFamily="18" charset="0"/>
            </a:endParaRPr>
          </a:p>
        </p:txBody>
      </p:sp>
    </p:spTree>
    <p:extLst>
      <p:ext uri="{BB962C8B-B14F-4D97-AF65-F5344CB8AC3E}">
        <p14:creationId xmlns:p14="http://schemas.microsoft.com/office/powerpoint/2010/main" val="12984106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76AD1420-536E-43BD-B8F3-33BCD8CF6132}" type="slidenum">
              <a:rPr lang="en-US" altLang="en-US"/>
              <a:pPr>
                <a:defRPr/>
              </a:pPr>
              <a:t>28</a:t>
            </a:fld>
            <a:endParaRPr lang="en-US" altLang="en-US"/>
          </a:p>
        </p:txBody>
      </p:sp>
      <p:sp>
        <p:nvSpPr>
          <p:cNvPr id="26627" name="Rectangle 2"/>
          <p:cNvSpPr>
            <a:spLocks noGrp="1" noChangeArrowheads="1"/>
          </p:cNvSpPr>
          <p:nvPr>
            <p:ph type="title"/>
          </p:nvPr>
        </p:nvSpPr>
        <p:spPr>
          <a:xfrm>
            <a:off x="457200" y="381000"/>
            <a:ext cx="8229600" cy="990600"/>
          </a:xfrm>
          <a:noFill/>
          <a:ln>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a:lstStyle/>
          <a:p>
            <a:pPr eaLnBrk="1" hangingPunct="1"/>
            <a:r>
              <a:rPr lang="en-US" altLang="en-US" b="1" dirty="0" smtClean="0">
                <a:solidFill>
                  <a:schemeClr val="bg2"/>
                </a:solidFill>
                <a:effectLst/>
                <a:latin typeface="Times New Roman" pitchFamily="18" charset="0"/>
              </a:rPr>
              <a:t>Facilities </a:t>
            </a:r>
            <a:r>
              <a:rPr lang="en-US" altLang="en-US" sz="2400" b="1" dirty="0" smtClean="0">
                <a:solidFill>
                  <a:schemeClr val="bg2"/>
                </a:solidFill>
                <a:effectLst/>
                <a:latin typeface="Times New Roman" pitchFamily="18" charset="0"/>
              </a:rPr>
              <a:t>(continued)</a:t>
            </a:r>
          </a:p>
        </p:txBody>
      </p:sp>
      <p:sp>
        <p:nvSpPr>
          <p:cNvPr id="26628" name="Rectangle 3"/>
          <p:cNvSpPr>
            <a:spLocks noGrp="1" noChangeArrowheads="1"/>
          </p:cNvSpPr>
          <p:nvPr>
            <p:ph type="body" idx="1"/>
          </p:nvPr>
        </p:nvSpPr>
        <p:spPr>
          <a:xfrm>
            <a:off x="228600" y="1905000"/>
            <a:ext cx="8458200" cy="4038600"/>
          </a:xfrm>
          <a:noFill/>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bg1"/>
                </a:solidFill>
                <a:miter lim="800000"/>
                <a:headEnd/>
                <a:tailEnd/>
              </a14:hiddenLine>
            </a:ext>
          </a:extLst>
        </p:spPr>
        <p:txBody>
          <a:bodyPr/>
          <a:lstStyle/>
          <a:p>
            <a:pPr lvl="1" eaLnBrk="1" hangingPunct="1">
              <a:lnSpc>
                <a:spcPct val="90000"/>
              </a:lnSpc>
              <a:buClr>
                <a:schemeClr val="bg2"/>
              </a:buClr>
              <a:buFont typeface="Wingdings" pitchFamily="2" charset="2"/>
              <a:buChar char="Ø"/>
            </a:pPr>
            <a:r>
              <a:rPr lang="en-US" altLang="en-US" b="1" dirty="0" smtClean="0">
                <a:solidFill>
                  <a:schemeClr val="bg2"/>
                </a:solidFill>
                <a:effectLst/>
                <a:latin typeface="Times New Roman" pitchFamily="18" charset="0"/>
              </a:rPr>
              <a:t>Special Reserve Fund receives ongoing lease income and contains sale of </a:t>
            </a:r>
            <a:r>
              <a:rPr lang="en-US" altLang="en-US" b="1" dirty="0" err="1" smtClean="0">
                <a:solidFill>
                  <a:schemeClr val="bg2"/>
                </a:solidFill>
                <a:effectLst/>
                <a:latin typeface="Times New Roman" pitchFamily="18" charset="0"/>
              </a:rPr>
              <a:t>Carden</a:t>
            </a:r>
            <a:r>
              <a:rPr lang="en-US" altLang="en-US" b="1" dirty="0" smtClean="0">
                <a:solidFill>
                  <a:schemeClr val="bg2"/>
                </a:solidFill>
                <a:effectLst/>
                <a:latin typeface="Times New Roman" pitchFamily="18" charset="0"/>
              </a:rPr>
              <a:t> property funds</a:t>
            </a:r>
          </a:p>
          <a:p>
            <a:pPr lvl="1" eaLnBrk="1" hangingPunct="1">
              <a:lnSpc>
                <a:spcPct val="90000"/>
              </a:lnSpc>
              <a:buClr>
                <a:schemeClr val="bg2"/>
              </a:buClr>
              <a:buFont typeface="Wingdings" pitchFamily="2" charset="2"/>
              <a:buChar char="Ø"/>
            </a:pPr>
            <a:r>
              <a:rPr lang="en-US" altLang="en-US" b="1" dirty="0" smtClean="0">
                <a:solidFill>
                  <a:schemeClr val="bg2"/>
                </a:solidFill>
                <a:effectLst/>
                <a:latin typeface="Times New Roman" pitchFamily="18" charset="0"/>
              </a:rPr>
              <a:t>This income supports </a:t>
            </a:r>
            <a:r>
              <a:rPr lang="en-US" altLang="en-US" b="1" dirty="0">
                <a:solidFill>
                  <a:schemeClr val="bg2"/>
                </a:solidFill>
                <a:effectLst/>
                <a:latin typeface="Times New Roman" pitchFamily="18" charset="0"/>
              </a:rPr>
              <a:t>deferred maintenance </a:t>
            </a:r>
            <a:r>
              <a:rPr lang="en-US" altLang="en-US" b="1" dirty="0" smtClean="0">
                <a:solidFill>
                  <a:schemeClr val="bg2"/>
                </a:solidFill>
                <a:effectLst/>
                <a:latin typeface="Times New Roman" pitchFamily="18" charset="0"/>
              </a:rPr>
              <a:t>and repairs expenses</a:t>
            </a:r>
          </a:p>
          <a:p>
            <a:pPr lvl="1" eaLnBrk="1" hangingPunct="1">
              <a:lnSpc>
                <a:spcPct val="90000"/>
              </a:lnSpc>
              <a:buClr>
                <a:schemeClr val="bg2"/>
              </a:buClr>
              <a:buFont typeface="Wingdings" pitchFamily="2" charset="2"/>
              <a:buChar char="Ø"/>
            </a:pPr>
            <a:r>
              <a:rPr lang="en-US" altLang="en-US" b="1" dirty="0" smtClean="0">
                <a:solidFill>
                  <a:schemeClr val="bg2"/>
                </a:solidFill>
                <a:effectLst/>
                <a:latin typeface="Times New Roman" pitchFamily="18" charset="0"/>
              </a:rPr>
              <a:t>Ongoing annual lease income will be approximately $670,000 (Starbuck property- leased to Whittier Christian HS)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FCD85EBA-B302-4A84-B81D-C006AEE18E4B}" type="slidenum">
              <a:rPr lang="en-US" altLang="en-US"/>
              <a:pPr>
                <a:defRPr/>
              </a:pPr>
              <a:t>29</a:t>
            </a:fld>
            <a:endParaRPr lang="en-US" altLang="en-US"/>
          </a:p>
        </p:txBody>
      </p:sp>
      <p:sp>
        <p:nvSpPr>
          <p:cNvPr id="25603" name="Rectangle 2"/>
          <p:cNvSpPr>
            <a:spLocks noGrp="1" noChangeArrowheads="1"/>
          </p:cNvSpPr>
          <p:nvPr>
            <p:ph type="title"/>
          </p:nvPr>
        </p:nvSpPr>
        <p:spPr>
          <a:xfrm>
            <a:off x="457200" y="381000"/>
            <a:ext cx="8229600" cy="990600"/>
          </a:xfrm>
          <a:noFill/>
          <a:ln>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a:lstStyle/>
          <a:p>
            <a:pPr eaLnBrk="1" hangingPunct="1"/>
            <a:r>
              <a:rPr lang="en-US" altLang="en-US" b="1" dirty="0" smtClean="0">
                <a:solidFill>
                  <a:schemeClr val="bg2"/>
                </a:solidFill>
                <a:effectLst/>
                <a:latin typeface="Times New Roman" pitchFamily="18" charset="0"/>
              </a:rPr>
              <a:t>Nutrition Funds</a:t>
            </a:r>
            <a:endParaRPr lang="en-US" altLang="en-US" sz="2400" b="1" dirty="0" smtClean="0">
              <a:solidFill>
                <a:schemeClr val="bg2"/>
              </a:solidFill>
              <a:effectLst/>
              <a:latin typeface="Times New Roman" pitchFamily="18" charset="0"/>
            </a:endParaRPr>
          </a:p>
        </p:txBody>
      </p:sp>
      <p:sp>
        <p:nvSpPr>
          <p:cNvPr id="25604" name="Rectangle 3"/>
          <p:cNvSpPr>
            <a:spLocks noGrp="1" noChangeArrowheads="1"/>
          </p:cNvSpPr>
          <p:nvPr>
            <p:ph type="body" idx="1"/>
          </p:nvPr>
        </p:nvSpPr>
        <p:spPr>
          <a:xfrm>
            <a:off x="533400" y="1447800"/>
            <a:ext cx="8229600" cy="4724400"/>
          </a:xfrm>
          <a:noFill/>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bg1"/>
                </a:solidFill>
                <a:miter lim="800000"/>
                <a:headEnd/>
                <a:tailEnd/>
              </a14:hiddenLine>
            </a:ext>
          </a:extLst>
        </p:spPr>
        <p:txBody>
          <a:bodyPr/>
          <a:lstStyle/>
          <a:p>
            <a:pPr eaLnBrk="1" hangingPunct="1">
              <a:lnSpc>
                <a:spcPct val="90000"/>
              </a:lnSpc>
              <a:buClr>
                <a:schemeClr val="bg2"/>
              </a:buClr>
              <a:buFont typeface="Wingdings" pitchFamily="2" charset="2"/>
              <a:buChar char="Ø"/>
            </a:pPr>
            <a:r>
              <a:rPr lang="en-US" altLang="en-US" sz="2800" b="1" dirty="0" smtClean="0">
                <a:solidFill>
                  <a:schemeClr val="bg2"/>
                </a:solidFill>
                <a:effectLst/>
                <a:latin typeface="Times New Roman" pitchFamily="18" charset="0"/>
                <a:sym typeface="Wingdings" panose="05000000000000000000" pitchFamily="2" charset="2"/>
              </a:rPr>
              <a:t>“Holding their own” financially </a:t>
            </a:r>
          </a:p>
          <a:p>
            <a:pPr eaLnBrk="1" hangingPunct="1">
              <a:lnSpc>
                <a:spcPct val="90000"/>
              </a:lnSpc>
              <a:buClr>
                <a:schemeClr val="bg2"/>
              </a:buClr>
              <a:buFont typeface="Wingdings" pitchFamily="2" charset="2"/>
              <a:buChar char="Ø"/>
            </a:pPr>
            <a:r>
              <a:rPr lang="en-US" altLang="en-US" sz="2800" b="1" dirty="0" smtClean="0">
                <a:solidFill>
                  <a:schemeClr val="bg2"/>
                </a:solidFill>
                <a:effectLst/>
                <a:latin typeface="Times New Roman" pitchFamily="18" charset="0"/>
                <a:sym typeface="Wingdings" panose="05000000000000000000" pitchFamily="2" charset="2"/>
              </a:rPr>
              <a:t>This federal program requires a maximum of 3 months operating expenses in reserves:</a:t>
            </a:r>
          </a:p>
          <a:p>
            <a:pPr lvl="1" eaLnBrk="1" hangingPunct="1">
              <a:lnSpc>
                <a:spcPct val="9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We continue to plan deficit spending for supplies and/or equipment to reduce reserves to meet this maximum</a:t>
            </a:r>
            <a:endParaRPr lang="en-US" altLang="en-US" sz="2400" b="1" dirty="0">
              <a:solidFill>
                <a:schemeClr val="bg2"/>
              </a:solidFill>
              <a:effectLst/>
              <a:latin typeface="Times New Roman" pitchFamily="18" charset="0"/>
            </a:endParaRPr>
          </a:p>
          <a:p>
            <a:pPr lvl="1" eaLnBrk="1" hangingPunct="1">
              <a:lnSpc>
                <a:spcPct val="9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Custodial </a:t>
            </a:r>
            <a:r>
              <a:rPr lang="en-US" altLang="en-US" sz="2400" b="1" dirty="0">
                <a:solidFill>
                  <a:schemeClr val="bg2"/>
                </a:solidFill>
                <a:effectLst/>
                <a:latin typeface="Times New Roman" pitchFamily="18" charset="0"/>
              </a:rPr>
              <a:t>salaries </a:t>
            </a:r>
            <a:r>
              <a:rPr lang="en-US" altLang="en-US" sz="2400" b="1" dirty="0" smtClean="0">
                <a:solidFill>
                  <a:schemeClr val="bg2"/>
                </a:solidFill>
                <a:effectLst/>
                <a:latin typeface="Times New Roman" pitchFamily="18" charset="0"/>
              </a:rPr>
              <a:t>charged to this fund began in 2019/20 for the portion </a:t>
            </a:r>
            <a:r>
              <a:rPr lang="en-US" altLang="en-US" sz="2400" b="1" dirty="0">
                <a:solidFill>
                  <a:schemeClr val="bg2"/>
                </a:solidFill>
                <a:effectLst/>
                <a:latin typeface="Times New Roman" pitchFamily="18" charset="0"/>
              </a:rPr>
              <a:t>of daily time cleaning during and after lunch </a:t>
            </a:r>
            <a:r>
              <a:rPr lang="en-US" altLang="en-US" sz="2400" b="1" dirty="0" smtClean="0">
                <a:solidFill>
                  <a:schemeClr val="bg2"/>
                </a:solidFill>
                <a:effectLst/>
                <a:latin typeface="Times New Roman" pitchFamily="18" charset="0"/>
              </a:rPr>
              <a:t>service.  This added approximately $120,000 in expense to this fund, so additional reserves should be reduced or eliminated going forward.</a:t>
            </a:r>
          </a:p>
        </p:txBody>
      </p:sp>
    </p:spTree>
    <p:extLst>
      <p:ext uri="{BB962C8B-B14F-4D97-AF65-F5344CB8AC3E}">
        <p14:creationId xmlns:p14="http://schemas.microsoft.com/office/powerpoint/2010/main" val="19317736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1B4AA8FF-D4FE-4520-A2D9-12B821BBB061}" type="slidenum">
              <a:rPr lang="en-US" altLang="en-US"/>
              <a:pPr>
                <a:defRPr/>
              </a:pPr>
              <a:t>3</a:t>
            </a:fld>
            <a:endParaRPr lang="en-US" altLang="en-US"/>
          </a:p>
        </p:txBody>
      </p:sp>
      <p:sp>
        <p:nvSpPr>
          <p:cNvPr id="5124" name="Rectangle 3"/>
          <p:cNvSpPr>
            <a:spLocks noChangeArrowheads="1"/>
          </p:cNvSpPr>
          <p:nvPr/>
        </p:nvSpPr>
        <p:spPr bwMode="auto">
          <a:xfrm>
            <a:off x="838200" y="762000"/>
            <a:ext cx="7696200" cy="1176338"/>
          </a:xfrm>
          <a:prstGeom prst="rect">
            <a:avLst/>
          </a:prstGeom>
          <a:noFill/>
          <a:ln w="12700">
            <a:solidFill>
              <a:srgbClr val="333333"/>
            </a:solidFill>
            <a:miter lim="800000"/>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56796" dir="1593903" algn="ctr" rotWithShape="0">
                    <a:schemeClr val="bg2"/>
                  </a:outerShdw>
                </a:effectLst>
              </a14:hiddenEffects>
            </a:ext>
          </a:extLst>
        </p:spPr>
        <p:txBody>
          <a:bodyPr lIns="90488" tIns="44450" rIns="90488" bIns="44450"/>
          <a:lstStyle>
            <a:lvl1pPr algn="l" eaLnBrk="0" hangingPunct="0">
              <a:spcBef>
                <a:spcPct val="20000"/>
              </a:spcBef>
              <a:buClr>
                <a:schemeClr val="hlink"/>
              </a:buClr>
              <a:buSzPct val="65000"/>
              <a:buFont typeface="Wingdings" pitchFamily="2" charset="2"/>
              <a:buChar char="n"/>
              <a:defRPr sz="3200">
                <a:solidFill>
                  <a:schemeClr val="tx1"/>
                </a:solidFill>
                <a:latin typeface="Tahoma" pitchFamily="34" charset="0"/>
              </a:defRPr>
            </a:lvl1pPr>
            <a:lvl2pPr marL="742950" indent="-285750" algn="l" eaLnBrk="0" hangingPunct="0">
              <a:spcBef>
                <a:spcPct val="20000"/>
              </a:spcBef>
              <a:buClr>
                <a:schemeClr val="folHlink"/>
              </a:buClr>
              <a:buSzPct val="65000"/>
              <a:buFont typeface="Wingdings" pitchFamily="2" charset="2"/>
              <a:buChar char="n"/>
              <a:defRPr sz="2800">
                <a:solidFill>
                  <a:schemeClr val="tx1"/>
                </a:solidFill>
                <a:latin typeface="Tahoma" pitchFamily="34" charset="0"/>
              </a:defRPr>
            </a:lvl2pPr>
            <a:lvl3pPr marL="1143000" indent="-228600" algn="l" eaLnBrk="0" hangingPunct="0">
              <a:spcBef>
                <a:spcPct val="20000"/>
              </a:spcBef>
              <a:buClr>
                <a:schemeClr val="hlink"/>
              </a:buClr>
              <a:buSzPct val="65000"/>
              <a:buFont typeface="Wingdings" pitchFamily="2" charset="2"/>
              <a:buChar char="n"/>
              <a:defRPr sz="2400">
                <a:solidFill>
                  <a:schemeClr val="tx1"/>
                </a:solidFill>
                <a:latin typeface="Tahoma" pitchFamily="34" charset="0"/>
              </a:defRPr>
            </a:lvl3pPr>
            <a:lvl4pPr marL="1600200" indent="-228600" algn="l" eaLnBrk="0" hangingPunct="0">
              <a:spcBef>
                <a:spcPct val="20000"/>
              </a:spcBef>
              <a:buClr>
                <a:schemeClr val="folHlink"/>
              </a:buClr>
              <a:buSzPct val="65000"/>
              <a:buFont typeface="Wingdings" pitchFamily="2" charset="2"/>
              <a:buChar char="n"/>
              <a:defRPr sz="2000">
                <a:solidFill>
                  <a:schemeClr val="tx1"/>
                </a:solidFill>
                <a:latin typeface="Tahoma" pitchFamily="34" charset="0"/>
              </a:defRPr>
            </a:lvl4pPr>
            <a:lvl5pPr marL="2057400" indent="-228600" algn="l" eaLnBrk="0" hangingPunct="0">
              <a:spcBef>
                <a:spcPct val="20000"/>
              </a:spcBef>
              <a:buClr>
                <a:schemeClr val="hlink"/>
              </a:buClr>
              <a:buSzPct val="65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9pPr>
          </a:lstStyle>
          <a:p>
            <a:pPr algn="ctr">
              <a:lnSpc>
                <a:spcPct val="110000"/>
              </a:lnSpc>
              <a:spcBef>
                <a:spcPct val="0"/>
              </a:spcBef>
              <a:buClrTx/>
              <a:buSzTx/>
              <a:buFontTx/>
              <a:buNone/>
            </a:pPr>
            <a:r>
              <a:rPr lang="en-US" altLang="en-US" sz="4400" dirty="0" smtClean="0">
                <a:solidFill>
                  <a:schemeClr val="bg2"/>
                </a:solidFill>
                <a:latin typeface="Book Antiqua" pitchFamily="18" charset="0"/>
              </a:rPr>
              <a:t>2021/22  </a:t>
            </a:r>
            <a:r>
              <a:rPr lang="en-US" altLang="en-US" sz="4400" dirty="0">
                <a:solidFill>
                  <a:schemeClr val="bg2"/>
                </a:solidFill>
                <a:latin typeface="Book Antiqua" pitchFamily="18" charset="0"/>
              </a:rPr>
              <a:t>Revenue</a:t>
            </a:r>
            <a:endParaRPr lang="en-US" altLang="en-US" sz="4400" i="1" dirty="0">
              <a:solidFill>
                <a:schemeClr val="tx2"/>
              </a:solidFill>
              <a:latin typeface="Book Antiqua" pitchFamily="18" charset="0"/>
            </a:endParaRPr>
          </a:p>
        </p:txBody>
      </p:sp>
      <p:graphicFrame>
        <p:nvGraphicFramePr>
          <p:cNvPr id="2" name="Object 1">
            <a:hlinkClick r:id="" action="ppaction://ole?verb=0"/>
          </p:cNvPr>
          <p:cNvGraphicFramePr>
            <a:graphicFrameLocks/>
          </p:cNvGraphicFramePr>
          <p:nvPr>
            <p:extLst>
              <p:ext uri="{D42A27DB-BD31-4B8C-83A1-F6EECF244321}">
                <p14:modId xmlns:p14="http://schemas.microsoft.com/office/powerpoint/2010/main" val="2601258930"/>
              </p:ext>
            </p:extLst>
          </p:nvPr>
        </p:nvGraphicFramePr>
        <p:xfrm>
          <a:off x="838200" y="2209800"/>
          <a:ext cx="7696200" cy="3535363"/>
        </p:xfrm>
        <a:graphic>
          <a:graphicData uri="http://schemas.openxmlformats.org/presentationml/2006/ole">
            <mc:AlternateContent xmlns:mc="http://schemas.openxmlformats.org/markup-compatibility/2006">
              <mc:Choice xmlns:v="urn:schemas-microsoft-com:vml" Requires="v">
                <p:oleObj spid="_x0000_s20507" name="Worksheet" r:id="rId3" imgW="4505274" imgH="1809750" progId="Excel.Sheet.8">
                  <p:embed/>
                </p:oleObj>
              </mc:Choice>
              <mc:Fallback>
                <p:oleObj name="Worksheet" r:id="rId3" imgW="4505274" imgH="1809750" progId="Excel.Sheet.8">
                  <p:embed/>
                  <p:pic>
                    <p:nvPicPr>
                      <p:cNvPr id="0" name="Object 2"/>
                      <p:cNvPicPr>
                        <a:picLocks noChangeArrowheads="1"/>
                      </p:cNvPicPr>
                      <p:nvPr/>
                    </p:nvPicPr>
                    <p:blipFill>
                      <a:blip r:embed="rId4"/>
                      <a:srcRect/>
                      <a:stretch>
                        <a:fillRect/>
                      </a:stretch>
                    </p:blipFill>
                    <p:spPr bwMode="auto">
                      <a:xfrm>
                        <a:off x="838200" y="2209800"/>
                        <a:ext cx="7696200" cy="3535363"/>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093310041"/>
      </p:ext>
    </p:extLst>
  </p:cSld>
  <p:clrMapOvr>
    <a:masterClrMapping/>
  </p:clrMapOvr>
  <p:transition spd="med">
    <p:pull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05889B3E-F780-446D-B4CE-A85442B4D589}" type="slidenum">
              <a:rPr lang="en-US" altLang="en-US"/>
              <a:pPr>
                <a:defRPr/>
              </a:pPr>
              <a:t>30</a:t>
            </a:fld>
            <a:endParaRPr lang="en-US" altLang="en-US"/>
          </a:p>
        </p:txBody>
      </p:sp>
      <p:sp>
        <p:nvSpPr>
          <p:cNvPr id="13314" name="Rectangle 2"/>
          <p:cNvSpPr>
            <a:spLocks noGrp="1" noChangeArrowheads="1"/>
          </p:cNvSpPr>
          <p:nvPr>
            <p:ph type="title"/>
          </p:nvPr>
        </p:nvSpPr>
        <p:spPr>
          <a:xfrm>
            <a:off x="914400" y="228600"/>
            <a:ext cx="7848600" cy="1143000"/>
          </a:xfrm>
          <a:ln w="12700">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3600" b="1" smtClean="0">
                <a:solidFill>
                  <a:schemeClr val="bg2"/>
                </a:solidFill>
                <a:effectLst/>
                <a:latin typeface="Times New Roman" pitchFamily="18" charset="0"/>
              </a:rPr>
              <a:t>First Interim Financial Report</a:t>
            </a:r>
            <a:br>
              <a:rPr lang="en-US" altLang="en-US" sz="3600" b="1" smtClean="0">
                <a:solidFill>
                  <a:schemeClr val="bg2"/>
                </a:solidFill>
                <a:effectLst/>
                <a:latin typeface="Times New Roman" pitchFamily="18" charset="0"/>
              </a:rPr>
            </a:br>
            <a:r>
              <a:rPr lang="en-US" altLang="en-US" sz="3600" b="1" smtClean="0">
                <a:solidFill>
                  <a:schemeClr val="bg2"/>
                </a:solidFill>
                <a:effectLst/>
                <a:latin typeface="Times New Roman" pitchFamily="18" charset="0"/>
              </a:rPr>
              <a:t> Certification of Financial Condition</a:t>
            </a:r>
            <a:r>
              <a:rPr lang="en-US" altLang="en-US" sz="3600" b="1" smtClean="0">
                <a:solidFill>
                  <a:schemeClr val="tx1"/>
                </a:solidFill>
              </a:rPr>
              <a:t> </a:t>
            </a:r>
          </a:p>
        </p:txBody>
      </p:sp>
      <p:sp>
        <p:nvSpPr>
          <p:cNvPr id="13315" name="Rectangle 3"/>
          <p:cNvSpPr>
            <a:spLocks noGrp="1" noChangeArrowheads="1"/>
          </p:cNvSpPr>
          <p:nvPr>
            <p:ph type="body" idx="1"/>
          </p:nvPr>
        </p:nvSpPr>
        <p:spPr>
          <a:xfrm>
            <a:off x="381000" y="1600200"/>
            <a:ext cx="8534400" cy="4953000"/>
          </a:xfrm>
          <a:noFill/>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p>
            <a:pPr eaLnBrk="1" hangingPunct="1">
              <a:lnSpc>
                <a:spcPct val="80000"/>
              </a:lnSpc>
              <a:spcBef>
                <a:spcPct val="45000"/>
              </a:spcBef>
              <a:buClr>
                <a:srgbClr val="FF0000"/>
              </a:buClr>
              <a:buSzPct val="145000"/>
              <a:buFont typeface="Monotype Sorts" pitchFamily="2" charset="2"/>
              <a:buNone/>
            </a:pPr>
            <a:endParaRPr lang="en-US" altLang="en-US" sz="2000" b="1" dirty="0" smtClean="0">
              <a:solidFill>
                <a:schemeClr val="bg2"/>
              </a:solidFill>
              <a:effectLst/>
              <a:latin typeface="Times New Roman" pitchFamily="18" charset="0"/>
            </a:endParaRPr>
          </a:p>
          <a:p>
            <a:pPr eaLnBrk="1" hangingPunct="1">
              <a:lnSpc>
                <a:spcPct val="80000"/>
              </a:lnSpc>
              <a:spcBef>
                <a:spcPct val="45000"/>
              </a:spcBef>
              <a:buClr>
                <a:srgbClr val="FF0000"/>
              </a:buClr>
              <a:buSzPct val="145000"/>
              <a:buFont typeface="Monotype Sorts" pitchFamily="2" charset="2"/>
              <a:buNone/>
            </a:pPr>
            <a:r>
              <a:rPr lang="en-US" altLang="en-US" sz="2000" b="1" dirty="0">
                <a:solidFill>
                  <a:schemeClr val="bg2"/>
                </a:solidFill>
                <a:effectLst/>
                <a:latin typeface="Times New Roman" pitchFamily="18" charset="0"/>
                <a:sym typeface="Wingdings" pitchFamily="2" charset="2"/>
              </a:rPr>
              <a:t> </a:t>
            </a:r>
            <a:r>
              <a:rPr lang="en-US" altLang="en-US" sz="2000" b="1" dirty="0" smtClean="0">
                <a:solidFill>
                  <a:schemeClr val="bg2"/>
                </a:solidFill>
                <a:effectLst/>
                <a:latin typeface="Times New Roman" pitchFamily="18" charset="0"/>
              </a:rPr>
              <a:t>	Positive Certification </a:t>
            </a:r>
            <a:endParaRPr lang="en-US" altLang="en-US" sz="2000" b="1" i="1" dirty="0" smtClean="0">
              <a:solidFill>
                <a:schemeClr val="bg2"/>
              </a:solidFill>
              <a:effectLst/>
              <a:latin typeface="Times New Roman" pitchFamily="18" charset="0"/>
            </a:endParaRPr>
          </a:p>
          <a:p>
            <a:pPr eaLnBrk="1" hangingPunct="1">
              <a:lnSpc>
                <a:spcPct val="80000"/>
              </a:lnSpc>
              <a:buFont typeface="Monotype Sorts" pitchFamily="2" charset="2"/>
              <a:buChar char=" "/>
            </a:pPr>
            <a:r>
              <a:rPr lang="en-US" altLang="en-US" sz="2000" dirty="0" smtClean="0">
                <a:solidFill>
                  <a:schemeClr val="bg2"/>
                </a:solidFill>
                <a:effectLst/>
                <a:latin typeface="Times New Roman" pitchFamily="18" charset="0"/>
              </a:rPr>
              <a:t>‘As president of the governing board of this school district, I certify that this district will be able to meet its financial obligations for the current fiscal year and subsequent two fiscal years.’</a:t>
            </a:r>
          </a:p>
          <a:p>
            <a:pPr eaLnBrk="1" hangingPunct="1">
              <a:lnSpc>
                <a:spcPct val="80000"/>
              </a:lnSpc>
              <a:buFont typeface="Monotype Sorts" pitchFamily="2" charset="2"/>
              <a:buChar char=" "/>
            </a:pPr>
            <a:endParaRPr lang="en-US" altLang="en-US" sz="2000" dirty="0" smtClean="0">
              <a:solidFill>
                <a:schemeClr val="bg2"/>
              </a:solidFill>
              <a:effectLst/>
              <a:latin typeface="Times New Roman" pitchFamily="18" charset="0"/>
            </a:endParaRPr>
          </a:p>
          <a:p>
            <a:pPr eaLnBrk="1" hangingPunct="1">
              <a:lnSpc>
                <a:spcPct val="80000"/>
              </a:lnSpc>
              <a:buFont typeface="Monotype Sorts" pitchFamily="2" charset="2"/>
              <a:buNone/>
            </a:pPr>
            <a:r>
              <a:rPr lang="en-US" altLang="en-US" sz="2000" b="1" dirty="0" smtClean="0">
                <a:solidFill>
                  <a:schemeClr val="bg2"/>
                </a:solidFill>
                <a:effectLst/>
                <a:latin typeface="Times New Roman" pitchFamily="18" charset="0"/>
              </a:rPr>
              <a:t>	Qualified Certification</a:t>
            </a:r>
          </a:p>
          <a:p>
            <a:pPr eaLnBrk="1" hangingPunct="1">
              <a:lnSpc>
                <a:spcPct val="80000"/>
              </a:lnSpc>
              <a:buFont typeface="Monotype Sorts" pitchFamily="2" charset="2"/>
              <a:buChar char=" "/>
            </a:pPr>
            <a:r>
              <a:rPr lang="en-US" altLang="en-US" sz="2000" dirty="0" smtClean="0">
                <a:solidFill>
                  <a:schemeClr val="bg2"/>
                </a:solidFill>
                <a:effectLst/>
                <a:latin typeface="Times New Roman" pitchFamily="18" charset="0"/>
              </a:rPr>
              <a:t>‘As president of the governing board of this school district, I certify that this district may not meet its financial obligations for the current fiscal year and subsequent two fiscal years.’</a:t>
            </a:r>
          </a:p>
          <a:p>
            <a:pPr eaLnBrk="1" hangingPunct="1">
              <a:lnSpc>
                <a:spcPct val="80000"/>
              </a:lnSpc>
              <a:buFont typeface="Monotype Sorts" pitchFamily="2" charset="2"/>
              <a:buChar char=" "/>
            </a:pPr>
            <a:endParaRPr lang="en-US" altLang="en-US" sz="2000" dirty="0" smtClean="0">
              <a:solidFill>
                <a:schemeClr val="bg2"/>
              </a:solidFill>
              <a:effectLst/>
              <a:latin typeface="Times New Roman" pitchFamily="18" charset="0"/>
            </a:endParaRPr>
          </a:p>
          <a:p>
            <a:pPr eaLnBrk="1" hangingPunct="1">
              <a:lnSpc>
                <a:spcPct val="80000"/>
              </a:lnSpc>
              <a:buFont typeface="Monotype Sorts" pitchFamily="2" charset="2"/>
              <a:buChar char=" "/>
            </a:pPr>
            <a:r>
              <a:rPr lang="en-US" altLang="en-US" sz="2000" b="1" dirty="0" smtClean="0">
                <a:solidFill>
                  <a:schemeClr val="bg2"/>
                </a:solidFill>
                <a:effectLst/>
                <a:latin typeface="Times New Roman" pitchFamily="18" charset="0"/>
              </a:rPr>
              <a:t>Negative Certification</a:t>
            </a:r>
          </a:p>
          <a:p>
            <a:pPr eaLnBrk="1" hangingPunct="1">
              <a:lnSpc>
                <a:spcPct val="80000"/>
              </a:lnSpc>
              <a:buFont typeface="Monotype Sorts" pitchFamily="2" charset="2"/>
              <a:buChar char=" "/>
            </a:pPr>
            <a:r>
              <a:rPr lang="en-US" altLang="en-US" sz="2000" dirty="0" smtClean="0">
                <a:solidFill>
                  <a:schemeClr val="bg2"/>
                </a:solidFill>
                <a:effectLst/>
                <a:latin typeface="Times New Roman" pitchFamily="18" charset="0"/>
              </a:rPr>
              <a:t>‘As president of the governing board of this school district, I certify that based upon current projections this district will be unable to meet its financial obligations for the remainder of the fiscal year or for the subsequent fiscal year.’</a:t>
            </a:r>
          </a:p>
        </p:txBody>
      </p:sp>
    </p:spTree>
  </p:cSld>
  <p:clrMapOvr>
    <a:masterClrMapping/>
  </p:clrMapOvr>
  <p:transition spd="med">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3315">
                                            <p:txEl>
                                              <p:pRg st="1" end="1"/>
                                            </p:txEl>
                                          </p:spTgt>
                                        </p:tgtEl>
                                        <p:attrNameLst>
                                          <p:attrName>style.visibility</p:attrName>
                                        </p:attrNameLst>
                                      </p:cBhvr>
                                      <p:to>
                                        <p:strVal val="visible"/>
                                      </p:to>
                                    </p:set>
                                    <p:anim calcmode="lin" valueType="num">
                                      <p:cBhvr additive="base">
                                        <p:cTn id="7" dur="500" fill="hold"/>
                                        <p:tgtEl>
                                          <p:spTgt spid="13315">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315">
                                            <p:txEl>
                                              <p:pRg st="1" end="1"/>
                                            </p:txEl>
                                          </p:spTgt>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3315">
                                            <p:txEl>
                                              <p:pRg st="2" end="2"/>
                                            </p:txEl>
                                          </p:spTgt>
                                        </p:tgtEl>
                                        <p:attrNameLst>
                                          <p:attrName>style.visibility</p:attrName>
                                        </p:attrNameLst>
                                      </p:cBhvr>
                                      <p:to>
                                        <p:strVal val="visible"/>
                                      </p:to>
                                    </p:set>
                                    <p:anim calcmode="lin" valueType="num">
                                      <p:cBhvr additive="base">
                                        <p:cTn id="12" dur="500" fill="hold"/>
                                        <p:tgtEl>
                                          <p:spTgt spid="13315">
                                            <p:txEl>
                                              <p:pRg st="2" end="2"/>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3315">
                                            <p:txEl>
                                              <p:pRg st="2" end="2"/>
                                            </p:txEl>
                                          </p:spTgt>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13315">
                                            <p:txEl>
                                              <p:pRg st="4" end="4"/>
                                            </p:txEl>
                                          </p:spTgt>
                                        </p:tgtEl>
                                        <p:attrNameLst>
                                          <p:attrName>style.visibility</p:attrName>
                                        </p:attrNameLst>
                                      </p:cBhvr>
                                      <p:to>
                                        <p:strVal val="visible"/>
                                      </p:to>
                                    </p:set>
                                    <p:anim calcmode="lin" valueType="num">
                                      <p:cBhvr additive="base">
                                        <p:cTn id="17" dur="500" fill="hold"/>
                                        <p:tgtEl>
                                          <p:spTgt spid="13315">
                                            <p:txEl>
                                              <p:pRg st="4" end="4"/>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3315">
                                            <p:txEl>
                                              <p:pRg st="4" end="4"/>
                                            </p:txEl>
                                          </p:spTgt>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1500"/>
                            </p:stCondLst>
                            <p:childTnLst>
                              <p:par>
                                <p:cTn id="20" presetID="2" presetClass="entr" presetSubtype="8" fill="hold" grpId="0" nodeType="afterEffect">
                                  <p:stCondLst>
                                    <p:cond delay="0"/>
                                  </p:stCondLst>
                                  <p:childTnLst>
                                    <p:set>
                                      <p:cBhvr>
                                        <p:cTn id="21" dur="1" fill="hold">
                                          <p:stCondLst>
                                            <p:cond delay="0"/>
                                          </p:stCondLst>
                                        </p:cTn>
                                        <p:tgtEl>
                                          <p:spTgt spid="13315">
                                            <p:txEl>
                                              <p:pRg st="5" end="5"/>
                                            </p:txEl>
                                          </p:spTgt>
                                        </p:tgtEl>
                                        <p:attrNameLst>
                                          <p:attrName>style.visibility</p:attrName>
                                        </p:attrNameLst>
                                      </p:cBhvr>
                                      <p:to>
                                        <p:strVal val="visible"/>
                                      </p:to>
                                    </p:set>
                                    <p:anim calcmode="lin" valueType="num">
                                      <p:cBhvr additive="base">
                                        <p:cTn id="22" dur="500" fill="hold"/>
                                        <p:tgtEl>
                                          <p:spTgt spid="13315">
                                            <p:txEl>
                                              <p:pRg st="5" end="5"/>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13315">
                                            <p:txEl>
                                              <p:pRg st="5" end="5"/>
                                            </p:txEl>
                                          </p:spTgt>
                                        </p:tgtEl>
                                        <p:attrNameLst>
                                          <p:attrName>ppt_y</p:attrName>
                                        </p:attrNameLst>
                                      </p:cBhvr>
                                      <p:tavLst>
                                        <p:tav tm="0">
                                          <p:val>
                                            <p:strVal val="#ppt_y"/>
                                          </p:val>
                                        </p:tav>
                                        <p:tav tm="100000">
                                          <p:val>
                                            <p:strVal val="#ppt_y"/>
                                          </p:val>
                                        </p:tav>
                                      </p:tavLst>
                                    </p:anim>
                                  </p:childTnLst>
                                </p:cTn>
                              </p:par>
                            </p:childTnLst>
                          </p:cTn>
                        </p:par>
                        <p:par>
                          <p:cTn id="24" fill="hold" nodeType="afterGroup">
                            <p:stCondLst>
                              <p:cond delay="2000"/>
                            </p:stCondLst>
                            <p:childTnLst>
                              <p:par>
                                <p:cTn id="25" presetID="2" presetClass="entr" presetSubtype="8" fill="hold" grpId="0" nodeType="afterEffect">
                                  <p:stCondLst>
                                    <p:cond delay="0"/>
                                  </p:stCondLst>
                                  <p:childTnLst>
                                    <p:set>
                                      <p:cBhvr>
                                        <p:cTn id="26" dur="1" fill="hold">
                                          <p:stCondLst>
                                            <p:cond delay="0"/>
                                          </p:stCondLst>
                                        </p:cTn>
                                        <p:tgtEl>
                                          <p:spTgt spid="13315">
                                            <p:txEl>
                                              <p:pRg st="7" end="7"/>
                                            </p:txEl>
                                          </p:spTgt>
                                        </p:tgtEl>
                                        <p:attrNameLst>
                                          <p:attrName>style.visibility</p:attrName>
                                        </p:attrNameLst>
                                      </p:cBhvr>
                                      <p:to>
                                        <p:strVal val="visible"/>
                                      </p:to>
                                    </p:set>
                                    <p:anim calcmode="lin" valueType="num">
                                      <p:cBhvr additive="base">
                                        <p:cTn id="27" dur="500" fill="hold"/>
                                        <p:tgtEl>
                                          <p:spTgt spid="13315">
                                            <p:txEl>
                                              <p:pRg st="7" end="7"/>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3315">
                                            <p:txEl>
                                              <p:pRg st="7" end="7"/>
                                            </p:txEl>
                                          </p:spTgt>
                                        </p:tgtEl>
                                        <p:attrNameLst>
                                          <p:attrName>ppt_y</p:attrName>
                                        </p:attrNameLst>
                                      </p:cBhvr>
                                      <p:tavLst>
                                        <p:tav tm="0">
                                          <p:val>
                                            <p:strVal val="#ppt_y"/>
                                          </p:val>
                                        </p:tav>
                                        <p:tav tm="100000">
                                          <p:val>
                                            <p:strVal val="#ppt_y"/>
                                          </p:val>
                                        </p:tav>
                                      </p:tavLst>
                                    </p:anim>
                                  </p:childTnLst>
                                </p:cTn>
                              </p:par>
                            </p:childTnLst>
                          </p:cTn>
                        </p:par>
                        <p:par>
                          <p:cTn id="29" fill="hold" nodeType="afterGroup">
                            <p:stCondLst>
                              <p:cond delay="2500"/>
                            </p:stCondLst>
                            <p:childTnLst>
                              <p:par>
                                <p:cTn id="30" presetID="2" presetClass="entr" presetSubtype="8" fill="hold" grpId="0" nodeType="afterEffect">
                                  <p:stCondLst>
                                    <p:cond delay="0"/>
                                  </p:stCondLst>
                                  <p:childTnLst>
                                    <p:set>
                                      <p:cBhvr>
                                        <p:cTn id="31" dur="1" fill="hold">
                                          <p:stCondLst>
                                            <p:cond delay="0"/>
                                          </p:stCondLst>
                                        </p:cTn>
                                        <p:tgtEl>
                                          <p:spTgt spid="13315">
                                            <p:txEl>
                                              <p:pRg st="8" end="8"/>
                                            </p:txEl>
                                          </p:spTgt>
                                        </p:tgtEl>
                                        <p:attrNameLst>
                                          <p:attrName>style.visibility</p:attrName>
                                        </p:attrNameLst>
                                      </p:cBhvr>
                                      <p:to>
                                        <p:strVal val="visible"/>
                                      </p:to>
                                    </p:set>
                                    <p:anim calcmode="lin" valueType="num">
                                      <p:cBhvr additive="base">
                                        <p:cTn id="32" dur="500" fill="hold"/>
                                        <p:tgtEl>
                                          <p:spTgt spid="13315">
                                            <p:txEl>
                                              <p:pRg st="8" end="8"/>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13315">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autoUpdateAnimBg="0" advAuto="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57200" y="2133600"/>
            <a:ext cx="8229600" cy="1371600"/>
          </a:xfrm>
        </p:spPr>
        <p:txBody>
          <a:bodyPr/>
          <a:lstStyle/>
          <a:p>
            <a:r>
              <a:rPr lang="en-US" dirty="0" smtClean="0">
                <a:solidFill>
                  <a:schemeClr val="accent6">
                    <a:lumMod val="75000"/>
                  </a:schemeClr>
                </a:solidFill>
                <a:latin typeface="Times New Roman" panose="02020603050405020304" pitchFamily="18" charset="0"/>
                <a:cs typeface="Times New Roman" panose="02020603050405020304" pitchFamily="18" charset="0"/>
              </a:rPr>
              <a:t>QUESTIONS?</a:t>
            </a:r>
            <a:endParaRPr lang="en-US" dirty="0">
              <a:solidFill>
                <a:schemeClr val="accent6">
                  <a:lumMod val="75000"/>
                </a:schemeClr>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67FAF807-A278-46BE-8077-9A7794EA53EB}" type="slidenum">
              <a:rPr lang="en-US" altLang="en-US" smtClean="0"/>
              <a:pPr/>
              <a:t>31</a:t>
            </a:fld>
            <a:endParaRPr lang="en-US" altLang="en-US"/>
          </a:p>
        </p:txBody>
      </p:sp>
    </p:spTree>
    <p:extLst>
      <p:ext uri="{BB962C8B-B14F-4D97-AF65-F5344CB8AC3E}">
        <p14:creationId xmlns:p14="http://schemas.microsoft.com/office/powerpoint/2010/main" val="2275794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EF9E442C-FB76-46CA-A1C2-37D58C123F37}" type="slidenum">
              <a:rPr lang="en-US" altLang="en-US"/>
              <a:pPr>
                <a:defRPr/>
              </a:pPr>
              <a:t>4</a:t>
            </a:fld>
            <a:endParaRPr lang="en-US" altLang="en-US"/>
          </a:p>
        </p:txBody>
      </p:sp>
      <p:sp>
        <p:nvSpPr>
          <p:cNvPr id="100354" name="Rectangle 2"/>
          <p:cNvSpPr>
            <a:spLocks noGrp="1" noChangeArrowheads="1"/>
          </p:cNvSpPr>
          <p:nvPr>
            <p:ph type="title"/>
          </p:nvPr>
        </p:nvSpPr>
        <p:spPr>
          <a:xfrm>
            <a:off x="228600" y="304800"/>
            <a:ext cx="8458200" cy="1371600"/>
          </a:xfrm>
          <a:ln w="12700">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2400" b="1" dirty="0" smtClean="0">
                <a:solidFill>
                  <a:srgbClr val="95055B"/>
                </a:solidFill>
              </a:rPr>
              <a:t>    </a:t>
            </a:r>
            <a:r>
              <a:rPr lang="en-US" altLang="en-US" sz="3600" b="1" dirty="0" smtClean="0">
                <a:solidFill>
                  <a:schemeClr val="bg2"/>
                </a:solidFill>
                <a:effectLst/>
                <a:latin typeface="Times New Roman" pitchFamily="18" charset="0"/>
              </a:rPr>
              <a:t>2021/22 First Interim Assumptions</a:t>
            </a:r>
            <a:r>
              <a:rPr lang="en-US" altLang="en-US" sz="2400" b="1" dirty="0" smtClean="0">
                <a:solidFill>
                  <a:srgbClr val="D60093"/>
                </a:solidFill>
                <a:effectLst/>
              </a:rPr>
              <a:t/>
            </a:r>
            <a:br>
              <a:rPr lang="en-US" altLang="en-US" sz="2400" b="1" dirty="0" smtClean="0">
                <a:solidFill>
                  <a:srgbClr val="D60093"/>
                </a:solidFill>
                <a:effectLst/>
              </a:rPr>
            </a:br>
            <a:r>
              <a:rPr lang="en-US" altLang="en-US" sz="2400" b="1" dirty="0" smtClean="0">
                <a:solidFill>
                  <a:srgbClr val="D60093"/>
                </a:solidFill>
                <a:effectLst/>
              </a:rPr>
              <a:t> </a:t>
            </a:r>
            <a:r>
              <a:rPr lang="en-US" altLang="en-US" sz="2400" b="1" dirty="0" smtClean="0">
                <a:solidFill>
                  <a:schemeClr val="bg2"/>
                </a:solidFill>
                <a:effectLst/>
                <a:latin typeface="Times New Roman" pitchFamily="18" charset="0"/>
              </a:rPr>
              <a:t>General Fund Revenue – Major Changes from</a:t>
            </a:r>
            <a:br>
              <a:rPr lang="en-US" altLang="en-US" sz="2400" b="1" dirty="0" smtClean="0">
                <a:solidFill>
                  <a:schemeClr val="bg2"/>
                </a:solidFill>
                <a:effectLst/>
                <a:latin typeface="Times New Roman" pitchFamily="18" charset="0"/>
              </a:rPr>
            </a:br>
            <a:r>
              <a:rPr lang="en-US" altLang="en-US" sz="2400" b="1" dirty="0" smtClean="0">
                <a:solidFill>
                  <a:schemeClr val="bg2"/>
                </a:solidFill>
                <a:effectLst/>
                <a:latin typeface="Times New Roman" pitchFamily="18" charset="0"/>
              </a:rPr>
              <a:t>Adopted Budget</a:t>
            </a:r>
            <a:endParaRPr lang="en-US" altLang="en-US" sz="2400" b="1" dirty="0" smtClean="0">
              <a:effectLst/>
              <a:latin typeface="Times New Roman" pitchFamily="18" charset="0"/>
            </a:endParaRPr>
          </a:p>
        </p:txBody>
      </p:sp>
      <p:sp>
        <p:nvSpPr>
          <p:cNvPr id="6148" name="Rectangle 3"/>
          <p:cNvSpPr>
            <a:spLocks noGrp="1" noChangeArrowheads="1"/>
          </p:cNvSpPr>
          <p:nvPr>
            <p:ph type="body" idx="1"/>
          </p:nvPr>
        </p:nvSpPr>
        <p:spPr>
          <a:xfrm>
            <a:off x="228600" y="1828800"/>
            <a:ext cx="8534400" cy="47244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80000"/>
              </a:lnSpc>
              <a:buClr>
                <a:schemeClr val="bg2"/>
              </a:buClr>
              <a:buFont typeface="Wingdings" pitchFamily="2" charset="2"/>
              <a:buChar char="Ø"/>
            </a:pPr>
            <a:r>
              <a:rPr lang="en-US" altLang="en-US" sz="2800" b="1" dirty="0" smtClean="0">
                <a:solidFill>
                  <a:schemeClr val="bg2"/>
                </a:solidFill>
                <a:effectLst/>
                <a:latin typeface="Times New Roman" pitchFamily="18" charset="0"/>
              </a:rPr>
              <a:t>LCFF		     +210,000</a:t>
            </a:r>
            <a:endParaRPr lang="en-US" altLang="en-US" sz="2400" b="1" dirty="0" smtClean="0">
              <a:solidFill>
                <a:schemeClr val="bg2"/>
              </a:solidFill>
              <a:effectLst/>
              <a:latin typeface="Times New Roman" pitchFamily="18" charset="0"/>
            </a:endParaRPr>
          </a:p>
          <a:p>
            <a:pPr lvl="2" eaLnBrk="1" hangingPunct="1">
              <a:lnSpc>
                <a:spcPct val="80000"/>
              </a:lnSpc>
              <a:buClr>
                <a:schemeClr val="bg2"/>
              </a:buClr>
              <a:buFont typeface="Arial" panose="020B0604020202020204" pitchFamily="34" charset="0"/>
              <a:buChar char="•"/>
            </a:pPr>
            <a:r>
              <a:rPr lang="en-US" altLang="en-US" b="1" dirty="0">
                <a:solidFill>
                  <a:schemeClr val="bg2"/>
                </a:solidFill>
                <a:effectLst/>
                <a:latin typeface="Times New Roman" pitchFamily="18" charset="0"/>
              </a:rPr>
              <a:t>COLA </a:t>
            </a:r>
            <a:r>
              <a:rPr lang="en-US" altLang="en-US" b="1" dirty="0" smtClean="0">
                <a:solidFill>
                  <a:schemeClr val="bg2"/>
                </a:solidFill>
                <a:effectLst/>
                <a:latin typeface="Times New Roman" pitchFamily="18" charset="0"/>
              </a:rPr>
              <a:t>of 5.07% unchanged</a:t>
            </a:r>
          </a:p>
          <a:p>
            <a:pPr lvl="2" eaLnBrk="1" hangingPunct="1">
              <a:lnSpc>
                <a:spcPct val="80000"/>
              </a:lnSpc>
              <a:buClr>
                <a:schemeClr val="bg2"/>
              </a:buClr>
              <a:buFont typeface="Arial" panose="020B0604020202020204" pitchFamily="34" charset="0"/>
              <a:buChar char="•"/>
            </a:pPr>
            <a:r>
              <a:rPr lang="en-US" altLang="en-US" sz="2400" b="1" dirty="0" smtClean="0">
                <a:solidFill>
                  <a:schemeClr val="bg2"/>
                </a:solidFill>
                <a:effectLst/>
                <a:latin typeface="Times New Roman" pitchFamily="18" charset="0"/>
              </a:rPr>
              <a:t>UPP % increased from 1,274 to 1,700 (thanks to adding online income certification to data confirmation this year), increasing supplemental funds revenue </a:t>
            </a:r>
            <a:r>
              <a:rPr lang="en-US" altLang="en-US" sz="2400" b="1" dirty="0" smtClean="0">
                <a:solidFill>
                  <a:schemeClr val="bg2"/>
                </a:solidFill>
                <a:effectLst/>
                <a:latin typeface="Times New Roman" pitchFamily="18" charset="0"/>
                <a:sym typeface="Wingdings" panose="05000000000000000000" pitchFamily="2" charset="2"/>
              </a:rPr>
              <a:t></a:t>
            </a:r>
            <a:r>
              <a:rPr lang="en-US" altLang="en-US" sz="2400" b="1" dirty="0" smtClean="0">
                <a:solidFill>
                  <a:schemeClr val="bg2"/>
                </a:solidFill>
                <a:effectLst/>
                <a:latin typeface="Times New Roman" pitchFamily="18" charset="0"/>
              </a:rPr>
              <a:t>		</a:t>
            </a:r>
            <a:endParaRPr lang="en-US" altLang="en-US" sz="2800" b="1" dirty="0" smtClean="0">
              <a:solidFill>
                <a:schemeClr val="bg2"/>
              </a:solidFill>
              <a:effectLst/>
              <a:latin typeface="Times New Roman" pitchFamily="18" charset="0"/>
            </a:endParaRPr>
          </a:p>
          <a:p>
            <a:pPr eaLnBrk="1" hangingPunct="1">
              <a:lnSpc>
                <a:spcPct val="80000"/>
              </a:lnSpc>
              <a:buClr>
                <a:schemeClr val="bg2"/>
              </a:buClr>
              <a:buFont typeface="Wingdings" pitchFamily="2" charset="2"/>
              <a:buChar char="Ø"/>
            </a:pPr>
            <a:r>
              <a:rPr lang="en-US" altLang="en-US" sz="2800" b="1" dirty="0" smtClean="0">
                <a:solidFill>
                  <a:schemeClr val="bg2"/>
                </a:solidFill>
                <a:effectLst/>
                <a:latin typeface="Times New Roman" pitchFamily="18" charset="0"/>
              </a:rPr>
              <a:t>Federal Revenue    </a:t>
            </a:r>
            <a:r>
              <a:rPr lang="en-US" altLang="en-US" sz="2400" b="1" dirty="0" smtClean="0">
                <a:solidFill>
                  <a:schemeClr val="bg2"/>
                </a:solidFill>
                <a:effectLst/>
                <a:latin typeface="Times New Roman" pitchFamily="18" charset="0"/>
              </a:rPr>
              <a:t>+$1,455,000</a:t>
            </a:r>
          </a:p>
          <a:p>
            <a:pPr lvl="2" eaLnBrk="1" hangingPunct="1">
              <a:lnSpc>
                <a:spcPct val="80000"/>
              </a:lnSpc>
              <a:buClr>
                <a:schemeClr val="bg2"/>
              </a:buClr>
              <a:buFont typeface="Arial" panose="020B0604020202020204" pitchFamily="34" charset="0"/>
              <a:buChar char="•"/>
            </a:pPr>
            <a:r>
              <a:rPr lang="en-US" altLang="en-US" b="1" dirty="0" smtClean="0">
                <a:solidFill>
                  <a:schemeClr val="bg2"/>
                </a:solidFill>
                <a:effectLst/>
                <a:latin typeface="Times New Roman" pitchFamily="18" charset="0"/>
              </a:rPr>
              <a:t>Title I, II, III, IV and IX unused 2020/21 award, and 2021/22 increase ($358,000)</a:t>
            </a:r>
          </a:p>
          <a:p>
            <a:pPr lvl="2" eaLnBrk="1" hangingPunct="1">
              <a:lnSpc>
                <a:spcPct val="80000"/>
              </a:lnSpc>
              <a:buClr>
                <a:schemeClr val="bg2"/>
              </a:buClr>
              <a:buFont typeface="Arial" panose="020B0604020202020204" pitchFamily="34" charset="0"/>
              <a:buChar char="•"/>
            </a:pPr>
            <a:r>
              <a:rPr lang="en-US" altLang="en-US" b="1" dirty="0" smtClean="0">
                <a:solidFill>
                  <a:schemeClr val="bg2"/>
                </a:solidFill>
                <a:effectLst/>
                <a:latin typeface="Times New Roman" pitchFamily="18" charset="0"/>
              </a:rPr>
              <a:t>Pandemic “One-Time” Funds</a:t>
            </a:r>
          </a:p>
          <a:p>
            <a:pPr lvl="3" eaLnBrk="1" hangingPunct="1">
              <a:lnSpc>
                <a:spcPct val="80000"/>
              </a:lnSpc>
              <a:buClr>
                <a:schemeClr val="bg2"/>
              </a:buClr>
              <a:buFont typeface="Arial" panose="020B0604020202020204" pitchFamily="34" charset="0"/>
              <a:buChar char="•"/>
            </a:pPr>
            <a:r>
              <a:rPr lang="en-US" altLang="en-US" b="1" dirty="0" smtClean="0">
                <a:solidFill>
                  <a:schemeClr val="bg2"/>
                </a:solidFill>
                <a:effectLst/>
                <a:latin typeface="Times New Roman" pitchFamily="18" charset="0"/>
              </a:rPr>
              <a:t>ESSER 2, 3 ($675,000)</a:t>
            </a:r>
          </a:p>
          <a:p>
            <a:pPr lvl="3" eaLnBrk="1" hangingPunct="1">
              <a:lnSpc>
                <a:spcPct val="80000"/>
              </a:lnSpc>
              <a:buClr>
                <a:schemeClr val="bg2"/>
              </a:buClr>
              <a:buFont typeface="Arial" panose="020B0604020202020204" pitchFamily="34" charset="0"/>
              <a:buChar char="•"/>
            </a:pPr>
            <a:r>
              <a:rPr lang="en-US" altLang="en-US" b="1" dirty="0" smtClean="0">
                <a:solidFill>
                  <a:schemeClr val="bg2"/>
                </a:solidFill>
                <a:effectLst/>
                <a:latin typeface="Times New Roman" pitchFamily="18" charset="0"/>
              </a:rPr>
              <a:t>LA County Department of Public Health ($508,000)</a:t>
            </a:r>
          </a:p>
          <a:p>
            <a:pPr eaLnBrk="1" hangingPunct="1">
              <a:lnSpc>
                <a:spcPct val="80000"/>
              </a:lnSpc>
              <a:spcAft>
                <a:spcPct val="15000"/>
              </a:spcAft>
              <a:buClr>
                <a:schemeClr val="bg2"/>
              </a:buClr>
              <a:buFont typeface="Wingdings" pitchFamily="2" charset="2"/>
              <a:buNone/>
            </a:pPr>
            <a:r>
              <a:rPr lang="en-US" altLang="en-US" sz="2800" b="1" dirty="0" smtClean="0">
                <a:solidFill>
                  <a:schemeClr val="bg2"/>
                </a:solidFill>
                <a:effectLst/>
                <a:latin typeface="Times New Roman" pitchFamily="18" charset="0"/>
              </a:rPr>
              <a:t>		</a:t>
            </a:r>
          </a:p>
        </p:txBody>
      </p:sp>
    </p:spTree>
  </p:cSld>
  <p:clrMapOvr>
    <a:masterClrMapping/>
  </p:clrMapOvr>
  <p:transition spd="med">
    <p:plus/>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97FA3FEE-976B-48DF-832F-4282B65827D1}" type="slidenum">
              <a:rPr lang="en-US" altLang="en-US"/>
              <a:pPr>
                <a:defRPr/>
              </a:pPr>
              <a:t>5</a:t>
            </a:fld>
            <a:endParaRPr lang="en-US" altLang="en-US"/>
          </a:p>
        </p:txBody>
      </p:sp>
      <p:sp>
        <p:nvSpPr>
          <p:cNvPr id="100354" name="Rectangle 2"/>
          <p:cNvSpPr>
            <a:spLocks noGrp="1" noChangeArrowheads="1"/>
          </p:cNvSpPr>
          <p:nvPr>
            <p:ph type="title"/>
          </p:nvPr>
        </p:nvSpPr>
        <p:spPr>
          <a:xfrm>
            <a:off x="228600" y="304800"/>
            <a:ext cx="8458200" cy="1371600"/>
          </a:xfrm>
          <a:ln w="12700">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2400" b="1" dirty="0" smtClean="0">
                <a:solidFill>
                  <a:srgbClr val="95055B"/>
                </a:solidFill>
              </a:rPr>
              <a:t>    </a:t>
            </a:r>
            <a:r>
              <a:rPr lang="en-US" altLang="en-US" sz="3600" b="1" dirty="0" smtClean="0">
                <a:solidFill>
                  <a:schemeClr val="bg2"/>
                </a:solidFill>
                <a:effectLst/>
                <a:latin typeface="Times New Roman" pitchFamily="18" charset="0"/>
              </a:rPr>
              <a:t>2021/22 First Interim Assumptions</a:t>
            </a:r>
            <a:r>
              <a:rPr lang="en-US" altLang="en-US" sz="2400" b="1" dirty="0" smtClean="0">
                <a:solidFill>
                  <a:srgbClr val="D60093"/>
                </a:solidFill>
                <a:effectLst/>
              </a:rPr>
              <a:t/>
            </a:r>
            <a:br>
              <a:rPr lang="en-US" altLang="en-US" sz="2400" b="1" dirty="0" smtClean="0">
                <a:solidFill>
                  <a:srgbClr val="D60093"/>
                </a:solidFill>
                <a:effectLst/>
              </a:rPr>
            </a:br>
            <a:r>
              <a:rPr lang="en-US" altLang="en-US" sz="2400" b="1" dirty="0" smtClean="0">
                <a:solidFill>
                  <a:srgbClr val="D60093"/>
                </a:solidFill>
                <a:effectLst/>
              </a:rPr>
              <a:t> </a:t>
            </a:r>
            <a:r>
              <a:rPr lang="en-US" altLang="en-US" sz="2400" b="1" dirty="0" smtClean="0">
                <a:solidFill>
                  <a:schemeClr val="bg2"/>
                </a:solidFill>
                <a:effectLst/>
                <a:latin typeface="Times New Roman" pitchFamily="18" charset="0"/>
              </a:rPr>
              <a:t>General Fund Revenue – Major Changes from</a:t>
            </a:r>
            <a:br>
              <a:rPr lang="en-US" altLang="en-US" sz="2400" b="1" dirty="0" smtClean="0">
                <a:solidFill>
                  <a:schemeClr val="bg2"/>
                </a:solidFill>
                <a:effectLst/>
                <a:latin typeface="Times New Roman" pitchFamily="18" charset="0"/>
              </a:rPr>
            </a:br>
            <a:r>
              <a:rPr lang="en-US" altLang="en-US" sz="2400" b="1" dirty="0" smtClean="0">
                <a:solidFill>
                  <a:schemeClr val="bg2"/>
                </a:solidFill>
                <a:effectLst/>
                <a:latin typeface="Times New Roman" pitchFamily="18" charset="0"/>
              </a:rPr>
              <a:t>Adopted Budget (continued)</a:t>
            </a:r>
            <a:endParaRPr lang="en-US" altLang="en-US" sz="2400" b="1" dirty="0" smtClean="0">
              <a:effectLst/>
              <a:latin typeface="Times New Roman" pitchFamily="18" charset="0"/>
            </a:endParaRPr>
          </a:p>
        </p:txBody>
      </p:sp>
      <p:sp>
        <p:nvSpPr>
          <p:cNvPr id="7172" name="Rectangle 3"/>
          <p:cNvSpPr>
            <a:spLocks noGrp="1" noChangeArrowheads="1"/>
          </p:cNvSpPr>
          <p:nvPr>
            <p:ph type="body" idx="1"/>
          </p:nvPr>
        </p:nvSpPr>
        <p:spPr>
          <a:xfrm>
            <a:off x="228600" y="1676400"/>
            <a:ext cx="8763000" cy="4724400"/>
          </a:xfrm>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80000"/>
              </a:lnSpc>
              <a:spcAft>
                <a:spcPct val="15000"/>
              </a:spcAft>
              <a:buClr>
                <a:schemeClr val="bg2"/>
              </a:buClr>
              <a:buFont typeface="Wingdings" pitchFamily="2" charset="2"/>
              <a:buChar char="Ø"/>
              <a:defRPr/>
            </a:pPr>
            <a:r>
              <a:rPr lang="en-US" altLang="en-US" sz="2800" b="1" dirty="0" smtClean="0">
                <a:solidFill>
                  <a:schemeClr val="bg2"/>
                </a:solidFill>
                <a:effectLst/>
                <a:latin typeface="Times New Roman" pitchFamily="18" charset="0"/>
              </a:rPr>
              <a:t>State Revenue		</a:t>
            </a:r>
            <a:r>
              <a:rPr lang="en-US" altLang="en-US" sz="2400" b="1" dirty="0" smtClean="0">
                <a:solidFill>
                  <a:schemeClr val="bg2"/>
                </a:solidFill>
                <a:effectLst/>
                <a:latin typeface="Times New Roman" pitchFamily="18" charset="0"/>
              </a:rPr>
              <a:t>+$1,131,000</a:t>
            </a:r>
          </a:p>
          <a:p>
            <a:pPr lvl="1" eaLnBrk="1" hangingPunct="1">
              <a:spcBef>
                <a:spcPts val="0"/>
              </a:spcBef>
              <a:spcAft>
                <a:spcPts val="0"/>
              </a:spcAft>
              <a:buClr>
                <a:schemeClr val="bg2"/>
              </a:buClr>
              <a:buFont typeface="Arial" panose="020B0604020202020204" pitchFamily="34" charset="0"/>
              <a:buChar char="•"/>
              <a:defRPr/>
            </a:pPr>
            <a:r>
              <a:rPr lang="en-US" altLang="en-US" sz="2400" b="1" dirty="0" smtClean="0">
                <a:solidFill>
                  <a:schemeClr val="bg2"/>
                </a:solidFill>
                <a:effectLst/>
                <a:latin typeface="Times New Roman" pitchFamily="18" charset="0"/>
              </a:rPr>
              <a:t>Pandemic funds</a:t>
            </a:r>
          </a:p>
          <a:p>
            <a:pPr lvl="2" eaLnBrk="1" hangingPunct="1">
              <a:spcBef>
                <a:spcPts val="0"/>
              </a:spcBef>
              <a:spcAft>
                <a:spcPts val="0"/>
              </a:spcAft>
              <a:buClr>
                <a:schemeClr val="bg2"/>
              </a:buClr>
              <a:buFont typeface="Arial" panose="020B0604020202020204" pitchFamily="34" charset="0"/>
              <a:buChar char="•"/>
              <a:defRPr/>
            </a:pPr>
            <a:r>
              <a:rPr lang="en-US" altLang="en-US" sz="2000" b="1" dirty="0" smtClean="0">
                <a:solidFill>
                  <a:schemeClr val="bg2"/>
                </a:solidFill>
                <a:effectLst/>
                <a:latin typeface="Times New Roman" pitchFamily="18" charset="0"/>
              </a:rPr>
              <a:t>“One Time” funds:</a:t>
            </a:r>
          </a:p>
          <a:p>
            <a:pPr lvl="3" eaLnBrk="1" hangingPunct="1">
              <a:spcBef>
                <a:spcPts val="0"/>
              </a:spcBef>
              <a:spcAft>
                <a:spcPts val="0"/>
              </a:spcAft>
              <a:buClr>
                <a:schemeClr val="bg2"/>
              </a:buClr>
              <a:buFont typeface="Arial" panose="020B0604020202020204" pitchFamily="34" charset="0"/>
              <a:buChar char="•"/>
              <a:defRPr/>
            </a:pPr>
            <a:r>
              <a:rPr lang="en-US" altLang="en-US" sz="1600" b="1" dirty="0" smtClean="0">
                <a:solidFill>
                  <a:schemeClr val="bg2"/>
                </a:solidFill>
                <a:effectLst/>
                <a:latin typeface="Times New Roman" pitchFamily="18" charset="0"/>
              </a:rPr>
              <a:t>Special Education – Learning Recovery and Dispute Resolution ($280,000)</a:t>
            </a:r>
          </a:p>
          <a:p>
            <a:pPr lvl="3" eaLnBrk="1" hangingPunct="1">
              <a:spcBef>
                <a:spcPts val="0"/>
              </a:spcBef>
              <a:spcAft>
                <a:spcPts val="0"/>
              </a:spcAft>
              <a:buClr>
                <a:schemeClr val="bg2"/>
              </a:buClr>
              <a:buFont typeface="Arial" panose="020B0604020202020204" pitchFamily="34" charset="0"/>
              <a:buChar char="•"/>
              <a:defRPr/>
            </a:pPr>
            <a:r>
              <a:rPr lang="en-US" altLang="en-US" sz="1600" b="1" dirty="0" smtClean="0">
                <a:solidFill>
                  <a:schemeClr val="bg2"/>
                </a:solidFill>
                <a:effectLst/>
                <a:latin typeface="Times New Roman" pitchFamily="18" charset="0"/>
              </a:rPr>
              <a:t>In Person Instruction Grant – ($1,046,000)</a:t>
            </a:r>
          </a:p>
          <a:p>
            <a:pPr lvl="3" eaLnBrk="1" hangingPunct="1">
              <a:spcBef>
                <a:spcPts val="0"/>
              </a:spcBef>
              <a:spcAft>
                <a:spcPts val="0"/>
              </a:spcAft>
              <a:buClr>
                <a:schemeClr val="bg2"/>
              </a:buClr>
              <a:buFont typeface="Arial" panose="020B0604020202020204" pitchFamily="34" charset="0"/>
              <a:buChar char="•"/>
              <a:defRPr/>
            </a:pPr>
            <a:r>
              <a:rPr lang="en-US" altLang="en-US" sz="1600" b="1" dirty="0" smtClean="0">
                <a:solidFill>
                  <a:schemeClr val="bg2"/>
                </a:solidFill>
                <a:effectLst/>
                <a:latin typeface="Times New Roman" pitchFamily="18" charset="0"/>
              </a:rPr>
              <a:t>Remove Expanded Learning Opportunities Grant ($845,000) revenue received during 20/21, carryover budgeted in expense</a:t>
            </a:r>
          </a:p>
          <a:p>
            <a:pPr lvl="3" eaLnBrk="1" hangingPunct="1">
              <a:spcBef>
                <a:spcPts val="0"/>
              </a:spcBef>
              <a:spcAft>
                <a:spcPts val="0"/>
              </a:spcAft>
              <a:buClr>
                <a:schemeClr val="bg2"/>
              </a:buClr>
              <a:buFont typeface="Arial" panose="020B0604020202020204" pitchFamily="34" charset="0"/>
              <a:buChar char="•"/>
              <a:defRPr/>
            </a:pPr>
            <a:endParaRPr lang="en-US" altLang="en-US" sz="1600" b="1" dirty="0">
              <a:solidFill>
                <a:schemeClr val="bg2"/>
              </a:solidFill>
              <a:effectLst/>
              <a:latin typeface="Times New Roman" pitchFamily="18" charset="0"/>
            </a:endParaRPr>
          </a:p>
          <a:p>
            <a:pPr lvl="2" eaLnBrk="1" hangingPunct="1">
              <a:spcBef>
                <a:spcPts val="0"/>
              </a:spcBef>
              <a:spcAft>
                <a:spcPts val="0"/>
              </a:spcAft>
              <a:buClr>
                <a:schemeClr val="bg2"/>
              </a:buClr>
              <a:buFont typeface="Arial" panose="020B0604020202020204" pitchFamily="34" charset="0"/>
              <a:buChar char="•"/>
              <a:defRPr/>
            </a:pPr>
            <a:r>
              <a:rPr lang="en-US" altLang="en-US" sz="2000" b="1" dirty="0" smtClean="0">
                <a:solidFill>
                  <a:schemeClr val="bg2"/>
                </a:solidFill>
                <a:effectLst/>
                <a:latin typeface="Times New Roman" pitchFamily="18" charset="0"/>
              </a:rPr>
              <a:t>Ongoing funds:</a:t>
            </a:r>
          </a:p>
          <a:p>
            <a:pPr lvl="3" eaLnBrk="1" hangingPunct="1">
              <a:spcBef>
                <a:spcPts val="0"/>
              </a:spcBef>
              <a:spcAft>
                <a:spcPts val="0"/>
              </a:spcAft>
              <a:buClr>
                <a:schemeClr val="bg2"/>
              </a:buClr>
              <a:buFont typeface="Arial" panose="020B0604020202020204" pitchFamily="34" charset="0"/>
              <a:buChar char="•"/>
              <a:defRPr/>
            </a:pPr>
            <a:r>
              <a:rPr lang="en-US" altLang="en-US" sz="1600" b="1" dirty="0" smtClean="0">
                <a:solidFill>
                  <a:schemeClr val="bg2"/>
                </a:solidFill>
                <a:effectLst/>
                <a:latin typeface="Times New Roman" pitchFamily="18" charset="0"/>
              </a:rPr>
              <a:t>Special Education – Mental Health (($299,000)</a:t>
            </a:r>
          </a:p>
          <a:p>
            <a:pPr lvl="3" eaLnBrk="1" hangingPunct="1">
              <a:spcBef>
                <a:spcPts val="0"/>
              </a:spcBef>
              <a:spcAft>
                <a:spcPts val="0"/>
              </a:spcAft>
              <a:buClr>
                <a:schemeClr val="bg2"/>
              </a:buClr>
              <a:buFont typeface="Arial" panose="020B0604020202020204" pitchFamily="34" charset="0"/>
              <a:buChar char="•"/>
              <a:defRPr/>
            </a:pPr>
            <a:r>
              <a:rPr lang="en-US" altLang="en-US" sz="1600" b="1" dirty="0" smtClean="0">
                <a:solidFill>
                  <a:schemeClr val="bg2"/>
                </a:solidFill>
                <a:effectLst/>
                <a:latin typeface="Times New Roman" pitchFamily="18" charset="0"/>
              </a:rPr>
              <a:t>Expanded Learning Opportunities Program ($349,000)</a:t>
            </a:r>
          </a:p>
          <a:p>
            <a:pPr eaLnBrk="1" hangingPunct="1">
              <a:lnSpc>
                <a:spcPct val="80000"/>
              </a:lnSpc>
              <a:spcAft>
                <a:spcPct val="15000"/>
              </a:spcAft>
              <a:buClr>
                <a:srgbClr val="003366"/>
              </a:buClr>
              <a:buFont typeface="Wingdings" pitchFamily="2" charset="2"/>
              <a:buChar char="Ø"/>
              <a:defRPr/>
            </a:pPr>
            <a:endParaRPr lang="en-US" altLang="en-US" sz="2800" b="1" dirty="0" smtClean="0">
              <a:solidFill>
                <a:srgbClr val="003366"/>
              </a:solidFill>
              <a:effectLst/>
              <a:latin typeface="Times New Roman" pitchFamily="18" charset="0"/>
            </a:endParaRPr>
          </a:p>
          <a:p>
            <a:pPr eaLnBrk="1" hangingPunct="1">
              <a:lnSpc>
                <a:spcPct val="80000"/>
              </a:lnSpc>
              <a:spcAft>
                <a:spcPct val="15000"/>
              </a:spcAft>
              <a:buClr>
                <a:srgbClr val="003366"/>
              </a:buClr>
              <a:buFont typeface="Wingdings" pitchFamily="2" charset="2"/>
              <a:buChar char="Ø"/>
              <a:defRPr/>
            </a:pPr>
            <a:r>
              <a:rPr lang="en-US" altLang="en-US" sz="2800" b="1" dirty="0" smtClean="0">
                <a:solidFill>
                  <a:srgbClr val="003366"/>
                </a:solidFill>
                <a:effectLst/>
                <a:latin typeface="Times New Roman" pitchFamily="18" charset="0"/>
              </a:rPr>
              <a:t>Local Revenue	- </a:t>
            </a:r>
            <a:r>
              <a:rPr lang="en-US" altLang="en-US" sz="2400" b="1" dirty="0" smtClean="0">
                <a:solidFill>
                  <a:srgbClr val="003366"/>
                </a:solidFill>
                <a:effectLst/>
                <a:latin typeface="Times New Roman" pitchFamily="18" charset="0"/>
              </a:rPr>
              <a:t>Insignificant Increase</a:t>
            </a:r>
            <a:endParaRPr lang="en-US" altLang="en-US" sz="2800" b="1" dirty="0" smtClean="0">
              <a:solidFill>
                <a:schemeClr val="bg2"/>
              </a:solidFill>
              <a:effectLst/>
              <a:latin typeface="Times New Roman" pitchFamily="18" charset="0"/>
            </a:endParaRPr>
          </a:p>
          <a:p>
            <a:pPr eaLnBrk="1" hangingPunct="1">
              <a:lnSpc>
                <a:spcPct val="80000"/>
              </a:lnSpc>
              <a:spcAft>
                <a:spcPct val="15000"/>
              </a:spcAft>
              <a:buClr>
                <a:schemeClr val="bg2"/>
              </a:buClr>
              <a:buFont typeface="Wingdings" pitchFamily="2" charset="2"/>
              <a:buNone/>
              <a:defRPr/>
            </a:pPr>
            <a:endParaRPr lang="en-US" altLang="en-US" sz="2800" b="1" dirty="0" smtClean="0">
              <a:solidFill>
                <a:schemeClr val="bg2"/>
              </a:solidFill>
              <a:effectLst/>
              <a:latin typeface="Times New Roman" pitchFamily="18" charset="0"/>
            </a:endParaRPr>
          </a:p>
        </p:txBody>
      </p:sp>
    </p:spTree>
  </p:cSld>
  <p:clrMapOvr>
    <a:masterClrMapping/>
  </p:clrMapOvr>
  <p:transition spd="med">
    <p:plus/>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2D824D65-2B2E-4808-9D24-CFA567B2A3DA}" type="slidenum">
              <a:rPr lang="en-US" altLang="en-US"/>
              <a:pPr>
                <a:defRPr/>
              </a:pPr>
              <a:t>6</a:t>
            </a:fld>
            <a:endParaRPr lang="en-US" altLang="en-US"/>
          </a:p>
        </p:txBody>
      </p:sp>
      <p:sp>
        <p:nvSpPr>
          <p:cNvPr id="53250" name="Rectangle 2"/>
          <p:cNvSpPr>
            <a:spLocks noGrp="1" noChangeArrowheads="1"/>
          </p:cNvSpPr>
          <p:nvPr>
            <p:ph type="title"/>
          </p:nvPr>
        </p:nvSpPr>
        <p:spPr>
          <a:xfrm>
            <a:off x="228600" y="304800"/>
            <a:ext cx="8458200" cy="990600"/>
          </a:xfrm>
          <a:ln w="12700">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2400" b="1" dirty="0" smtClean="0">
                <a:solidFill>
                  <a:srgbClr val="95055B"/>
                </a:solidFill>
              </a:rPr>
              <a:t>    </a:t>
            </a:r>
            <a:r>
              <a:rPr lang="en-US" altLang="en-US" sz="3600" b="1" dirty="0" smtClean="0">
                <a:solidFill>
                  <a:schemeClr val="bg2"/>
                </a:solidFill>
                <a:effectLst/>
                <a:latin typeface="Times New Roman" pitchFamily="18" charset="0"/>
              </a:rPr>
              <a:t>2021/22 First Interim Assumptions</a:t>
            </a:r>
            <a:r>
              <a:rPr lang="en-US" altLang="en-US" sz="2400" b="1" dirty="0" smtClean="0">
                <a:solidFill>
                  <a:srgbClr val="D60093"/>
                </a:solidFill>
                <a:effectLst/>
              </a:rPr>
              <a:t/>
            </a:r>
            <a:br>
              <a:rPr lang="en-US" altLang="en-US" sz="2400" b="1" dirty="0" smtClean="0">
                <a:solidFill>
                  <a:srgbClr val="D60093"/>
                </a:solidFill>
                <a:effectLst/>
              </a:rPr>
            </a:br>
            <a:r>
              <a:rPr lang="en-US" altLang="en-US" sz="2400" b="1" dirty="0" smtClean="0">
                <a:solidFill>
                  <a:srgbClr val="D60093"/>
                </a:solidFill>
                <a:effectLst/>
              </a:rPr>
              <a:t> </a:t>
            </a:r>
            <a:r>
              <a:rPr lang="en-US" altLang="en-US" sz="2400" b="1" dirty="0" smtClean="0">
                <a:solidFill>
                  <a:schemeClr val="bg2"/>
                </a:solidFill>
                <a:effectLst/>
                <a:latin typeface="Times New Roman" pitchFamily="18" charset="0"/>
              </a:rPr>
              <a:t>General Fund Expenditures</a:t>
            </a:r>
            <a:endParaRPr lang="en-US" altLang="en-US" sz="2400" b="1" dirty="0" smtClean="0">
              <a:effectLst/>
              <a:latin typeface="Times New Roman" pitchFamily="18" charset="0"/>
            </a:endParaRPr>
          </a:p>
        </p:txBody>
      </p:sp>
      <p:sp>
        <p:nvSpPr>
          <p:cNvPr id="8196" name="Rectangle 3"/>
          <p:cNvSpPr>
            <a:spLocks noGrp="1" noChangeArrowheads="1"/>
          </p:cNvSpPr>
          <p:nvPr>
            <p:ph type="body" idx="1"/>
          </p:nvPr>
        </p:nvSpPr>
        <p:spPr>
          <a:xfrm>
            <a:off x="228600" y="1676400"/>
            <a:ext cx="8686800" cy="47244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buClr>
                <a:schemeClr val="bg2"/>
              </a:buClr>
              <a:buFont typeface="Wingdings" pitchFamily="2" charset="2"/>
              <a:buChar char="Ø"/>
            </a:pPr>
            <a:r>
              <a:rPr lang="en-US" altLang="en-US" sz="2400" b="1" dirty="0" smtClean="0">
                <a:solidFill>
                  <a:schemeClr val="bg2"/>
                </a:solidFill>
                <a:effectLst/>
                <a:latin typeface="Times New Roman" pitchFamily="18" charset="0"/>
              </a:rPr>
              <a:t>Salary</a:t>
            </a:r>
          </a:p>
          <a:p>
            <a:pPr lvl="1" eaLnBrk="1" hangingPunct="1">
              <a:buClr>
                <a:schemeClr val="bg2"/>
              </a:buClr>
              <a:buFont typeface="Wingdings" pitchFamily="2" charset="2"/>
              <a:buChar char="Ø"/>
            </a:pPr>
            <a:r>
              <a:rPr lang="en-US" altLang="en-US" sz="2400" b="1" dirty="0" smtClean="0">
                <a:solidFill>
                  <a:schemeClr val="bg2"/>
                </a:solidFill>
                <a:effectLst/>
                <a:latin typeface="Times New Roman" pitchFamily="18" charset="0"/>
              </a:rPr>
              <a:t>Budgeted per Board approved salary schedules (includes tentative agreement for all employees)</a:t>
            </a:r>
          </a:p>
          <a:p>
            <a:pPr lvl="1" eaLnBrk="1" hangingPunct="1">
              <a:buClr>
                <a:schemeClr val="bg2"/>
              </a:buClr>
              <a:buFont typeface="Wingdings" pitchFamily="2" charset="2"/>
              <a:buChar char="Ø"/>
            </a:pPr>
            <a:r>
              <a:rPr lang="en-US" altLang="en-US" sz="2400" b="1" dirty="0" smtClean="0">
                <a:solidFill>
                  <a:schemeClr val="bg2"/>
                </a:solidFill>
                <a:effectLst/>
                <a:latin typeface="Times New Roman" pitchFamily="18" charset="0"/>
              </a:rPr>
              <a:t>January 1 minimum wage increase to $15.00 for noon duty aides</a:t>
            </a:r>
          </a:p>
          <a:p>
            <a:pPr eaLnBrk="1" hangingPunct="1">
              <a:spcAft>
                <a:spcPct val="15000"/>
              </a:spcAft>
              <a:buClr>
                <a:schemeClr val="bg2"/>
              </a:buClr>
              <a:buFont typeface="Wingdings" pitchFamily="2" charset="2"/>
              <a:buChar char="Ø"/>
            </a:pPr>
            <a:r>
              <a:rPr lang="en-US" altLang="en-US" sz="2400" b="1" dirty="0" smtClean="0">
                <a:solidFill>
                  <a:schemeClr val="bg2"/>
                </a:solidFill>
                <a:effectLst/>
                <a:latin typeface="Times New Roman" pitchFamily="18" charset="0"/>
              </a:rPr>
              <a:t>Step, Column and Longevity:  Actuals for 2021/22</a:t>
            </a:r>
          </a:p>
          <a:p>
            <a:pPr eaLnBrk="1" hangingPunct="1">
              <a:buClr>
                <a:schemeClr val="bg2"/>
              </a:buClr>
              <a:buFont typeface="Wingdings" pitchFamily="2" charset="2"/>
              <a:buChar char="Ø"/>
            </a:pPr>
            <a:r>
              <a:rPr lang="en-US" altLang="en-US" sz="2400" b="1" dirty="0" smtClean="0">
                <a:solidFill>
                  <a:schemeClr val="bg2"/>
                </a:solidFill>
                <a:effectLst/>
                <a:latin typeface="Times New Roman" pitchFamily="18" charset="0"/>
              </a:rPr>
              <a:t>Health and Welfare:  Maximum medical benefits package $22,409</a:t>
            </a:r>
          </a:p>
          <a:p>
            <a:pPr eaLnBrk="1" hangingPunct="1">
              <a:buClr>
                <a:schemeClr val="bg2"/>
              </a:buClr>
              <a:buFont typeface="Wingdings" pitchFamily="2" charset="2"/>
              <a:buChar char="Ø"/>
            </a:pPr>
            <a:r>
              <a:rPr lang="en-US" altLang="en-US" sz="2400" b="1" dirty="0" smtClean="0">
                <a:solidFill>
                  <a:schemeClr val="bg2"/>
                </a:solidFill>
                <a:effectLst/>
                <a:latin typeface="Times New Roman" pitchFamily="18" charset="0"/>
              </a:rPr>
              <a:t>STRS pension rate increase 0.77% (16.92% from 16.15%)</a:t>
            </a:r>
          </a:p>
          <a:p>
            <a:pPr eaLnBrk="1" hangingPunct="1">
              <a:buClr>
                <a:schemeClr val="bg2"/>
              </a:buClr>
              <a:buFont typeface="Wingdings" pitchFamily="2" charset="2"/>
              <a:buChar char="Ø"/>
            </a:pPr>
            <a:r>
              <a:rPr lang="en-US" altLang="en-US" sz="2400" b="1" dirty="0" smtClean="0">
                <a:solidFill>
                  <a:schemeClr val="bg2"/>
                </a:solidFill>
                <a:effectLst/>
                <a:latin typeface="Times New Roman" pitchFamily="18" charset="0"/>
              </a:rPr>
              <a:t>PERS pension rate increase 2.21% (22.91% from 20.7%)</a:t>
            </a:r>
          </a:p>
          <a:p>
            <a:pPr eaLnBrk="1" hangingPunct="1">
              <a:buClr>
                <a:schemeClr val="tx1"/>
              </a:buClr>
              <a:buFont typeface="Wingdings" pitchFamily="2" charset="2"/>
              <a:buNone/>
            </a:pPr>
            <a:endParaRPr lang="en-US" altLang="en-US" sz="2800" b="1" dirty="0" smtClean="0">
              <a:solidFill>
                <a:schemeClr val="bg2"/>
              </a:solidFill>
              <a:effectLst/>
              <a:latin typeface="Times New Roman" pitchFamily="18" charset="0"/>
            </a:endParaRPr>
          </a:p>
        </p:txBody>
      </p:sp>
    </p:spTree>
  </p:cSld>
  <p:clrMapOvr>
    <a:masterClrMapping/>
  </p:clrMapOvr>
  <p:transition spd="med">
    <p:plu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5A635AC0-1A5A-4DCD-B994-3A4F4641C383}" type="slidenum">
              <a:rPr lang="en-US" altLang="en-US"/>
              <a:pPr>
                <a:defRPr/>
              </a:pPr>
              <a:t>7</a:t>
            </a:fld>
            <a:endParaRPr lang="en-US" altLang="en-US"/>
          </a:p>
        </p:txBody>
      </p:sp>
      <p:sp>
        <p:nvSpPr>
          <p:cNvPr id="94210" name="Rectangle 2"/>
          <p:cNvSpPr>
            <a:spLocks noGrp="1" noChangeArrowheads="1"/>
          </p:cNvSpPr>
          <p:nvPr>
            <p:ph type="title"/>
          </p:nvPr>
        </p:nvSpPr>
        <p:spPr>
          <a:xfrm>
            <a:off x="228600" y="304800"/>
            <a:ext cx="8458200" cy="990600"/>
          </a:xfrm>
          <a:ln w="12700">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2400" b="1" dirty="0" smtClean="0">
                <a:solidFill>
                  <a:srgbClr val="95055B"/>
                </a:solidFill>
              </a:rPr>
              <a:t>    </a:t>
            </a:r>
            <a:r>
              <a:rPr lang="en-US" altLang="en-US" sz="3600" b="1" dirty="0" smtClean="0">
                <a:solidFill>
                  <a:schemeClr val="bg2"/>
                </a:solidFill>
                <a:effectLst/>
                <a:latin typeface="Times New Roman" pitchFamily="18" charset="0"/>
              </a:rPr>
              <a:t>2021/22 First Interim Assumptions</a:t>
            </a:r>
            <a:r>
              <a:rPr lang="en-US" altLang="en-US" sz="2400" b="1" dirty="0" smtClean="0">
                <a:solidFill>
                  <a:srgbClr val="D60093"/>
                </a:solidFill>
                <a:effectLst/>
              </a:rPr>
              <a:t/>
            </a:r>
            <a:br>
              <a:rPr lang="en-US" altLang="en-US" sz="2400" b="1" dirty="0" smtClean="0">
                <a:solidFill>
                  <a:srgbClr val="D60093"/>
                </a:solidFill>
                <a:effectLst/>
              </a:rPr>
            </a:br>
            <a:r>
              <a:rPr lang="en-US" altLang="en-US" sz="2400" b="1" dirty="0" smtClean="0">
                <a:solidFill>
                  <a:srgbClr val="D60093"/>
                </a:solidFill>
                <a:effectLst/>
              </a:rPr>
              <a:t> </a:t>
            </a:r>
            <a:r>
              <a:rPr lang="en-US" altLang="en-US" sz="2400" b="1" dirty="0" smtClean="0">
                <a:solidFill>
                  <a:schemeClr val="bg2"/>
                </a:solidFill>
                <a:effectLst/>
                <a:latin typeface="Times New Roman" pitchFamily="18" charset="0"/>
              </a:rPr>
              <a:t>General Fund Expenditures</a:t>
            </a:r>
            <a:endParaRPr lang="en-US" altLang="en-US" sz="2400" b="1" dirty="0" smtClean="0">
              <a:effectLst/>
              <a:latin typeface="Times New Roman" pitchFamily="18" charset="0"/>
            </a:endParaRPr>
          </a:p>
        </p:txBody>
      </p:sp>
      <p:sp>
        <p:nvSpPr>
          <p:cNvPr id="94211" name="Rectangle 3"/>
          <p:cNvSpPr>
            <a:spLocks noGrp="1" noChangeArrowheads="1"/>
          </p:cNvSpPr>
          <p:nvPr>
            <p:ph type="body" idx="1"/>
          </p:nvPr>
        </p:nvSpPr>
        <p:spPr>
          <a:xfrm>
            <a:off x="228600" y="1676400"/>
            <a:ext cx="8534400" cy="4724400"/>
          </a:xfrm>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buClr>
                <a:schemeClr val="bg2"/>
              </a:buClr>
              <a:buFont typeface="Wingdings" pitchFamily="2" charset="2"/>
              <a:buChar char="Ø"/>
              <a:defRPr/>
            </a:pPr>
            <a:r>
              <a:rPr lang="en-US" altLang="en-US" sz="2400" b="1" dirty="0" smtClean="0">
                <a:solidFill>
                  <a:schemeClr val="bg2"/>
                </a:solidFill>
                <a:effectLst/>
                <a:latin typeface="Times New Roman" pitchFamily="18" charset="0"/>
              </a:rPr>
              <a:t>Supplies</a:t>
            </a:r>
          </a:p>
          <a:p>
            <a:pPr lvl="1" eaLnBrk="1" hangingPunct="1">
              <a:buClr>
                <a:schemeClr val="bg2"/>
              </a:buClr>
              <a:buFont typeface="Wingdings" pitchFamily="2" charset="2"/>
              <a:buChar char="Ø"/>
              <a:defRPr/>
            </a:pPr>
            <a:r>
              <a:rPr lang="en-US" altLang="en-US" sz="2400" b="1" dirty="0" smtClean="0">
                <a:solidFill>
                  <a:schemeClr val="bg2">
                    <a:lumMod val="75000"/>
                  </a:schemeClr>
                </a:solidFill>
                <a:effectLst/>
                <a:latin typeface="Times New Roman" pitchFamily="18" charset="0"/>
              </a:rPr>
              <a:t>Elementary school site budgets at $75 per student and $120 at Rancho Intermediate per student (a 5.07% increase above prior year)</a:t>
            </a:r>
            <a:endParaRPr lang="en-US" altLang="en-US" sz="2400" b="1" strike="sngStrike" dirty="0" smtClean="0">
              <a:solidFill>
                <a:srgbClr val="FF0000"/>
              </a:solidFill>
              <a:effectLst/>
              <a:latin typeface="Times New Roman" pitchFamily="18" charset="0"/>
            </a:endParaRPr>
          </a:p>
          <a:p>
            <a:pPr lvl="1" eaLnBrk="1" hangingPunct="1">
              <a:buClr>
                <a:schemeClr val="bg2"/>
              </a:buClr>
              <a:buFont typeface="Wingdings" pitchFamily="2" charset="2"/>
              <a:buChar char="Ø"/>
              <a:defRPr/>
            </a:pPr>
            <a:endParaRPr lang="en-US" altLang="en-US" sz="2400" b="1" dirty="0" smtClean="0">
              <a:solidFill>
                <a:schemeClr val="bg2"/>
              </a:solidFill>
              <a:effectLst/>
              <a:latin typeface="Times New Roman" pitchFamily="18" charset="0"/>
            </a:endParaRPr>
          </a:p>
          <a:p>
            <a:pPr lvl="1" eaLnBrk="1" hangingPunct="1">
              <a:buClr>
                <a:schemeClr val="bg2"/>
              </a:buClr>
              <a:buFont typeface="Wingdings" pitchFamily="2" charset="2"/>
              <a:buChar char="Ø"/>
              <a:defRPr/>
            </a:pPr>
            <a:r>
              <a:rPr lang="en-US" altLang="en-US" sz="2400" b="1" dirty="0" smtClean="0">
                <a:solidFill>
                  <a:schemeClr val="bg2"/>
                </a:solidFill>
                <a:effectLst/>
                <a:latin typeface="Times New Roman" pitchFamily="18" charset="0"/>
              </a:rPr>
              <a:t>2020/21 Restricted Carryover, unrestricted school site/school donations carryover, and unused prior year federal and state awards are appropriated primarily in supply and/or services expenditure object codes</a:t>
            </a:r>
          </a:p>
        </p:txBody>
      </p:sp>
    </p:spTree>
  </p:cSld>
  <p:clrMapOvr>
    <a:masterClrMapping/>
  </p:clrMapOvr>
  <p:transition spd="med">
    <p:plus/>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9C07620B-35C5-45F6-BE45-C1216A5CD2D6}" type="slidenum">
              <a:rPr lang="en-US" altLang="en-US"/>
              <a:pPr>
                <a:defRPr/>
              </a:pPr>
              <a:t>8</a:t>
            </a:fld>
            <a:endParaRPr lang="en-US" altLang="en-US"/>
          </a:p>
        </p:txBody>
      </p:sp>
      <p:sp>
        <p:nvSpPr>
          <p:cNvPr id="6146" name="Rectangle 2"/>
          <p:cNvSpPr>
            <a:spLocks noGrp="1" noChangeArrowheads="1"/>
          </p:cNvSpPr>
          <p:nvPr>
            <p:ph type="title"/>
          </p:nvPr>
        </p:nvSpPr>
        <p:spPr>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chor="t"/>
          <a:lstStyle/>
          <a:p>
            <a:pPr eaLnBrk="1" hangingPunct="1">
              <a:defRPr/>
            </a:pPr>
            <a:r>
              <a:rPr lang="en-US" altLang="en-US" smtClean="0"/>
              <a:t/>
            </a:r>
            <a:br>
              <a:rPr lang="en-US" altLang="en-US" smtClean="0"/>
            </a:br>
            <a:endParaRPr lang="en-US" altLang="en-US" smtClean="0"/>
          </a:p>
        </p:txBody>
      </p:sp>
      <p:sp>
        <p:nvSpPr>
          <p:cNvPr id="11268" name="Rectangle 3"/>
          <p:cNvSpPr>
            <a:spLocks noChangeArrowheads="1"/>
          </p:cNvSpPr>
          <p:nvPr/>
        </p:nvSpPr>
        <p:spPr bwMode="auto">
          <a:xfrm>
            <a:off x="533400" y="533400"/>
            <a:ext cx="8001000" cy="838200"/>
          </a:xfrm>
          <a:prstGeom prst="rect">
            <a:avLst/>
          </a:prstGeom>
          <a:noFill/>
          <a:ln w="12700">
            <a:solidFill>
              <a:schemeClr val="bg2"/>
            </a:solidFill>
            <a:miter lim="800000"/>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56796" dir="1593903" algn="ctr" rotWithShape="0">
                    <a:schemeClr val="bg2"/>
                  </a:outerShdw>
                </a:effectLst>
              </a14:hiddenEffects>
            </a:ext>
          </a:extLst>
        </p:spPr>
        <p:txBody>
          <a:bodyPr lIns="90488" tIns="44450" rIns="90488" bIns="44450"/>
          <a:lstStyle>
            <a:lvl1pPr algn="l" eaLnBrk="0" hangingPunct="0">
              <a:spcBef>
                <a:spcPct val="20000"/>
              </a:spcBef>
              <a:buClr>
                <a:schemeClr val="hlink"/>
              </a:buClr>
              <a:buSzPct val="65000"/>
              <a:buFont typeface="Wingdings" pitchFamily="2" charset="2"/>
              <a:buChar char="n"/>
              <a:defRPr sz="3200">
                <a:solidFill>
                  <a:schemeClr val="tx1"/>
                </a:solidFill>
                <a:latin typeface="Tahoma" pitchFamily="34" charset="0"/>
              </a:defRPr>
            </a:lvl1pPr>
            <a:lvl2pPr marL="742950" indent="-285750" algn="l" eaLnBrk="0" hangingPunct="0">
              <a:spcBef>
                <a:spcPct val="20000"/>
              </a:spcBef>
              <a:buClr>
                <a:schemeClr val="folHlink"/>
              </a:buClr>
              <a:buSzPct val="65000"/>
              <a:buFont typeface="Wingdings" pitchFamily="2" charset="2"/>
              <a:buChar char="n"/>
              <a:defRPr sz="2800">
                <a:solidFill>
                  <a:schemeClr val="tx1"/>
                </a:solidFill>
                <a:latin typeface="Tahoma" pitchFamily="34" charset="0"/>
              </a:defRPr>
            </a:lvl2pPr>
            <a:lvl3pPr marL="1143000" indent="-228600" algn="l" eaLnBrk="0" hangingPunct="0">
              <a:spcBef>
                <a:spcPct val="20000"/>
              </a:spcBef>
              <a:buClr>
                <a:schemeClr val="hlink"/>
              </a:buClr>
              <a:buSzPct val="65000"/>
              <a:buFont typeface="Wingdings" pitchFamily="2" charset="2"/>
              <a:buChar char="n"/>
              <a:defRPr sz="2400">
                <a:solidFill>
                  <a:schemeClr val="tx1"/>
                </a:solidFill>
                <a:latin typeface="Tahoma" pitchFamily="34" charset="0"/>
              </a:defRPr>
            </a:lvl3pPr>
            <a:lvl4pPr marL="1600200" indent="-228600" algn="l" eaLnBrk="0" hangingPunct="0">
              <a:spcBef>
                <a:spcPct val="20000"/>
              </a:spcBef>
              <a:buClr>
                <a:schemeClr val="folHlink"/>
              </a:buClr>
              <a:buSzPct val="65000"/>
              <a:buFont typeface="Wingdings" pitchFamily="2" charset="2"/>
              <a:buChar char="n"/>
              <a:defRPr sz="2000">
                <a:solidFill>
                  <a:schemeClr val="tx1"/>
                </a:solidFill>
                <a:latin typeface="Tahoma" pitchFamily="34" charset="0"/>
              </a:defRPr>
            </a:lvl4pPr>
            <a:lvl5pPr marL="2057400" indent="-228600" algn="l" eaLnBrk="0" hangingPunct="0">
              <a:spcBef>
                <a:spcPct val="20000"/>
              </a:spcBef>
              <a:buClr>
                <a:schemeClr val="hlink"/>
              </a:buClr>
              <a:buSzPct val="65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9pPr>
          </a:lstStyle>
          <a:p>
            <a:pPr algn="ctr">
              <a:lnSpc>
                <a:spcPct val="110000"/>
              </a:lnSpc>
              <a:spcBef>
                <a:spcPct val="0"/>
              </a:spcBef>
              <a:buClrTx/>
              <a:buSzTx/>
              <a:buFontTx/>
              <a:buNone/>
            </a:pPr>
            <a:r>
              <a:rPr lang="en-US" altLang="en-US" sz="4400" dirty="0" smtClean="0">
                <a:solidFill>
                  <a:schemeClr val="bg2"/>
                </a:solidFill>
                <a:latin typeface="Book Antiqua" pitchFamily="18" charset="0"/>
              </a:rPr>
              <a:t>2021/22 </a:t>
            </a:r>
            <a:r>
              <a:rPr lang="en-US" altLang="en-US" sz="4400" dirty="0">
                <a:solidFill>
                  <a:schemeClr val="bg2"/>
                </a:solidFill>
                <a:latin typeface="Book Antiqua" pitchFamily="18" charset="0"/>
              </a:rPr>
              <a:t>Expenses</a:t>
            </a:r>
          </a:p>
          <a:p>
            <a:pPr latinLnBrk="1">
              <a:lnSpc>
                <a:spcPct val="110000"/>
              </a:lnSpc>
              <a:spcBef>
                <a:spcPct val="0"/>
              </a:spcBef>
              <a:buClrTx/>
              <a:buSzTx/>
              <a:buFontTx/>
              <a:buNone/>
            </a:pPr>
            <a:endParaRPr lang="en-US" altLang="en-US" sz="4400" b="0" i="1" dirty="0">
              <a:solidFill>
                <a:schemeClr val="tx2"/>
              </a:solidFill>
              <a:latin typeface="Book Antiqua" pitchFamily="18" charset="0"/>
            </a:endParaRPr>
          </a:p>
        </p:txBody>
      </p:sp>
      <p:sp>
        <p:nvSpPr>
          <p:cNvPr id="6149" name="Rectangle 5"/>
          <p:cNvSpPr>
            <a:spLocks noChangeArrowheads="1"/>
          </p:cNvSpPr>
          <p:nvPr/>
        </p:nvSpPr>
        <p:spPr bwMode="auto">
          <a:xfrm>
            <a:off x="609600" y="5334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a:defRPr sz="4400">
                <a:solidFill>
                  <a:schemeClr val="tx2"/>
                </a:solidFill>
                <a:effectLst>
                  <a:outerShdw blurRad="38100" dist="38100" dir="2700000" algn="tl">
                    <a:srgbClr val="000000"/>
                  </a:outerShdw>
                </a:effectLst>
                <a:latin typeface="Tahoma" pitchFamily="34" charset="0"/>
              </a:defRPr>
            </a:lvl1pPr>
            <a:lvl2pPr>
              <a:defRPr sz="4400">
                <a:solidFill>
                  <a:schemeClr val="tx2"/>
                </a:solidFill>
                <a:effectLst>
                  <a:outerShdw blurRad="38100" dist="38100" dir="2700000" algn="tl">
                    <a:srgbClr val="000000"/>
                  </a:outerShdw>
                </a:effectLst>
                <a:latin typeface="Tahoma" pitchFamily="34" charset="0"/>
              </a:defRPr>
            </a:lvl2pPr>
            <a:lvl3pPr>
              <a:defRPr sz="4400">
                <a:solidFill>
                  <a:schemeClr val="tx2"/>
                </a:solidFill>
                <a:effectLst>
                  <a:outerShdw blurRad="38100" dist="38100" dir="2700000" algn="tl">
                    <a:srgbClr val="000000"/>
                  </a:outerShdw>
                </a:effectLst>
                <a:latin typeface="Tahoma" pitchFamily="34" charset="0"/>
              </a:defRPr>
            </a:lvl3pPr>
            <a:lvl4pPr>
              <a:defRPr sz="4400">
                <a:solidFill>
                  <a:schemeClr val="tx2"/>
                </a:solidFill>
                <a:effectLst>
                  <a:outerShdw blurRad="38100" dist="38100" dir="2700000" algn="tl">
                    <a:srgbClr val="000000"/>
                  </a:outerShdw>
                </a:effectLst>
                <a:latin typeface="Tahoma" pitchFamily="34" charset="0"/>
              </a:defRPr>
            </a:lvl4pPr>
            <a:lvl5pPr>
              <a:defRPr sz="4400">
                <a:solidFill>
                  <a:schemeClr val="tx2"/>
                </a:solidFill>
                <a:effectLst>
                  <a:outerShdw blurRad="38100" dist="38100" dir="2700000" algn="tl">
                    <a:srgbClr val="000000"/>
                  </a:outerShdw>
                </a:effectLst>
                <a:latin typeface="Tahoma" pitchFamily="34" charset="0"/>
              </a:defRPr>
            </a:lvl5pPr>
            <a:lvl6pPr marL="457200" algn="ctr"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a:lstStyle>
          <a:p>
            <a:pPr>
              <a:defRPr/>
            </a:pPr>
            <a:r>
              <a:rPr lang="en-US" altLang="en-US" b="0" smtClean="0"/>
              <a:t/>
            </a:r>
            <a:br>
              <a:rPr lang="en-US" altLang="en-US" b="0" smtClean="0"/>
            </a:br>
            <a:endParaRPr lang="en-US" altLang="en-US" b="0" smtClean="0"/>
          </a:p>
        </p:txBody>
      </p:sp>
      <p:graphicFrame>
        <p:nvGraphicFramePr>
          <p:cNvPr id="3" name="Object 2">
            <a:hlinkClick r:id="" action="ppaction://ole?verb=0"/>
          </p:cNvPr>
          <p:cNvGraphicFramePr>
            <a:graphicFrameLocks/>
          </p:cNvGraphicFramePr>
          <p:nvPr>
            <p:extLst>
              <p:ext uri="{D42A27DB-BD31-4B8C-83A1-F6EECF244321}">
                <p14:modId xmlns:p14="http://schemas.microsoft.com/office/powerpoint/2010/main" val="896245614"/>
              </p:ext>
            </p:extLst>
          </p:nvPr>
        </p:nvGraphicFramePr>
        <p:xfrm>
          <a:off x="695739" y="2209800"/>
          <a:ext cx="7848600" cy="3489325"/>
        </p:xfrm>
        <a:graphic>
          <a:graphicData uri="http://schemas.openxmlformats.org/presentationml/2006/ole">
            <mc:AlternateContent xmlns:mc="http://schemas.openxmlformats.org/markup-compatibility/2006">
              <mc:Choice xmlns:v="urn:schemas-microsoft-com:vml" Requires="v">
                <p:oleObj spid="_x0000_s11535" name="Worksheet" r:id="rId3" imgW="4210124" imgH="1752600" progId="Excel.Sheet.8">
                  <p:embed/>
                </p:oleObj>
              </mc:Choice>
              <mc:Fallback>
                <p:oleObj name="Worksheet" r:id="rId3" imgW="4210124" imgH="1752600" progId="Excel.Sheet.8">
                  <p:embed/>
                  <p:pic>
                    <p:nvPicPr>
                      <p:cNvPr id="0" name="Object 1"/>
                      <p:cNvPicPr>
                        <a:picLocks noChangeArrowheads="1"/>
                      </p:cNvPicPr>
                      <p:nvPr/>
                    </p:nvPicPr>
                    <p:blipFill>
                      <a:blip r:embed="rId4"/>
                      <a:srcRect/>
                      <a:stretch>
                        <a:fillRect/>
                      </a:stretch>
                    </p:blipFill>
                    <p:spPr bwMode="auto">
                      <a:xfrm>
                        <a:off x="695739" y="2209800"/>
                        <a:ext cx="7848600" cy="3489325"/>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med">
    <p:pull dir="l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CC614B7A-7B44-496C-8154-357A1BCEA25D}" type="slidenum">
              <a:rPr lang="en-US" altLang="en-US"/>
              <a:pPr>
                <a:defRPr/>
              </a:pPr>
              <a:t>9</a:t>
            </a:fld>
            <a:endParaRPr lang="en-US" altLang="en-US"/>
          </a:p>
        </p:txBody>
      </p:sp>
      <p:sp>
        <p:nvSpPr>
          <p:cNvPr id="96258" name="Rectangle 2"/>
          <p:cNvSpPr>
            <a:spLocks noGrp="1" noChangeArrowheads="1"/>
          </p:cNvSpPr>
          <p:nvPr>
            <p:ph type="title"/>
          </p:nvPr>
        </p:nvSpPr>
        <p:spPr>
          <a:xfrm>
            <a:off x="228600" y="304800"/>
            <a:ext cx="8458200" cy="1447800"/>
          </a:xfrm>
          <a:ln w="12700">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2400" b="1" dirty="0" smtClean="0">
                <a:solidFill>
                  <a:srgbClr val="95055B"/>
                </a:solidFill>
              </a:rPr>
              <a:t>    </a:t>
            </a:r>
            <a:r>
              <a:rPr lang="en-US" altLang="en-US" sz="3600" b="1" dirty="0" smtClean="0">
                <a:solidFill>
                  <a:schemeClr val="bg2"/>
                </a:solidFill>
                <a:effectLst/>
                <a:latin typeface="Times New Roman" pitchFamily="18" charset="0"/>
              </a:rPr>
              <a:t>2021/22 First Interim Assumptions</a:t>
            </a:r>
            <a:r>
              <a:rPr lang="en-US" altLang="en-US" sz="2400" b="1" dirty="0" smtClean="0">
                <a:solidFill>
                  <a:srgbClr val="D60093"/>
                </a:solidFill>
                <a:effectLst/>
              </a:rPr>
              <a:t/>
            </a:r>
            <a:br>
              <a:rPr lang="en-US" altLang="en-US" sz="2400" b="1" dirty="0" smtClean="0">
                <a:solidFill>
                  <a:srgbClr val="D60093"/>
                </a:solidFill>
                <a:effectLst/>
              </a:rPr>
            </a:br>
            <a:r>
              <a:rPr lang="en-US" altLang="en-US" sz="2400" b="1" dirty="0" smtClean="0">
                <a:solidFill>
                  <a:srgbClr val="D60093"/>
                </a:solidFill>
                <a:effectLst/>
              </a:rPr>
              <a:t> </a:t>
            </a:r>
            <a:r>
              <a:rPr lang="en-US" altLang="en-US" sz="2400" b="1" dirty="0" smtClean="0">
                <a:solidFill>
                  <a:schemeClr val="bg2"/>
                </a:solidFill>
                <a:effectLst/>
                <a:latin typeface="Times New Roman" pitchFamily="18" charset="0"/>
              </a:rPr>
              <a:t>General Fund Expenditures – Major Changes from</a:t>
            </a:r>
            <a:br>
              <a:rPr lang="en-US" altLang="en-US" sz="2400" b="1" dirty="0" smtClean="0">
                <a:solidFill>
                  <a:schemeClr val="bg2"/>
                </a:solidFill>
                <a:effectLst/>
                <a:latin typeface="Times New Roman" pitchFamily="18" charset="0"/>
              </a:rPr>
            </a:br>
            <a:r>
              <a:rPr lang="en-US" altLang="en-US" sz="2400" b="1" dirty="0" smtClean="0">
                <a:solidFill>
                  <a:schemeClr val="bg2"/>
                </a:solidFill>
                <a:effectLst/>
                <a:latin typeface="Times New Roman" pitchFamily="18" charset="0"/>
              </a:rPr>
              <a:t>Adopted Budget</a:t>
            </a:r>
            <a:endParaRPr lang="en-US" altLang="en-US" sz="2400" b="1" dirty="0" smtClean="0">
              <a:effectLst/>
              <a:latin typeface="Times New Roman" pitchFamily="18" charset="0"/>
            </a:endParaRPr>
          </a:p>
        </p:txBody>
      </p:sp>
      <p:sp>
        <p:nvSpPr>
          <p:cNvPr id="12292" name="Rectangle 3"/>
          <p:cNvSpPr>
            <a:spLocks noGrp="1" noChangeArrowheads="1"/>
          </p:cNvSpPr>
          <p:nvPr>
            <p:ph type="body" idx="1"/>
          </p:nvPr>
        </p:nvSpPr>
        <p:spPr>
          <a:xfrm>
            <a:off x="304800" y="1905000"/>
            <a:ext cx="8534400" cy="4495800"/>
          </a:xfrm>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buClr>
                <a:schemeClr val="bg2"/>
              </a:buClr>
              <a:buFont typeface="Wingdings" pitchFamily="2" charset="2"/>
              <a:buChar char="Ø"/>
              <a:defRPr/>
            </a:pPr>
            <a:r>
              <a:rPr lang="en-US" altLang="en-US" sz="2800" b="1" dirty="0" smtClean="0">
                <a:solidFill>
                  <a:schemeClr val="bg2"/>
                </a:solidFill>
                <a:effectLst/>
                <a:latin typeface="Times New Roman" pitchFamily="18" charset="0"/>
              </a:rPr>
              <a:t>Certificated Salaries</a:t>
            </a:r>
            <a:r>
              <a:rPr lang="en-US" altLang="en-US" sz="2800" b="1" dirty="0">
                <a:solidFill>
                  <a:schemeClr val="bg2"/>
                </a:solidFill>
                <a:effectLst/>
                <a:latin typeface="Times New Roman" pitchFamily="18" charset="0"/>
              </a:rPr>
              <a:t> </a:t>
            </a:r>
            <a:r>
              <a:rPr lang="en-US" altLang="en-US" sz="2800" b="1" dirty="0" smtClean="0">
                <a:solidFill>
                  <a:schemeClr val="bg2"/>
                </a:solidFill>
                <a:effectLst/>
                <a:latin typeface="Times New Roman" pitchFamily="18" charset="0"/>
              </a:rPr>
              <a:t>- </a:t>
            </a:r>
            <a:r>
              <a:rPr lang="en-US" altLang="en-US" sz="2400" b="1" dirty="0" smtClean="0">
                <a:solidFill>
                  <a:schemeClr val="bg2"/>
                </a:solidFill>
                <a:effectLst/>
                <a:latin typeface="Times New Roman" pitchFamily="18" charset="0"/>
              </a:rPr>
              <a:t>Insignificant Increase </a:t>
            </a:r>
          </a:p>
          <a:p>
            <a:pPr lvl="1" eaLnBrk="1" hangingPunct="1">
              <a:buClr>
                <a:schemeClr val="bg2"/>
              </a:buClr>
              <a:buFont typeface="Arial" panose="020B0604020202020204" pitchFamily="34" charset="0"/>
              <a:buChar char="•"/>
              <a:defRPr/>
            </a:pPr>
            <a:endParaRPr lang="en-US" altLang="en-US" sz="2400" b="1" dirty="0" smtClean="0">
              <a:solidFill>
                <a:schemeClr val="bg2"/>
              </a:solidFill>
              <a:effectLst/>
              <a:latin typeface="Times New Roman" pitchFamily="18" charset="0"/>
            </a:endParaRPr>
          </a:p>
          <a:p>
            <a:pPr eaLnBrk="1" hangingPunct="1">
              <a:buClr>
                <a:schemeClr val="bg2"/>
              </a:buClr>
              <a:buFont typeface="Wingdings" pitchFamily="2" charset="2"/>
              <a:buChar char="Ø"/>
              <a:defRPr/>
            </a:pPr>
            <a:r>
              <a:rPr lang="en-US" altLang="en-US" sz="2800" b="1" dirty="0" smtClean="0">
                <a:solidFill>
                  <a:schemeClr val="bg2"/>
                </a:solidFill>
                <a:effectLst/>
                <a:latin typeface="Times New Roman" pitchFamily="18" charset="0"/>
              </a:rPr>
              <a:t>Classified Salaries	+</a:t>
            </a:r>
            <a:r>
              <a:rPr lang="en-US" altLang="en-US" sz="2400" b="1" dirty="0" smtClean="0">
                <a:solidFill>
                  <a:schemeClr val="bg2"/>
                </a:solidFill>
                <a:effectLst/>
                <a:latin typeface="Times New Roman" pitchFamily="18" charset="0"/>
              </a:rPr>
              <a:t>$404,000</a:t>
            </a:r>
          </a:p>
          <a:p>
            <a:pPr lvl="1" eaLnBrk="1" hangingPunct="1">
              <a:buClr>
                <a:schemeClr val="bg2"/>
              </a:buClr>
              <a:buFont typeface="Arial" panose="020B0604020202020204" pitchFamily="34" charset="0"/>
              <a:buChar char="•"/>
              <a:defRPr/>
            </a:pPr>
            <a:r>
              <a:rPr lang="en-US" altLang="en-US" sz="2400" b="1" dirty="0" smtClean="0">
                <a:solidFill>
                  <a:schemeClr val="bg2"/>
                </a:solidFill>
                <a:effectLst/>
                <a:latin typeface="Times New Roman" pitchFamily="18" charset="0"/>
              </a:rPr>
              <a:t>Additional Instructional Assistant hours to assist increased special education students and their teachers</a:t>
            </a:r>
          </a:p>
          <a:p>
            <a:pPr lvl="1" eaLnBrk="1" hangingPunct="1">
              <a:buClr>
                <a:schemeClr val="bg2"/>
              </a:buClr>
              <a:buFont typeface="Arial" panose="020B0604020202020204" pitchFamily="34" charset="0"/>
              <a:buChar char="•"/>
              <a:defRPr/>
            </a:pPr>
            <a:r>
              <a:rPr lang="en-US" altLang="en-US" sz="2400" b="1" dirty="0" smtClean="0">
                <a:solidFill>
                  <a:schemeClr val="bg2"/>
                </a:solidFill>
                <a:effectLst/>
                <a:latin typeface="Times New Roman" pitchFamily="18" charset="0"/>
              </a:rPr>
              <a:t>Pandemic funds for paraprofessional and staff development</a:t>
            </a:r>
            <a:endParaRPr lang="en-US" altLang="en-US" sz="2400" b="1" dirty="0">
              <a:solidFill>
                <a:schemeClr val="bg2"/>
              </a:solidFill>
              <a:effectLst/>
              <a:latin typeface="Times New Roman" pitchFamily="18" charset="0"/>
            </a:endParaRPr>
          </a:p>
          <a:p>
            <a:pPr lvl="1" eaLnBrk="1" hangingPunct="1">
              <a:buClr>
                <a:schemeClr val="bg2"/>
              </a:buClr>
              <a:buFont typeface="Arial" panose="020B0604020202020204" pitchFamily="34" charset="0"/>
              <a:buChar char="•"/>
              <a:defRPr/>
            </a:pPr>
            <a:endParaRPr lang="en-US" altLang="en-US" sz="2400" b="1" dirty="0">
              <a:solidFill>
                <a:schemeClr val="bg2"/>
              </a:solidFill>
              <a:effectLst/>
              <a:latin typeface="Times New Roman" pitchFamily="18" charset="0"/>
            </a:endParaRPr>
          </a:p>
          <a:p>
            <a:pPr marL="457200" lvl="1" indent="0" eaLnBrk="1" hangingPunct="1">
              <a:buClr>
                <a:schemeClr val="bg2"/>
              </a:buClr>
              <a:buFont typeface="Wingdings" pitchFamily="2" charset="2"/>
              <a:buNone/>
              <a:defRPr/>
            </a:pPr>
            <a:endParaRPr lang="en-US" altLang="en-US" sz="2800" b="1" dirty="0" smtClean="0">
              <a:solidFill>
                <a:schemeClr val="bg2"/>
              </a:solidFill>
              <a:effectLst/>
              <a:latin typeface="Times New Roman" pitchFamily="18" charset="0"/>
            </a:endParaRPr>
          </a:p>
          <a:p>
            <a:pPr marL="457200" lvl="1" indent="0" eaLnBrk="1" hangingPunct="1">
              <a:spcAft>
                <a:spcPct val="15000"/>
              </a:spcAft>
              <a:buClr>
                <a:schemeClr val="bg2"/>
              </a:buClr>
              <a:buNone/>
              <a:defRPr/>
            </a:pPr>
            <a:r>
              <a:rPr lang="en-US" altLang="en-US" b="1" dirty="0" smtClean="0">
                <a:solidFill>
                  <a:schemeClr val="bg2"/>
                </a:solidFill>
                <a:effectLst/>
                <a:latin typeface="Times New Roman" pitchFamily="18" charset="0"/>
              </a:rPr>
              <a:t>	</a:t>
            </a:r>
          </a:p>
        </p:txBody>
      </p:sp>
    </p:spTree>
  </p:cSld>
  <p:clrMapOvr>
    <a:masterClrMapping/>
  </p:clrMapOvr>
  <p:transition spd="med">
    <p:plus/>
  </p:transition>
  <p:timing>
    <p:tnLst>
      <p:par>
        <p:cTn id="1" dur="indefinite" restart="never" nodeType="tmRoot"/>
      </p:par>
    </p:tnLst>
  </p:timing>
</p:sld>
</file>

<file path=ppt/theme/theme1.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4000" b="1" i="0" u="none" strike="noStrike" cap="none" normalizeH="0" baseline="0" smtClean="0">
            <a:ln>
              <a:noFill/>
            </a:ln>
            <a:solidFill>
              <a:schemeClr val="bg2"/>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4000" b="1" i="0" u="none" strike="noStrike" cap="none" normalizeH="0" baseline="0" smtClean="0">
            <a:ln>
              <a:noFill/>
            </a:ln>
            <a:solidFill>
              <a:schemeClr val="bg2"/>
            </a:solidFill>
            <a:effectLst/>
            <a:latin typeface="Times New Roman" pitchFamily="18" charset="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24112</TotalTime>
  <Pages>9</Pages>
  <Words>2057</Words>
  <Application>Microsoft Office PowerPoint</Application>
  <PresentationFormat>On-screen Show (4:3)</PresentationFormat>
  <Paragraphs>238</Paragraphs>
  <Slides>31</Slides>
  <Notes>15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40" baseType="lpstr">
      <vt:lpstr>Arial</vt:lpstr>
      <vt:lpstr>Book Antiqua</vt:lpstr>
      <vt:lpstr>Monotype Sorts</vt:lpstr>
      <vt:lpstr>Script MT Bold</vt:lpstr>
      <vt:lpstr>Tahoma</vt:lpstr>
      <vt:lpstr>Times New Roman</vt:lpstr>
      <vt:lpstr>Wingdings</vt:lpstr>
      <vt:lpstr>Textured</vt:lpstr>
      <vt:lpstr>Worksheet</vt:lpstr>
      <vt:lpstr>PowerPoint Presentation</vt:lpstr>
      <vt:lpstr>    2021/22 First Interim Assumptions  General Fund Revenue</vt:lpstr>
      <vt:lpstr>PowerPoint Presentation</vt:lpstr>
      <vt:lpstr>    2021/22 First Interim Assumptions  General Fund Revenue – Major Changes from Adopted Budget</vt:lpstr>
      <vt:lpstr>    2021/22 First Interim Assumptions  General Fund Revenue – Major Changes from Adopted Budget (continued)</vt:lpstr>
      <vt:lpstr>    2021/22 First Interim Assumptions  General Fund Expenditures</vt:lpstr>
      <vt:lpstr>    2021/22 First Interim Assumptions  General Fund Expenditures</vt:lpstr>
      <vt:lpstr> </vt:lpstr>
      <vt:lpstr>    2021/22 First Interim Assumptions  General Fund Expenditures – Major Changes from Adopted Budget</vt:lpstr>
      <vt:lpstr>    2021/22 First Interim Assumptions  General Fund Expenditures – Major Changes from Adopted Budget</vt:lpstr>
      <vt:lpstr>    2021/22 First Interim Assumptions  General Fund Expenditures – Major Changes from Adopted Budget</vt:lpstr>
      <vt:lpstr>    2021/22 First Interim Assumptions  General Fund Reserve</vt:lpstr>
      <vt:lpstr>    2021/22 First Interim Assumptions  General Fund Reserve</vt:lpstr>
      <vt:lpstr>    2021/22 First Interim Assumptions  General Fund Reserve</vt:lpstr>
      <vt:lpstr>Multi-year Projections  Revenue Assumptions (Subsequent Years)</vt:lpstr>
      <vt:lpstr>Multi-year Projections  Revenue Assumptions (Subsequent Years)</vt:lpstr>
      <vt:lpstr>PowerPoint Presentation</vt:lpstr>
      <vt:lpstr>PowerPoint Presentation</vt:lpstr>
      <vt:lpstr>PowerPoint Presentation</vt:lpstr>
      <vt:lpstr> Multi-year Projections Expense Assumptions (Subsequent Years  - Continued)  </vt:lpstr>
      <vt:lpstr>Multi-year General Fund Summary </vt:lpstr>
      <vt:lpstr>Multi-year One-Time Pandemic Funds Summary </vt:lpstr>
      <vt:lpstr>Surplus/Deficit Spending</vt:lpstr>
      <vt:lpstr>Surplus/Deficit Spending</vt:lpstr>
      <vt:lpstr>Future Considerations….</vt:lpstr>
      <vt:lpstr>Facilities</vt:lpstr>
      <vt:lpstr>Facilities (continued)</vt:lpstr>
      <vt:lpstr>Facilities (continued)</vt:lpstr>
      <vt:lpstr>Nutrition Funds</vt:lpstr>
      <vt:lpstr>First Interim Financial Report  Certification of Financial Condition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Average Daily Attendance (ADA)</dc:title>
  <dc:creator>FUHSD</dc:creator>
  <cp:lastModifiedBy>Randi Vasquez</cp:lastModifiedBy>
  <cp:revision>748</cp:revision>
  <cp:lastPrinted>2022-01-07T20:30:50Z</cp:lastPrinted>
  <dcterms:created xsi:type="dcterms:W3CDTF">1997-11-21T13:16:14Z</dcterms:created>
  <dcterms:modified xsi:type="dcterms:W3CDTF">2022-01-20T17:06:01Z</dcterms:modified>
</cp:coreProperties>
</file>