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5" r:id="rId1"/>
  </p:sldMasterIdLst>
  <p:notesMasterIdLst>
    <p:notesMasterId r:id="rId20"/>
  </p:notesMasterIdLst>
  <p:handoutMasterIdLst>
    <p:handoutMasterId r:id="rId21"/>
  </p:handoutMasterIdLst>
  <p:sldIdLst>
    <p:sldId id="257" r:id="rId2"/>
    <p:sldId id="312" r:id="rId3"/>
    <p:sldId id="273" r:id="rId4"/>
    <p:sldId id="277" r:id="rId5"/>
    <p:sldId id="295" r:id="rId6"/>
    <p:sldId id="306" r:id="rId7"/>
    <p:sldId id="278" r:id="rId8"/>
    <p:sldId id="293" r:id="rId9"/>
    <p:sldId id="296" r:id="rId10"/>
    <p:sldId id="258" r:id="rId11"/>
    <p:sldId id="307" r:id="rId12"/>
    <p:sldId id="263" r:id="rId13"/>
    <p:sldId id="309" r:id="rId14"/>
    <p:sldId id="308" r:id="rId15"/>
    <p:sldId id="310" r:id="rId16"/>
    <p:sldId id="311" r:id="rId17"/>
    <p:sldId id="305" r:id="rId18"/>
    <p:sldId id="297" r:id="rId19"/>
  </p:sldIdLst>
  <p:sldSz cx="9144000" cy="6858000" type="screen4x3"/>
  <p:notesSz cx="7010400"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umimoji="1" sz="4400" kern="1200">
        <a:solidFill>
          <a:schemeClr val="bg2"/>
        </a:solidFill>
        <a:latin typeface="Times New Roman" pitchFamily="18" charset="0"/>
        <a:ea typeface="+mn-ea"/>
        <a:cs typeface="+mn-cs"/>
      </a:defRPr>
    </a:lvl1pPr>
    <a:lvl2pPr marL="457200" algn="l" rtl="0" eaLnBrk="0" fontAlgn="base" hangingPunct="0">
      <a:spcBef>
        <a:spcPct val="0"/>
      </a:spcBef>
      <a:spcAft>
        <a:spcPct val="0"/>
      </a:spcAft>
      <a:defRPr kumimoji="1" sz="4400" kern="1200">
        <a:solidFill>
          <a:schemeClr val="bg2"/>
        </a:solidFill>
        <a:latin typeface="Times New Roman" pitchFamily="18" charset="0"/>
        <a:ea typeface="+mn-ea"/>
        <a:cs typeface="+mn-cs"/>
      </a:defRPr>
    </a:lvl2pPr>
    <a:lvl3pPr marL="914400" algn="l" rtl="0" eaLnBrk="0" fontAlgn="base" hangingPunct="0">
      <a:spcBef>
        <a:spcPct val="0"/>
      </a:spcBef>
      <a:spcAft>
        <a:spcPct val="0"/>
      </a:spcAft>
      <a:defRPr kumimoji="1" sz="4400" kern="1200">
        <a:solidFill>
          <a:schemeClr val="bg2"/>
        </a:solidFill>
        <a:latin typeface="Times New Roman" pitchFamily="18" charset="0"/>
        <a:ea typeface="+mn-ea"/>
        <a:cs typeface="+mn-cs"/>
      </a:defRPr>
    </a:lvl3pPr>
    <a:lvl4pPr marL="1371600" algn="l" rtl="0" eaLnBrk="0" fontAlgn="base" hangingPunct="0">
      <a:spcBef>
        <a:spcPct val="0"/>
      </a:spcBef>
      <a:spcAft>
        <a:spcPct val="0"/>
      </a:spcAft>
      <a:defRPr kumimoji="1" sz="4400" kern="1200">
        <a:solidFill>
          <a:schemeClr val="bg2"/>
        </a:solidFill>
        <a:latin typeface="Times New Roman" pitchFamily="18" charset="0"/>
        <a:ea typeface="+mn-ea"/>
        <a:cs typeface="+mn-cs"/>
      </a:defRPr>
    </a:lvl4pPr>
    <a:lvl5pPr marL="1828800" algn="l" rtl="0" eaLnBrk="0" fontAlgn="base" hangingPunct="0">
      <a:spcBef>
        <a:spcPct val="0"/>
      </a:spcBef>
      <a:spcAft>
        <a:spcPct val="0"/>
      </a:spcAft>
      <a:defRPr kumimoji="1" sz="4400" kern="1200">
        <a:solidFill>
          <a:schemeClr val="bg2"/>
        </a:solidFill>
        <a:latin typeface="Times New Roman" pitchFamily="18" charset="0"/>
        <a:ea typeface="+mn-ea"/>
        <a:cs typeface="+mn-cs"/>
      </a:defRPr>
    </a:lvl5pPr>
    <a:lvl6pPr marL="2286000" algn="l" defTabSz="914400" rtl="0" eaLnBrk="1" latinLnBrk="0" hangingPunct="1">
      <a:defRPr kumimoji="1" sz="4400" kern="1200">
        <a:solidFill>
          <a:schemeClr val="bg2"/>
        </a:solidFill>
        <a:latin typeface="Times New Roman" pitchFamily="18" charset="0"/>
        <a:ea typeface="+mn-ea"/>
        <a:cs typeface="+mn-cs"/>
      </a:defRPr>
    </a:lvl6pPr>
    <a:lvl7pPr marL="2743200" algn="l" defTabSz="914400" rtl="0" eaLnBrk="1" latinLnBrk="0" hangingPunct="1">
      <a:defRPr kumimoji="1" sz="4400" kern="1200">
        <a:solidFill>
          <a:schemeClr val="bg2"/>
        </a:solidFill>
        <a:latin typeface="Times New Roman" pitchFamily="18" charset="0"/>
        <a:ea typeface="+mn-ea"/>
        <a:cs typeface="+mn-cs"/>
      </a:defRPr>
    </a:lvl7pPr>
    <a:lvl8pPr marL="3200400" algn="l" defTabSz="914400" rtl="0" eaLnBrk="1" latinLnBrk="0" hangingPunct="1">
      <a:defRPr kumimoji="1" sz="4400" kern="1200">
        <a:solidFill>
          <a:schemeClr val="bg2"/>
        </a:solidFill>
        <a:latin typeface="Times New Roman" pitchFamily="18" charset="0"/>
        <a:ea typeface="+mn-ea"/>
        <a:cs typeface="+mn-cs"/>
      </a:defRPr>
    </a:lvl8pPr>
    <a:lvl9pPr marL="3657600" algn="l" defTabSz="914400" rtl="0" eaLnBrk="1" latinLnBrk="0" hangingPunct="1">
      <a:defRPr kumimoji="1" sz="4400" kern="1200">
        <a:solidFill>
          <a:schemeClr val="bg2"/>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008000"/>
    <a:srgbClr val="FF9900"/>
    <a:srgbClr val="99CCFF"/>
    <a:srgbClr val="333333"/>
    <a:srgbClr val="663300"/>
    <a:srgbClr val="CD7F17"/>
    <a:srgbClr val="1E6ADA"/>
    <a:srgbClr val="D47070"/>
    <a:srgbClr val="C6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3983" autoAdjust="0"/>
  </p:normalViewPr>
  <p:slideViewPr>
    <p:cSldViewPr>
      <p:cViewPr>
        <p:scale>
          <a:sx n="117" d="100"/>
          <a:sy n="117" d="100"/>
        </p:scale>
        <p:origin x="-146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4" d="100"/>
          <a:sy n="44" d="100"/>
        </p:scale>
        <p:origin x="-1459" y="-77"/>
      </p:cViewPr>
      <p:guideLst>
        <p:guide orient="horz" pos="290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reynolds\Documents\Worksheets\16-17\Closing\UA1617_Actuals_Budget_Excel_Extract_PSFS_9-2-17_11_09am.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795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4720" y="4387781"/>
            <a:ext cx="5140960" cy="4154341"/>
          </a:xfrm>
          <a:prstGeom prst="rect">
            <a:avLst/>
          </a:prstGeom>
          <a:noFill/>
          <a:ln w="12700">
            <a:noFill/>
            <a:miter lim="800000"/>
            <a:headEnd/>
            <a:tailEnd/>
          </a:ln>
          <a:effectLst/>
        </p:spPr>
        <p:txBody>
          <a:bodyPr vert="horz" wrap="square" lIns="92120" tIns="45253" rIns="92120" bIns="45253"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79" name="Rectangle 3"/>
          <p:cNvSpPr>
            <a:spLocks noGrp="1" noRot="1" noChangeAspect="1" noChangeArrowheads="1" noTextEdit="1"/>
          </p:cNvSpPr>
          <p:nvPr>
            <p:ph type="sldImg" idx="2"/>
          </p:nvPr>
        </p:nvSpPr>
        <p:spPr bwMode="auto">
          <a:xfrm>
            <a:off x="1206500" y="701675"/>
            <a:ext cx="4595813" cy="3446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53024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1793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1793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1793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1793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179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Certific</a:t>
            </a:r>
            <a:r>
              <a:rPr lang="en-US" dirty="0" smtClean="0"/>
              <a:t> Salaries</a:t>
            </a:r>
            <a:r>
              <a:rPr lang="en-US" baseline="0" dirty="0" smtClean="0"/>
              <a:t>  - originally for </a:t>
            </a:r>
            <a:endParaRPr lang="en-US" dirty="0"/>
          </a:p>
        </p:txBody>
      </p:sp>
    </p:spTree>
    <p:extLst>
      <p:ext uri="{BB962C8B-B14F-4D97-AF65-F5344CB8AC3E}">
        <p14:creationId xmlns:p14="http://schemas.microsoft.com/office/powerpoint/2010/main" val="1093566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371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87% </a:t>
            </a:r>
            <a:r>
              <a:rPr lang="en-US" baseline="0" dirty="0" smtClean="0"/>
              <a:t> is a good number for salaries and </a:t>
            </a:r>
            <a:r>
              <a:rPr lang="en-US" baseline="0" smtClean="0"/>
              <a:t>benefits combined</a:t>
            </a:r>
            <a:endParaRPr lang="en-US" dirty="0"/>
          </a:p>
        </p:txBody>
      </p:sp>
    </p:spTree>
    <p:extLst>
      <p:ext uri="{BB962C8B-B14F-4D97-AF65-F5344CB8AC3E}">
        <p14:creationId xmlns:p14="http://schemas.microsoft.com/office/powerpoint/2010/main" val="241885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aseline="0" dirty="0" smtClean="0"/>
          </a:p>
          <a:p>
            <a:endParaRPr lang="en-US" dirty="0"/>
          </a:p>
        </p:txBody>
      </p:sp>
    </p:spTree>
    <p:extLst>
      <p:ext uri="{BB962C8B-B14F-4D97-AF65-F5344CB8AC3E}">
        <p14:creationId xmlns:p14="http://schemas.microsoft.com/office/powerpoint/2010/main" val="1771930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3566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3566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1793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6675C69-CE87-4ADF-BE8F-E9E21AF39799}" type="datetime1">
              <a:rPr lang="en-US"/>
              <a:pPr>
                <a:defRPr/>
              </a:pPr>
              <a:t>9/15/2021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D2FBA4-15C7-412A-AE81-95CFEA757015}" type="slidenum">
              <a:rPr lang="en-US"/>
              <a:pPr>
                <a:defRPr/>
              </a:pPr>
              <a:t>‹#›</a:t>
            </a:fld>
            <a:endParaRPr lang="en-US"/>
          </a:p>
        </p:txBody>
      </p:sp>
    </p:spTree>
    <p:extLst>
      <p:ext uri="{BB962C8B-B14F-4D97-AF65-F5344CB8AC3E}">
        <p14:creationId xmlns:p14="http://schemas.microsoft.com/office/powerpoint/2010/main" val="2420734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3F4421-C122-47FC-A852-0DBF7319E930}" type="datetime1">
              <a:rPr lang="en-US"/>
              <a:pPr>
                <a:defRPr/>
              </a:pPr>
              <a:t>9/15/2021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8E6E06-3F06-41BD-BAC8-73E35F65E12A}" type="slidenum">
              <a:rPr lang="en-US"/>
              <a:pPr>
                <a:defRPr/>
              </a:pPr>
              <a:t>‹#›</a:t>
            </a:fld>
            <a:endParaRPr lang="en-US"/>
          </a:p>
        </p:txBody>
      </p:sp>
    </p:spTree>
    <p:extLst>
      <p:ext uri="{BB962C8B-B14F-4D97-AF65-F5344CB8AC3E}">
        <p14:creationId xmlns:p14="http://schemas.microsoft.com/office/powerpoint/2010/main" val="68676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D7E107-4331-450D-AFB4-180BE382C251}" type="datetime1">
              <a:rPr lang="en-US"/>
              <a:pPr>
                <a:defRPr/>
              </a:pPr>
              <a:t>9/15/2021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84ED28-39C7-44E1-906F-D21C963690D2}" type="slidenum">
              <a:rPr lang="en-US"/>
              <a:pPr>
                <a:defRPr/>
              </a:pPr>
              <a:t>‹#›</a:t>
            </a:fld>
            <a:endParaRPr lang="en-US"/>
          </a:p>
        </p:txBody>
      </p:sp>
    </p:spTree>
    <p:extLst>
      <p:ext uri="{BB962C8B-B14F-4D97-AF65-F5344CB8AC3E}">
        <p14:creationId xmlns:p14="http://schemas.microsoft.com/office/powerpoint/2010/main" val="375249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D09D83-AFE3-457D-A168-5142C22F06AE}" type="datetime1">
              <a:rPr lang="en-US"/>
              <a:pPr>
                <a:defRPr/>
              </a:pPr>
              <a:t>9/15/2021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15E02F-CF4D-4D66-9F73-DEF389AF8F6A}" type="slidenum">
              <a:rPr lang="en-US"/>
              <a:pPr>
                <a:defRPr/>
              </a:pPr>
              <a:t>‹#›</a:t>
            </a:fld>
            <a:endParaRPr lang="en-US"/>
          </a:p>
        </p:txBody>
      </p:sp>
    </p:spTree>
    <p:extLst>
      <p:ext uri="{BB962C8B-B14F-4D97-AF65-F5344CB8AC3E}">
        <p14:creationId xmlns:p14="http://schemas.microsoft.com/office/powerpoint/2010/main" val="327824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71787"/>
            <a:ext cx="7772400" cy="1362075"/>
          </a:xfrm>
        </p:spPr>
        <p:txBody>
          <a:bodyPr anchor="t">
            <a:noAutofit/>
          </a:bodyPr>
          <a:lstStyle>
            <a:lvl1pPr algn="l">
              <a:defRPr sz="4400" b="1" cap="none"/>
            </a:lvl1pPr>
          </a:lstStyle>
          <a:p>
            <a:r>
              <a:rPr lang="en-US" smtClean="0"/>
              <a:t>Click to edit Master title style</a:t>
            </a:r>
            <a:endParaRPr lang="en-US"/>
          </a:p>
        </p:txBody>
      </p:sp>
      <p:sp>
        <p:nvSpPr>
          <p:cNvPr id="3" name="Text Placeholder 2"/>
          <p:cNvSpPr>
            <a:spLocks noGrp="1"/>
          </p:cNvSpPr>
          <p:nvPr>
            <p:ph type="body" idx="1"/>
          </p:nvPr>
        </p:nvSpPr>
        <p:spPr>
          <a:xfrm>
            <a:off x="722313" y="1371600"/>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E248A1-7162-4766-867B-BEEE8F798669}" type="datetime1">
              <a:rPr lang="en-US"/>
              <a:pPr>
                <a:defRPr/>
              </a:pPr>
              <a:t>9/15/2021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88D44-3130-49A2-ACD1-3930AD925D9F}" type="slidenum">
              <a:rPr lang="en-US"/>
              <a:pPr>
                <a:defRPr/>
              </a:pPr>
              <a:t>‹#›</a:t>
            </a:fld>
            <a:endParaRPr lang="en-US"/>
          </a:p>
        </p:txBody>
      </p:sp>
    </p:spTree>
    <p:extLst>
      <p:ext uri="{BB962C8B-B14F-4D97-AF65-F5344CB8AC3E}">
        <p14:creationId xmlns:p14="http://schemas.microsoft.com/office/powerpoint/2010/main" val="320668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F3182F3-702D-4E00-95F6-233B6AC6F4B6}" type="datetime1">
              <a:rPr lang="en-US"/>
              <a:pPr>
                <a:defRPr/>
              </a:pPr>
              <a:t>9/15/2021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3A00A2-D3B1-427C-8C6A-ACEA0AAF12B8}" type="slidenum">
              <a:rPr lang="en-US"/>
              <a:pPr>
                <a:defRPr/>
              </a:pPr>
              <a:t>‹#›</a:t>
            </a:fld>
            <a:endParaRPr lang="en-US"/>
          </a:p>
        </p:txBody>
      </p:sp>
    </p:spTree>
    <p:extLst>
      <p:ext uri="{BB962C8B-B14F-4D97-AF65-F5344CB8AC3E}">
        <p14:creationId xmlns:p14="http://schemas.microsoft.com/office/powerpoint/2010/main" val="373735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D5E8DA9-B1D0-4507-9FD3-479F648E5C0E}" type="datetime1">
              <a:rPr lang="en-US"/>
              <a:pPr>
                <a:defRPr/>
              </a:pPr>
              <a:t>9/15/2021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7663F49-83AB-4281-9C81-6E95E3096696}" type="slidenum">
              <a:rPr lang="en-US"/>
              <a:pPr>
                <a:defRPr/>
              </a:pPr>
              <a:t>‹#›</a:t>
            </a:fld>
            <a:endParaRPr lang="en-US"/>
          </a:p>
        </p:txBody>
      </p:sp>
    </p:spTree>
    <p:extLst>
      <p:ext uri="{BB962C8B-B14F-4D97-AF65-F5344CB8AC3E}">
        <p14:creationId xmlns:p14="http://schemas.microsoft.com/office/powerpoint/2010/main" val="917363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F529E4-52BF-445E-B7FC-9ADC90847A72}" type="datetime1">
              <a:rPr lang="en-US"/>
              <a:pPr>
                <a:defRPr/>
              </a:pPr>
              <a:t>9/15/2021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223BFB1-D43C-4A01-924F-CF37FAAEE6A9}" type="slidenum">
              <a:rPr lang="en-US"/>
              <a:pPr>
                <a:defRPr/>
              </a:pPr>
              <a:t>‹#›</a:t>
            </a:fld>
            <a:endParaRPr lang="en-US"/>
          </a:p>
        </p:txBody>
      </p:sp>
    </p:spTree>
    <p:extLst>
      <p:ext uri="{BB962C8B-B14F-4D97-AF65-F5344CB8AC3E}">
        <p14:creationId xmlns:p14="http://schemas.microsoft.com/office/powerpoint/2010/main" val="14721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DDFE18-0375-43D9-9A5F-BF4E50055133}" type="datetime1">
              <a:rPr lang="en-US"/>
              <a:pPr>
                <a:defRPr/>
              </a:pPr>
              <a:t>9/15/2021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8DB64C-7AD3-4444-88C8-A446B099313C}" type="slidenum">
              <a:rPr lang="en-US"/>
              <a:pPr>
                <a:defRPr/>
              </a:pPr>
              <a:t>‹#›</a:t>
            </a:fld>
            <a:endParaRPr lang="en-US"/>
          </a:p>
        </p:txBody>
      </p:sp>
    </p:spTree>
    <p:extLst>
      <p:ext uri="{BB962C8B-B14F-4D97-AF65-F5344CB8AC3E}">
        <p14:creationId xmlns:p14="http://schemas.microsoft.com/office/powerpoint/2010/main" val="401355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A07E4F-F7F1-4C42-BB65-31136F574007}" type="datetime1">
              <a:rPr lang="en-US"/>
              <a:pPr>
                <a:defRPr/>
              </a:pPr>
              <a:t>9/15/2021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4BCE4B-AF25-44B2-9FE9-4CC01D8B2F96}" type="slidenum">
              <a:rPr lang="en-US"/>
              <a:pPr>
                <a:defRPr/>
              </a:pPr>
              <a:t>‹#›</a:t>
            </a:fld>
            <a:endParaRPr lang="en-US"/>
          </a:p>
        </p:txBody>
      </p:sp>
    </p:spTree>
    <p:extLst>
      <p:ext uri="{BB962C8B-B14F-4D97-AF65-F5344CB8AC3E}">
        <p14:creationId xmlns:p14="http://schemas.microsoft.com/office/powerpoint/2010/main" val="207905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rot="21172883" flipH="1">
            <a:off x="4068763" y="1312863"/>
            <a:ext cx="3673475"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6" name="Rectangle 5"/>
          <p:cNvSpPr/>
          <p:nvPr/>
        </p:nvSpPr>
        <p:spPr>
          <a:xfrm rot="21435926" flipH="1">
            <a:off x="4044950" y="1268413"/>
            <a:ext cx="3673475"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7" name="Rectangle 6"/>
          <p:cNvSpPr/>
          <p:nvPr/>
        </p:nvSpPr>
        <p:spPr>
          <a:xfrm>
            <a:off x="4065588" y="1252538"/>
            <a:ext cx="3840162" cy="3840162"/>
          </a:xfrm>
          <a:prstGeom prst="rect">
            <a:avLst/>
          </a:prstGeom>
          <a:solidFill>
            <a:srgbClr val="FFFFFF"/>
          </a:solidFill>
          <a:ln w="3175">
            <a:solidFill>
              <a:srgbClr val="777777"/>
            </a:solidFill>
          </a:ln>
          <a:effectLst>
            <a:outerShdw blurRad="76200" dist="635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8" name="Rectangle 7"/>
          <p:cNvSpPr/>
          <p:nvPr/>
        </p:nvSpPr>
        <p:spPr>
          <a:xfrm rot="293056">
            <a:off x="4124325" y="1181100"/>
            <a:ext cx="3978275" cy="3978275"/>
          </a:xfrm>
          <a:prstGeom prst="rect">
            <a:avLst/>
          </a:prstGeom>
          <a:solidFill>
            <a:srgbClr val="FFFFFF"/>
          </a:solidFill>
          <a:ln w="3175">
            <a:solidFill>
              <a:srgbClr val="777777"/>
            </a:solidFill>
          </a:ln>
          <a:effectLst>
            <a:outerShdw blurRad="50000" dist="50800" dir="12900000" sy="99500" kx="90000" ky="150000" algn="tl"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2" name="Title 1"/>
          <p:cNvSpPr>
            <a:spLocks noGrp="1"/>
          </p:cNvSpPr>
          <p:nvPr>
            <p:ph type="title"/>
          </p:nvPr>
        </p:nvSpPr>
        <p:spPr>
          <a:xfrm>
            <a:off x="381000" y="1447800"/>
            <a:ext cx="2971800" cy="1328738"/>
          </a:xfrm>
        </p:spPr>
        <p:txBody>
          <a:bodyPr anchor="b">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4" name="Text Placeholder 3"/>
          <p:cNvSpPr>
            <a:spLocks noGrp="1"/>
          </p:cNvSpPr>
          <p:nvPr>
            <p:ph type="body" sz="half" idx="2"/>
          </p:nvPr>
        </p:nvSpPr>
        <p:spPr>
          <a:xfrm>
            <a:off x="381000" y="2776538"/>
            <a:ext cx="2971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300000">
            <a:off x="4275668" y="1323975"/>
            <a:ext cx="3657600" cy="3657600"/>
          </a:xfrm>
          <a:solidFill>
            <a:schemeClr val="bg2"/>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9" name="Date Placeholder 4"/>
          <p:cNvSpPr>
            <a:spLocks noGrp="1"/>
          </p:cNvSpPr>
          <p:nvPr>
            <p:ph type="dt" sz="half" idx="10"/>
          </p:nvPr>
        </p:nvSpPr>
        <p:spPr/>
        <p:txBody>
          <a:bodyPr/>
          <a:lstStyle>
            <a:lvl1pPr>
              <a:defRPr/>
            </a:lvl1pPr>
          </a:lstStyle>
          <a:p>
            <a:pPr>
              <a:defRPr/>
            </a:pPr>
            <a:fld id="{1BBAD875-D3A7-4F4C-A1B0-D87B462AE21C}" type="datetime1">
              <a:rPr lang="en-US"/>
              <a:pPr>
                <a:defRPr/>
              </a:pPr>
              <a:t>9/15/2021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E6F8F41C-F4F3-4760-AF96-1F44C2DA44EA}" type="slidenum">
              <a:rPr lang="en-US"/>
              <a:pPr>
                <a:defRPr/>
              </a:pPr>
              <a:t>‹#›</a:t>
            </a:fld>
            <a:endParaRPr lang="en-US"/>
          </a:p>
        </p:txBody>
      </p:sp>
    </p:spTree>
    <p:extLst>
      <p:ext uri="{BB962C8B-B14F-4D97-AF65-F5344CB8AC3E}">
        <p14:creationId xmlns:p14="http://schemas.microsoft.com/office/powerpoint/2010/main" val="2383626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FFFFFF"/>
            </a:gs>
            <a:gs pos="100000">
              <a:srgbClr val="0C5C98"/>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soft" dir="t"/>
            </a:scene3d>
            <a:sp3d contourW="12700" prstMaterial="powder">
              <a:bevelT w="29210" h="12700"/>
              <a:contourClr>
                <a:schemeClr val="bg2"/>
              </a:contourClr>
            </a:sp3d>
          </a:bodyPr>
          <a:lstStyle/>
          <a:p>
            <a:r>
              <a:rPr lang="en-US" smtClean="0"/>
              <a:t>Click to edit Master title style</a:t>
            </a:r>
            <a:endParaRPr lang="en-US"/>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tx1"/>
                </a:solidFill>
              </a:defRPr>
            </a:lvl1pPr>
          </a:lstStyle>
          <a:p>
            <a:pPr>
              <a:defRPr/>
            </a:pPr>
            <a:fld id="{A22757F2-5E09-4CB3-A1FF-7AEDAD1150F8}" type="datetime1">
              <a:rPr lang="en-US"/>
              <a:pPr>
                <a:defRPr/>
              </a:pPr>
              <a:t>9/15/2021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a:solidFill>
                  <a:schemeClr val="tx1"/>
                </a:solidFill>
              </a:defRPr>
            </a:lvl1pPr>
          </a:lstStyle>
          <a:p>
            <a:pPr>
              <a:defRPr/>
            </a:pPr>
            <a:fld id="{54DA7E8E-AF73-480F-BBE8-51E9C57AB7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60" r:id="rId9"/>
    <p:sldLayoutId id="2147483758" r:id="rId10"/>
    <p:sldLayoutId id="2147483759" r:id="rId11"/>
  </p:sldLayoutIdLst>
  <p:transition spd="med"/>
  <p:hf hdr="0" ftr="0" dt="0"/>
  <p:txStyles>
    <p:titleStyle>
      <a:lvl1pPr algn="l" rtl="0" eaLnBrk="0" fontAlgn="base" hangingPunct="0">
        <a:spcBef>
          <a:spcPct val="0"/>
        </a:spcBef>
        <a:spcAft>
          <a:spcPct val="0"/>
        </a:spcAft>
        <a:defRPr sz="4400" b="1" kern="1200">
          <a:solidFill>
            <a:schemeClr val="tx2"/>
          </a:solidFill>
          <a:effectLst>
            <a:outerShdw blurRad="50800" dist="25400" dir="5400000" algn="t" rotWithShape="0">
              <a:prstClr val="black">
                <a:alpha val="80000"/>
              </a:prstClr>
            </a:outerShdw>
          </a:effectLst>
          <a:latin typeface="+mj-lt"/>
          <a:ea typeface="+mj-ea"/>
          <a:cs typeface="+mj-cs"/>
        </a:defRPr>
      </a:lvl1pPr>
      <a:lvl2pPr algn="l" rtl="0" eaLnBrk="0" fontAlgn="base" hangingPunct="0">
        <a:spcBef>
          <a:spcPct val="0"/>
        </a:spcBef>
        <a:spcAft>
          <a:spcPct val="0"/>
        </a:spcAft>
        <a:defRPr sz="4400" b="1">
          <a:solidFill>
            <a:schemeClr val="tx2"/>
          </a:solidFill>
          <a:latin typeface="Arial" pitchFamily="34" charset="0"/>
        </a:defRPr>
      </a:lvl2pPr>
      <a:lvl3pPr algn="l" rtl="0" eaLnBrk="0" fontAlgn="base" hangingPunct="0">
        <a:spcBef>
          <a:spcPct val="0"/>
        </a:spcBef>
        <a:spcAft>
          <a:spcPct val="0"/>
        </a:spcAft>
        <a:defRPr sz="4400" b="1">
          <a:solidFill>
            <a:schemeClr val="tx2"/>
          </a:solidFill>
          <a:latin typeface="Arial" pitchFamily="34" charset="0"/>
        </a:defRPr>
      </a:lvl3pPr>
      <a:lvl4pPr algn="l" rtl="0" eaLnBrk="0" fontAlgn="base" hangingPunct="0">
        <a:spcBef>
          <a:spcPct val="0"/>
        </a:spcBef>
        <a:spcAft>
          <a:spcPct val="0"/>
        </a:spcAft>
        <a:defRPr sz="4400" b="1">
          <a:solidFill>
            <a:schemeClr val="tx2"/>
          </a:solidFill>
          <a:latin typeface="Arial" pitchFamily="34" charset="0"/>
        </a:defRPr>
      </a:lvl4pPr>
      <a:lvl5pPr algn="l" rtl="0" eaLnBrk="0" fontAlgn="base" hangingPunct="0">
        <a:spcBef>
          <a:spcPct val="0"/>
        </a:spcBef>
        <a:spcAft>
          <a:spcPct val="0"/>
        </a:spcAft>
        <a:defRPr sz="4400" b="1">
          <a:solidFill>
            <a:schemeClr val="tx2"/>
          </a:solidFill>
          <a:latin typeface="Aria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Clr>
          <a:schemeClr val="tx2"/>
        </a:buClr>
        <a:buFont typeface="Wingdings"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Wingdings"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Wingdings" pitchFamily="2"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16.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image" Target="../media/image17.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Worksheets/17-18/UA/Diff%20by%20object%20EA%20to%20UA.xlsx" TargetMode="Externa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403225" y="609600"/>
            <a:ext cx="8001000" cy="41148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sz="4800" b="1" dirty="0" smtClean="0">
                <a:solidFill>
                  <a:schemeClr val="tx1"/>
                </a:solidFill>
                <a:latin typeface="Book Antiqua" pitchFamily="18" charset="0"/>
              </a:rPr>
              <a:t>Lowell Joint School District</a:t>
            </a:r>
          </a:p>
          <a:p>
            <a:pPr algn="ctr">
              <a:lnSpc>
                <a:spcPct val="110000"/>
              </a:lnSpc>
            </a:pPr>
            <a:r>
              <a:rPr kumimoji="0" lang="en-US" altLang="en-US" sz="1800" b="1" dirty="0" smtClean="0">
                <a:solidFill>
                  <a:schemeClr val="tx1"/>
                </a:solidFill>
                <a:latin typeface="Book Antiqua" pitchFamily="18" charset="0"/>
              </a:rPr>
              <a:t>Tradition of Academic Excellence Since 1906</a:t>
            </a:r>
          </a:p>
          <a:p>
            <a:pPr algn="ctr">
              <a:lnSpc>
                <a:spcPct val="110000"/>
              </a:lnSpc>
            </a:pPr>
            <a:r>
              <a:rPr kumimoji="0" lang="en-US" altLang="en-US" sz="1800" b="1" dirty="0" smtClean="0">
                <a:solidFill>
                  <a:schemeClr val="tx1"/>
                </a:solidFill>
                <a:latin typeface="Book Antiqua" pitchFamily="18" charset="0"/>
              </a:rPr>
              <a:t>“Home of Scholars and Champions”</a:t>
            </a:r>
          </a:p>
          <a:p>
            <a:pPr algn="ctr">
              <a:lnSpc>
                <a:spcPct val="110000"/>
              </a:lnSpc>
            </a:pPr>
            <a:endParaRPr kumimoji="0" lang="en-US" altLang="en-US" sz="1600" b="1" dirty="0">
              <a:solidFill>
                <a:schemeClr val="tx1"/>
              </a:solidFill>
              <a:latin typeface="Book Antiqua" pitchFamily="18" charset="0"/>
            </a:endParaRPr>
          </a:p>
          <a:p>
            <a:pPr algn="ctr">
              <a:lnSpc>
                <a:spcPct val="110000"/>
              </a:lnSpc>
            </a:pPr>
            <a:r>
              <a:rPr kumimoji="0" lang="en-US" altLang="en-US" sz="4800" b="1" dirty="0" smtClean="0">
                <a:solidFill>
                  <a:schemeClr val="tx1"/>
                </a:solidFill>
                <a:latin typeface="Book Antiqua" pitchFamily="18" charset="0"/>
              </a:rPr>
              <a:t>Unaudited </a:t>
            </a:r>
            <a:r>
              <a:rPr kumimoji="0" lang="en-US" altLang="en-US" sz="4800" b="1" dirty="0">
                <a:solidFill>
                  <a:schemeClr val="tx1"/>
                </a:solidFill>
                <a:latin typeface="Book Antiqua" pitchFamily="18" charset="0"/>
              </a:rPr>
              <a:t>Actuals Financial Report as of </a:t>
            </a:r>
          </a:p>
          <a:p>
            <a:pPr algn="ctr">
              <a:lnSpc>
                <a:spcPct val="110000"/>
              </a:lnSpc>
            </a:pPr>
            <a:r>
              <a:rPr kumimoji="0" lang="en-US" altLang="en-US" sz="4800" b="1" dirty="0">
                <a:solidFill>
                  <a:schemeClr val="tx1"/>
                </a:solidFill>
                <a:latin typeface="Book Antiqua" pitchFamily="18" charset="0"/>
              </a:rPr>
              <a:t>June 30, </a:t>
            </a:r>
            <a:r>
              <a:rPr kumimoji="0" lang="en-US" altLang="en-US" sz="4800" b="1" dirty="0" smtClean="0">
                <a:solidFill>
                  <a:schemeClr val="tx1"/>
                </a:solidFill>
                <a:latin typeface="Book Antiqua" pitchFamily="18" charset="0"/>
              </a:rPr>
              <a:t>2021</a:t>
            </a:r>
            <a:endParaRPr kumimoji="0" lang="en-US" altLang="en-US" sz="4800" b="1" i="1" dirty="0">
              <a:solidFill>
                <a:schemeClr val="tx1"/>
              </a:solidFill>
              <a:latin typeface="Book Antiqua" pitchFamily="18" charset="0"/>
            </a:endParaRPr>
          </a:p>
        </p:txBody>
      </p:sp>
      <p:sp>
        <p:nvSpPr>
          <p:cNvPr id="9219" name="Rectangle 11"/>
          <p:cNvSpPr>
            <a:spLocks noChangeArrowheads="1"/>
          </p:cNvSpPr>
          <p:nvPr/>
        </p:nvSpPr>
        <p:spPr bwMode="auto">
          <a:xfrm rot="10800000" flipV="1">
            <a:off x="684213" y="4343400"/>
            <a:ext cx="7732712" cy="157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lIns="92075" tIns="46038" rIns="92075" bIns="46038">
            <a:spAutoFit/>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endParaRPr lang="en-US" altLang="en-US" sz="3200" b="1" dirty="0"/>
          </a:p>
          <a:p>
            <a:pPr algn="ctr"/>
            <a:r>
              <a:rPr lang="en-US" altLang="en-US" sz="3200" b="1" dirty="0" smtClean="0">
                <a:solidFill>
                  <a:schemeClr val="tx1"/>
                </a:solidFill>
              </a:rPr>
              <a:t>Presented to the Board of Trustees</a:t>
            </a:r>
          </a:p>
          <a:p>
            <a:pPr algn="ctr"/>
            <a:r>
              <a:rPr lang="en-US" altLang="en-US" sz="3200" b="1" dirty="0" smtClean="0">
                <a:solidFill>
                  <a:schemeClr val="tx1"/>
                </a:solidFill>
              </a:rPr>
              <a:t>September 13, 2021</a:t>
            </a:r>
            <a:endParaRPr lang="en-US" altLang="en-US" sz="3200" b="1"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033" y="65968"/>
            <a:ext cx="900376" cy="100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21220" y="5164241"/>
            <a:ext cx="1883827" cy="1615580"/>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B8E166FF-6127-4E64-86F7-E6DB656ECFF6}" type="slidenum">
              <a:rPr lang="en-US" altLang="en-US" sz="1100" smtClean="0">
                <a:solidFill>
                  <a:schemeClr val="tx1"/>
                </a:solidFill>
              </a:rPr>
              <a:pPr/>
              <a:t>10</a:t>
            </a:fld>
            <a:endParaRPr lang="en-US" altLang="en-US" sz="1100" smtClean="0">
              <a:solidFill>
                <a:schemeClr val="tx1"/>
              </a:solidFill>
            </a:endParaRPr>
          </a:p>
        </p:txBody>
      </p:sp>
      <p:sp>
        <p:nvSpPr>
          <p:cNvPr id="2053" name="Rectangle 2"/>
          <p:cNvSpPr>
            <a:spLocks noGrp="1" noChangeArrowheads="1"/>
          </p:cNvSpPr>
          <p:nvPr>
            <p:ph type="title" idx="4294967295"/>
          </p:nvPr>
        </p:nvSpPr>
        <p:spPr>
          <a:xfrm>
            <a:off x="1143000" y="274638"/>
            <a:ext cx="7086600" cy="1143000"/>
          </a:xfrm>
        </p:spPr>
        <p:txBody>
          <a:bodyPr lIns="90488" tIns="44450" rIns="90488" bIns="44450" anchor="t">
            <a:normAutofit fontScale="90000"/>
          </a:bodyPr>
          <a:lstStyle/>
          <a:p>
            <a:pPr eaLnBrk="1" fontAlgn="auto" hangingPunct="1">
              <a:spcAft>
                <a:spcPts val="0"/>
              </a:spcAft>
              <a:defRPr/>
            </a:pPr>
            <a:r>
              <a:rPr lang="en-US" dirty="0" smtClean="0"/>
              <a:t/>
            </a:r>
            <a:br>
              <a:rPr lang="en-US" dirty="0" smtClean="0"/>
            </a:br>
            <a:endParaRPr lang="en-US" dirty="0" smtClean="0"/>
          </a:p>
        </p:txBody>
      </p:sp>
      <p:sp>
        <p:nvSpPr>
          <p:cNvPr id="2054" name="Rectangle 3"/>
          <p:cNvSpPr>
            <a:spLocks noChangeArrowheads="1"/>
          </p:cNvSpPr>
          <p:nvPr/>
        </p:nvSpPr>
        <p:spPr bwMode="auto">
          <a:xfrm>
            <a:off x="685800" y="152400"/>
            <a:ext cx="8001000" cy="12954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sz="4000" b="1" dirty="0" smtClean="0">
                <a:solidFill>
                  <a:schemeClr val="tx1"/>
                </a:solidFill>
                <a:cs typeface="Times New Roman" panose="02020603050405020304" pitchFamily="18" charset="0"/>
              </a:rPr>
              <a:t>2020/21 Cafeteria Fund</a:t>
            </a:r>
            <a:endParaRPr kumimoji="0" lang="en-US" altLang="en-US" sz="4000" b="1" i="1" dirty="0">
              <a:solidFill>
                <a:schemeClr val="tx1"/>
              </a:solidFill>
              <a:cs typeface="Times New Roman" panose="02020603050405020304" pitchFamily="18" charset="0"/>
            </a:endParaRPr>
          </a:p>
        </p:txBody>
      </p:sp>
      <p:graphicFrame>
        <p:nvGraphicFramePr>
          <p:cNvPr id="2050" name="Object 4">
            <a:hlinkClick r:id="" action="ppaction://ole?verb=0"/>
          </p:cNvPr>
          <p:cNvGraphicFramePr>
            <a:graphicFrameLocks/>
          </p:cNvGraphicFramePr>
          <p:nvPr>
            <p:extLst>
              <p:ext uri="{D42A27DB-BD31-4B8C-83A1-F6EECF244321}">
                <p14:modId xmlns:p14="http://schemas.microsoft.com/office/powerpoint/2010/main" val="1715144438"/>
              </p:ext>
            </p:extLst>
          </p:nvPr>
        </p:nvGraphicFramePr>
        <p:xfrm>
          <a:off x="990600" y="1627188"/>
          <a:ext cx="7293768" cy="4759325"/>
        </p:xfrm>
        <a:graphic>
          <a:graphicData uri="http://schemas.openxmlformats.org/presentationml/2006/ole">
            <mc:AlternateContent xmlns:mc="http://schemas.openxmlformats.org/markup-compatibility/2006">
              <mc:Choice xmlns:v="urn:schemas-microsoft-com:vml" Requires="v">
                <p:oleObj spid="_x0000_s2243" name="Worksheet" r:id="rId4" imgW="2838524" imgH="2466975" progId="Excel.Sheet.8">
                  <p:embed/>
                </p:oleObj>
              </mc:Choice>
              <mc:Fallback>
                <p:oleObj name="Worksheet" r:id="rId4" imgW="2838524" imgH="2466975" progId="Excel.Sheet.8">
                  <p:embed/>
                  <p:pic>
                    <p:nvPicPr>
                      <p:cNvPr id="0" name="Object 4"/>
                      <p:cNvPicPr>
                        <a:picLocks noChangeArrowheads="1"/>
                      </p:cNvPicPr>
                      <p:nvPr/>
                    </p:nvPicPr>
                    <p:blipFill>
                      <a:blip r:embed="rId5"/>
                      <a:srcRect/>
                      <a:stretch>
                        <a:fillRect/>
                      </a:stretch>
                    </p:blipFill>
                    <p:spPr bwMode="auto">
                      <a:xfrm>
                        <a:off x="990600" y="1627188"/>
                        <a:ext cx="7293768" cy="4759325"/>
                      </a:xfrm>
                      <a:prstGeom prst="rect">
                        <a:avLst/>
                      </a:prstGeom>
                      <a:noFill/>
                      <a:ln w="12700">
                        <a:solidFill>
                          <a:schemeClr val="bg2"/>
                        </a:solidFill>
                        <a:miter lim="800000"/>
                        <a:headEnd/>
                        <a:tailEnd/>
                      </a:ln>
                      <a:effectLst/>
                      <a:extLst/>
                    </p:spPr>
                  </p:pic>
                </p:oleObj>
              </mc:Fallback>
            </mc:AlternateContent>
          </a:graphicData>
        </a:graphic>
      </p:graphicFrame>
      <p:pic>
        <p:nvPicPr>
          <p:cNvPr id="2128" name="Picture 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152400"/>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B8E166FF-6127-4E64-86F7-E6DB656ECFF6}" type="slidenum">
              <a:rPr lang="en-US" altLang="en-US" sz="1100" smtClean="0">
                <a:solidFill>
                  <a:schemeClr val="tx1"/>
                </a:solidFill>
              </a:rPr>
              <a:pPr/>
              <a:t>11</a:t>
            </a:fld>
            <a:endParaRPr lang="en-US" altLang="en-US" sz="1100" smtClean="0">
              <a:solidFill>
                <a:schemeClr val="tx1"/>
              </a:solidFill>
            </a:endParaRPr>
          </a:p>
        </p:txBody>
      </p:sp>
      <p:sp>
        <p:nvSpPr>
          <p:cNvPr id="2053" name="Rectangle 2"/>
          <p:cNvSpPr>
            <a:spLocks noGrp="1" noChangeArrowheads="1"/>
          </p:cNvSpPr>
          <p:nvPr>
            <p:ph type="title" idx="4294967295"/>
          </p:nvPr>
        </p:nvSpPr>
        <p:spPr>
          <a:xfrm>
            <a:off x="1143000" y="274638"/>
            <a:ext cx="7086600" cy="1143000"/>
          </a:xfrm>
        </p:spPr>
        <p:txBody>
          <a:bodyPr lIns="90488" tIns="44450" rIns="90488" bIns="44450" anchor="t">
            <a:normAutofit fontScale="90000"/>
          </a:bodyPr>
          <a:lstStyle/>
          <a:p>
            <a:pPr eaLnBrk="1" fontAlgn="auto" hangingPunct="1">
              <a:spcAft>
                <a:spcPts val="0"/>
              </a:spcAft>
              <a:defRPr/>
            </a:pPr>
            <a:r>
              <a:rPr lang="en-US" dirty="0" smtClean="0"/>
              <a:t/>
            </a:r>
            <a:br>
              <a:rPr lang="en-US" dirty="0" smtClean="0"/>
            </a:br>
            <a:endParaRPr lang="en-US" dirty="0" smtClean="0"/>
          </a:p>
        </p:txBody>
      </p:sp>
      <p:sp>
        <p:nvSpPr>
          <p:cNvPr id="2054" name="Rectangle 3"/>
          <p:cNvSpPr>
            <a:spLocks noChangeArrowheads="1"/>
          </p:cNvSpPr>
          <p:nvPr/>
        </p:nvSpPr>
        <p:spPr bwMode="auto">
          <a:xfrm>
            <a:off x="685800" y="152400"/>
            <a:ext cx="8001000" cy="12954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sz="4000" b="1" dirty="0" smtClean="0">
                <a:solidFill>
                  <a:schemeClr val="tx1"/>
                </a:solidFill>
                <a:cs typeface="Times New Roman" panose="02020603050405020304" pitchFamily="18" charset="0"/>
              </a:rPr>
              <a:t>2020/21 Bond Fund</a:t>
            </a:r>
            <a:endParaRPr kumimoji="0" lang="en-US" altLang="en-US" sz="4000" b="1" i="1" dirty="0">
              <a:solidFill>
                <a:schemeClr val="tx1"/>
              </a:solidFill>
              <a:cs typeface="Times New Roman" panose="02020603050405020304" pitchFamily="18" charset="0"/>
            </a:endParaRPr>
          </a:p>
        </p:txBody>
      </p:sp>
      <p:graphicFrame>
        <p:nvGraphicFramePr>
          <p:cNvPr id="2050" name="Object 4">
            <a:hlinkClick r:id="" action="ppaction://ole?verb=0"/>
          </p:cNvPr>
          <p:cNvGraphicFramePr>
            <a:graphicFrameLocks/>
          </p:cNvGraphicFramePr>
          <p:nvPr>
            <p:extLst>
              <p:ext uri="{D42A27DB-BD31-4B8C-83A1-F6EECF244321}">
                <p14:modId xmlns:p14="http://schemas.microsoft.com/office/powerpoint/2010/main" val="1203407236"/>
              </p:ext>
            </p:extLst>
          </p:nvPr>
        </p:nvGraphicFramePr>
        <p:xfrm>
          <a:off x="990600" y="1627188"/>
          <a:ext cx="7293768" cy="4759325"/>
        </p:xfrm>
        <a:graphic>
          <a:graphicData uri="http://schemas.openxmlformats.org/presentationml/2006/ole">
            <mc:AlternateContent xmlns:mc="http://schemas.openxmlformats.org/markup-compatibility/2006">
              <mc:Choice xmlns:v="urn:schemas-microsoft-com:vml" Requires="v">
                <p:oleObj spid="_x0000_s6202" name="Worksheet" r:id="rId4" imgW="2838524" imgH="2466975" progId="Excel.Sheet.8">
                  <p:embed/>
                </p:oleObj>
              </mc:Choice>
              <mc:Fallback>
                <p:oleObj name="Worksheet" r:id="rId4" imgW="2838524" imgH="2466975" progId="Excel.Sheet.8">
                  <p:embed/>
                  <p:pic>
                    <p:nvPicPr>
                      <p:cNvPr id="0" name=""/>
                      <p:cNvPicPr>
                        <a:picLocks noChangeArrowheads="1"/>
                      </p:cNvPicPr>
                      <p:nvPr/>
                    </p:nvPicPr>
                    <p:blipFill>
                      <a:blip r:embed="rId5"/>
                      <a:srcRect/>
                      <a:stretch>
                        <a:fillRect/>
                      </a:stretch>
                    </p:blipFill>
                    <p:spPr bwMode="auto">
                      <a:xfrm>
                        <a:off x="990600" y="1627188"/>
                        <a:ext cx="7293768" cy="4759325"/>
                      </a:xfrm>
                      <a:prstGeom prst="rect">
                        <a:avLst/>
                      </a:prstGeom>
                      <a:noFill/>
                      <a:ln w="12700">
                        <a:solidFill>
                          <a:schemeClr val="bg2"/>
                        </a:solidFill>
                        <a:miter lim="800000"/>
                        <a:headEnd/>
                        <a:tailEnd/>
                      </a:ln>
                      <a:effectLst/>
                      <a:extLst/>
                    </p:spPr>
                  </p:pic>
                </p:oleObj>
              </mc:Fallback>
            </mc:AlternateContent>
          </a:graphicData>
        </a:graphic>
      </p:graphicFrame>
      <p:pic>
        <p:nvPicPr>
          <p:cNvPr id="2128" name="Picture 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152400"/>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1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9B30B604-9A93-4491-8376-B333FECC3E79}" type="slidenum">
              <a:rPr lang="en-US" altLang="en-US" sz="1100" smtClean="0">
                <a:solidFill>
                  <a:schemeClr val="tx1"/>
                </a:solidFill>
              </a:rPr>
              <a:pPr/>
              <a:t>12</a:t>
            </a:fld>
            <a:endParaRPr lang="en-US" altLang="en-US" sz="1100" smtClean="0">
              <a:solidFill>
                <a:schemeClr val="tx1"/>
              </a:solidFill>
            </a:endParaRPr>
          </a:p>
        </p:txBody>
      </p:sp>
      <p:sp>
        <p:nvSpPr>
          <p:cNvPr id="15363" name="Rectangle 2"/>
          <p:cNvSpPr>
            <a:spLocks noGrp="1" noChangeArrowheads="1"/>
          </p:cNvSpPr>
          <p:nvPr>
            <p:ph type="title" idx="4294967295"/>
          </p:nvPr>
        </p:nvSpPr>
        <p:spPr>
          <a:xfrm>
            <a:off x="152400" y="926306"/>
            <a:ext cx="8229600" cy="914400"/>
          </a:xfrm>
          <a:ln w="19050">
            <a:solidFill>
              <a:schemeClr val="bg2">
                <a:lumMod val="75000"/>
              </a:schemeClr>
            </a:solidFill>
          </a:ln>
        </p:spPr>
        <p:txBody>
          <a:bodyPr lIns="90488" tIns="44450" rIns="90488" bIns="44450" anchor="t"/>
          <a:lstStyle/>
          <a:p>
            <a:pPr algn="ctr" eaLnBrk="1" fontAlgn="auto" hangingPunct="1">
              <a:spcAft>
                <a:spcPts val="0"/>
              </a:spcAft>
              <a:defRPr/>
            </a:pPr>
            <a:r>
              <a:rPr lang="en-US" sz="4000" dirty="0" smtClean="0">
                <a:solidFill>
                  <a:schemeClr val="tx1"/>
                </a:solidFill>
              </a:rPr>
              <a:t> </a:t>
            </a:r>
            <a:r>
              <a:rPr lang="en-US" dirty="0">
                <a:solidFill>
                  <a:schemeClr val="tx1"/>
                </a:solidFill>
                <a:effectLst/>
                <a:latin typeface="Book Antiqua" pitchFamily="18" charset="0"/>
                <a:ea typeface="+mn-ea"/>
                <a:cs typeface="+mn-cs"/>
              </a:rPr>
              <a:t>Financial Report Observations</a:t>
            </a:r>
          </a:p>
        </p:txBody>
      </p:sp>
      <p:sp>
        <p:nvSpPr>
          <p:cNvPr id="12291" name="Rectangle 3"/>
          <p:cNvSpPr>
            <a:spLocks noGrp="1" noChangeArrowheads="1"/>
          </p:cNvSpPr>
          <p:nvPr>
            <p:ph type="body" idx="4294967295"/>
          </p:nvPr>
        </p:nvSpPr>
        <p:spPr>
          <a:xfrm>
            <a:off x="152400" y="1981200"/>
            <a:ext cx="8610600" cy="4495800"/>
          </a:xfrm>
        </p:spPr>
        <p:txBody>
          <a:bodyPr lIns="90488" tIns="44450" rIns="90488" bIns="44450">
            <a:normAutofit lnSpcReduction="10000"/>
          </a:bodyPr>
          <a:lstStyle/>
          <a:p>
            <a:pPr lvl="1" eaLnBrk="1" hangingPunct="1">
              <a:lnSpc>
                <a:spcPct val="110000"/>
              </a:lnSpc>
              <a:buClrTx/>
              <a:buSzPct val="150000"/>
              <a:buFont typeface="Arial" panose="020B0604020202020204" pitchFamily="34" charset="0"/>
              <a:buChar char="•"/>
            </a:pPr>
            <a:r>
              <a:rPr lang="en-US" altLang="en-US" dirty="0" smtClean="0"/>
              <a:t>2020/21 was another unique year for everyone              involved in education!</a:t>
            </a:r>
          </a:p>
          <a:p>
            <a:pPr lvl="1" eaLnBrk="1" hangingPunct="1">
              <a:lnSpc>
                <a:spcPct val="110000"/>
              </a:lnSpc>
              <a:buClrTx/>
              <a:buSzPct val="150000"/>
              <a:buFont typeface="Arial" panose="020B0604020202020204" pitchFamily="34" charset="0"/>
              <a:buChar char="•"/>
            </a:pPr>
            <a:r>
              <a:rPr lang="en-US" altLang="en-US" dirty="0" smtClean="0"/>
              <a:t>Financially, school districts were held harmless from </a:t>
            </a:r>
            <a:r>
              <a:rPr lang="en-US" altLang="en-US" dirty="0" err="1" smtClean="0"/>
              <a:t>ada</a:t>
            </a:r>
            <a:r>
              <a:rPr lang="en-US" altLang="en-US" dirty="0" smtClean="0"/>
              <a:t> loss due to the lack of in-person instruction.  </a:t>
            </a:r>
            <a:r>
              <a:rPr lang="en-US" altLang="en-US" u="sng" dirty="0" smtClean="0"/>
              <a:t>No staff members were laid off in 19/20 or 20/21</a:t>
            </a:r>
            <a:r>
              <a:rPr lang="en-US" altLang="en-US" u="sng" dirty="0" smtClean="0">
                <a:sym typeface="Wingdings" panose="05000000000000000000" pitchFamily="2" charset="2"/>
              </a:rPr>
              <a:t></a:t>
            </a:r>
          </a:p>
          <a:p>
            <a:pPr lvl="1" eaLnBrk="1" hangingPunct="1">
              <a:lnSpc>
                <a:spcPct val="110000"/>
              </a:lnSpc>
              <a:buClrTx/>
              <a:buSzPct val="150000"/>
              <a:buFont typeface="Arial" panose="020B0604020202020204" pitchFamily="34" charset="0"/>
              <a:buChar char="•"/>
            </a:pPr>
            <a:r>
              <a:rPr lang="en-US" altLang="en-US" dirty="0" smtClean="0">
                <a:sym typeface="Wingdings" panose="05000000000000000000" pitchFamily="2" charset="2"/>
              </a:rPr>
              <a:t>Savings were realized in most budget areas due to the shutdown – substitutes, supplies, and utilities were not expended as much as in the prior year</a:t>
            </a:r>
          </a:p>
          <a:p>
            <a:pPr lvl="1" eaLnBrk="1" hangingPunct="1">
              <a:lnSpc>
                <a:spcPct val="110000"/>
              </a:lnSpc>
              <a:buClrTx/>
              <a:buSzPct val="150000"/>
              <a:buFont typeface="Arial" panose="020B0604020202020204" pitchFamily="34" charset="0"/>
              <a:buChar char="•"/>
            </a:pPr>
            <a:r>
              <a:rPr lang="en-US" altLang="en-US" dirty="0" smtClean="0">
                <a:sym typeface="Wingdings" panose="05000000000000000000" pitchFamily="2" charset="2"/>
              </a:rPr>
              <a:t>Nutrition Services saw an increase in meals served during the shutdown with full reimbursement from the federal government, helping to keep costs neutral</a:t>
            </a:r>
            <a:endParaRPr lang="en-US" altLang="en-US" dirty="0" smtClean="0"/>
          </a:p>
          <a:p>
            <a:pPr marL="457200" lvl="1" indent="0" eaLnBrk="1" hangingPunct="1">
              <a:lnSpc>
                <a:spcPct val="110000"/>
              </a:lnSpc>
              <a:buClr>
                <a:srgbClr val="008000"/>
              </a:buClr>
              <a:buSzPct val="150000"/>
              <a:buNone/>
            </a:pPr>
            <a:endParaRPr lang="en-US" altLang="en-US" dirty="0" smtClean="0"/>
          </a:p>
        </p:txBody>
      </p:sp>
      <p:pic>
        <p:nvPicPr>
          <p:cNvPr id="5"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663" y="0"/>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1600200"/>
            <a:ext cx="1371600" cy="12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9B30B604-9A93-4491-8376-B333FECC3E79}" type="slidenum">
              <a:rPr lang="en-US" altLang="en-US" sz="1100" smtClean="0">
                <a:solidFill>
                  <a:schemeClr val="tx1"/>
                </a:solidFill>
              </a:rPr>
              <a:pPr/>
              <a:t>13</a:t>
            </a:fld>
            <a:endParaRPr lang="en-US" altLang="en-US" sz="1100" smtClean="0">
              <a:solidFill>
                <a:schemeClr val="tx1"/>
              </a:solidFill>
            </a:endParaRPr>
          </a:p>
        </p:txBody>
      </p:sp>
      <p:sp>
        <p:nvSpPr>
          <p:cNvPr id="15363" name="Rectangle 2"/>
          <p:cNvSpPr>
            <a:spLocks noGrp="1" noChangeArrowheads="1"/>
          </p:cNvSpPr>
          <p:nvPr>
            <p:ph type="title" idx="4294967295"/>
          </p:nvPr>
        </p:nvSpPr>
        <p:spPr>
          <a:xfrm>
            <a:off x="152400" y="926306"/>
            <a:ext cx="8229600" cy="914400"/>
          </a:xfrm>
          <a:ln w="19050">
            <a:solidFill>
              <a:schemeClr val="bg2">
                <a:lumMod val="75000"/>
              </a:schemeClr>
            </a:solidFill>
          </a:ln>
        </p:spPr>
        <p:txBody>
          <a:bodyPr lIns="90488" tIns="44450" rIns="90488" bIns="44450" anchor="t"/>
          <a:lstStyle/>
          <a:p>
            <a:pPr algn="ctr" eaLnBrk="1" fontAlgn="auto" hangingPunct="1">
              <a:spcAft>
                <a:spcPts val="0"/>
              </a:spcAft>
              <a:defRPr/>
            </a:pPr>
            <a:r>
              <a:rPr lang="en-US" sz="4000" dirty="0" smtClean="0">
                <a:solidFill>
                  <a:schemeClr val="tx1"/>
                </a:solidFill>
              </a:rPr>
              <a:t> </a:t>
            </a:r>
            <a:r>
              <a:rPr lang="en-US" dirty="0">
                <a:solidFill>
                  <a:schemeClr val="tx1"/>
                </a:solidFill>
                <a:effectLst/>
                <a:latin typeface="Book Antiqua" pitchFamily="18" charset="0"/>
                <a:ea typeface="+mn-ea"/>
                <a:cs typeface="+mn-cs"/>
              </a:rPr>
              <a:t>Financial Report Observations</a:t>
            </a:r>
          </a:p>
        </p:txBody>
      </p:sp>
      <p:sp>
        <p:nvSpPr>
          <p:cNvPr id="12291" name="Rectangle 3"/>
          <p:cNvSpPr>
            <a:spLocks noGrp="1" noChangeArrowheads="1"/>
          </p:cNvSpPr>
          <p:nvPr>
            <p:ph type="body" idx="4294967295"/>
          </p:nvPr>
        </p:nvSpPr>
        <p:spPr>
          <a:xfrm>
            <a:off x="228600" y="2057400"/>
            <a:ext cx="8534400" cy="3124200"/>
          </a:xfrm>
        </p:spPr>
        <p:txBody>
          <a:bodyPr lIns="90488" tIns="44450" rIns="90488" bIns="44450">
            <a:normAutofit fontScale="92500" lnSpcReduction="10000"/>
          </a:bodyPr>
          <a:lstStyle/>
          <a:p>
            <a:pPr lvl="1" eaLnBrk="1" hangingPunct="1">
              <a:lnSpc>
                <a:spcPct val="110000"/>
              </a:lnSpc>
              <a:buClrTx/>
              <a:buSzPct val="150000"/>
              <a:buFont typeface="Arial" panose="020B0604020202020204" pitchFamily="34" charset="0"/>
              <a:buChar char="•"/>
            </a:pPr>
            <a:r>
              <a:rPr lang="en-US" altLang="en-US" dirty="0" smtClean="0"/>
              <a:t>Reminder: An additional fund was added in 2019/20 to report general obligation bond debt service activity.</a:t>
            </a:r>
          </a:p>
          <a:p>
            <a:pPr lvl="1" eaLnBrk="1" hangingPunct="1">
              <a:lnSpc>
                <a:spcPct val="110000"/>
              </a:lnSpc>
              <a:buClrTx/>
              <a:buSzPct val="150000"/>
              <a:buFont typeface="Arial" panose="020B0604020202020204" pitchFamily="34" charset="0"/>
              <a:buChar char="•"/>
            </a:pPr>
            <a:r>
              <a:rPr lang="en-US" altLang="en-US" dirty="0" smtClean="0"/>
              <a:t>The Bond Interest and Redemption Fund (fund 51) will report the property tax collections and debt service payments made by the county treasurer on behalf of the district to pay annual debt service to the bond holders.</a:t>
            </a:r>
          </a:p>
          <a:p>
            <a:pPr lvl="1" eaLnBrk="1" hangingPunct="1">
              <a:lnSpc>
                <a:spcPct val="110000"/>
              </a:lnSpc>
              <a:buClrTx/>
              <a:buSzPct val="150000"/>
              <a:buFont typeface="Arial" panose="020B0604020202020204" pitchFamily="34" charset="0"/>
              <a:buChar char="•"/>
            </a:pPr>
            <a:r>
              <a:rPr lang="en-US" altLang="en-US" dirty="0" smtClean="0"/>
              <a:t>These funds are not in our district ledgers.  They are administered solely by the county treasurer’s office.</a:t>
            </a:r>
          </a:p>
        </p:txBody>
      </p:sp>
      <p:pic>
        <p:nvPicPr>
          <p:cNvPr id="5"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663" y="0"/>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5029200"/>
            <a:ext cx="2790031" cy="12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499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9B30B604-9A93-4491-8376-B333FECC3E79}" type="slidenum">
              <a:rPr lang="en-US" altLang="en-US" sz="1100" smtClean="0">
                <a:solidFill>
                  <a:schemeClr val="tx1"/>
                </a:solidFill>
              </a:rPr>
              <a:pPr/>
              <a:t>14</a:t>
            </a:fld>
            <a:endParaRPr lang="en-US" altLang="en-US" sz="1100" smtClean="0">
              <a:solidFill>
                <a:schemeClr val="tx1"/>
              </a:solidFill>
            </a:endParaRPr>
          </a:p>
        </p:txBody>
      </p:sp>
      <p:sp>
        <p:nvSpPr>
          <p:cNvPr id="15363" name="Rectangle 2"/>
          <p:cNvSpPr>
            <a:spLocks noGrp="1" noChangeArrowheads="1"/>
          </p:cNvSpPr>
          <p:nvPr>
            <p:ph type="title" idx="4294967295"/>
          </p:nvPr>
        </p:nvSpPr>
        <p:spPr>
          <a:xfrm>
            <a:off x="152400" y="926306"/>
            <a:ext cx="8229600" cy="914400"/>
          </a:xfrm>
          <a:ln w="19050">
            <a:solidFill>
              <a:schemeClr val="bg2">
                <a:lumMod val="75000"/>
              </a:schemeClr>
            </a:solidFill>
          </a:ln>
        </p:spPr>
        <p:txBody>
          <a:bodyPr lIns="90488" tIns="44450" rIns="90488" bIns="44450" anchor="t"/>
          <a:lstStyle/>
          <a:p>
            <a:pPr algn="ctr" eaLnBrk="1" fontAlgn="auto" hangingPunct="1">
              <a:spcAft>
                <a:spcPts val="0"/>
              </a:spcAft>
              <a:defRPr/>
            </a:pPr>
            <a:r>
              <a:rPr lang="en-US" sz="4000" dirty="0" smtClean="0">
                <a:solidFill>
                  <a:schemeClr val="tx1"/>
                </a:solidFill>
              </a:rPr>
              <a:t> </a:t>
            </a:r>
            <a:r>
              <a:rPr lang="en-US" dirty="0">
                <a:solidFill>
                  <a:schemeClr val="tx1"/>
                </a:solidFill>
                <a:effectLst/>
                <a:latin typeface="Book Antiqua" pitchFamily="18" charset="0"/>
                <a:ea typeface="+mn-ea"/>
                <a:cs typeface="+mn-cs"/>
              </a:rPr>
              <a:t>Financial </a:t>
            </a:r>
            <a:r>
              <a:rPr lang="en-US" dirty="0" smtClean="0">
                <a:solidFill>
                  <a:schemeClr val="tx1"/>
                </a:solidFill>
                <a:effectLst/>
                <a:latin typeface="Book Antiqua" pitchFamily="18" charset="0"/>
                <a:ea typeface="+mn-ea"/>
                <a:cs typeface="+mn-cs"/>
              </a:rPr>
              <a:t>Report Information</a:t>
            </a:r>
            <a:endParaRPr lang="en-US" dirty="0">
              <a:solidFill>
                <a:schemeClr val="tx1"/>
              </a:solidFill>
              <a:effectLst/>
              <a:latin typeface="Book Antiqua" pitchFamily="18" charset="0"/>
              <a:ea typeface="+mn-ea"/>
              <a:cs typeface="+mn-cs"/>
            </a:endParaRPr>
          </a:p>
        </p:txBody>
      </p:sp>
      <p:sp>
        <p:nvSpPr>
          <p:cNvPr id="12291" name="Rectangle 3"/>
          <p:cNvSpPr>
            <a:spLocks noGrp="1" noChangeArrowheads="1"/>
          </p:cNvSpPr>
          <p:nvPr>
            <p:ph type="body" idx="4294967295"/>
          </p:nvPr>
        </p:nvSpPr>
        <p:spPr>
          <a:xfrm>
            <a:off x="533400" y="2019300"/>
            <a:ext cx="7971631" cy="3733800"/>
          </a:xfrm>
        </p:spPr>
        <p:txBody>
          <a:bodyPr lIns="90488" tIns="44450" rIns="90488" bIns="44450">
            <a:normAutofit fontScale="77500" lnSpcReduction="20000"/>
          </a:bodyPr>
          <a:lstStyle/>
          <a:p>
            <a:pPr marL="0" indent="0" eaLnBrk="1" hangingPunct="1">
              <a:lnSpc>
                <a:spcPct val="110000"/>
              </a:lnSpc>
              <a:buNone/>
            </a:pPr>
            <a:r>
              <a:rPr lang="en-US" altLang="en-US" sz="4200" b="1" u="sng" dirty="0" smtClean="0">
                <a:solidFill>
                  <a:srgbClr val="008000"/>
                </a:solidFill>
              </a:rPr>
              <a:t>Good News for 2021/22 </a:t>
            </a:r>
          </a:p>
          <a:p>
            <a:pPr eaLnBrk="1" hangingPunct="1">
              <a:lnSpc>
                <a:spcPct val="110000"/>
              </a:lnSpc>
              <a:buFont typeface="Wingdings" panose="05000000000000000000" pitchFamily="2" charset="2"/>
              <a:buChar char="ü"/>
            </a:pPr>
            <a:r>
              <a:rPr lang="en-US" altLang="en-US" sz="4100" b="1" u="sng" dirty="0" smtClean="0">
                <a:solidFill>
                  <a:srgbClr val="008000"/>
                </a:solidFill>
              </a:rPr>
              <a:t>We’re still funded on ADA generated in 19/20, before the pandemic impact</a:t>
            </a:r>
            <a:endParaRPr lang="en-US" altLang="en-US" sz="4100" b="1" u="sng" dirty="0">
              <a:solidFill>
                <a:srgbClr val="008000"/>
              </a:solidFill>
            </a:endParaRPr>
          </a:p>
          <a:p>
            <a:pPr marL="457200" lvl="1" indent="0" eaLnBrk="1" hangingPunct="1">
              <a:lnSpc>
                <a:spcPct val="110000"/>
              </a:lnSpc>
              <a:buClr>
                <a:srgbClr val="008000"/>
              </a:buClr>
              <a:buSzPct val="150000"/>
              <a:buNone/>
            </a:pPr>
            <a:r>
              <a:rPr lang="en-US" altLang="en-US" sz="12800" dirty="0" smtClean="0"/>
              <a:t> </a:t>
            </a:r>
          </a:p>
        </p:txBody>
      </p:sp>
      <p:pic>
        <p:nvPicPr>
          <p:cNvPr id="5"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663" y="0"/>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572000"/>
            <a:ext cx="2133600" cy="12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886200"/>
            <a:ext cx="25050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355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9B30B604-9A93-4491-8376-B333FECC3E79}" type="slidenum">
              <a:rPr lang="en-US" altLang="en-US" sz="1100" smtClean="0">
                <a:solidFill>
                  <a:schemeClr val="tx1"/>
                </a:solidFill>
              </a:rPr>
              <a:pPr/>
              <a:t>15</a:t>
            </a:fld>
            <a:endParaRPr lang="en-US" altLang="en-US" sz="1100" smtClean="0">
              <a:solidFill>
                <a:schemeClr val="tx1"/>
              </a:solidFill>
            </a:endParaRPr>
          </a:p>
        </p:txBody>
      </p:sp>
      <p:sp>
        <p:nvSpPr>
          <p:cNvPr id="15363" name="Rectangle 2"/>
          <p:cNvSpPr>
            <a:spLocks noGrp="1" noChangeArrowheads="1"/>
          </p:cNvSpPr>
          <p:nvPr>
            <p:ph type="title" idx="4294967295"/>
          </p:nvPr>
        </p:nvSpPr>
        <p:spPr>
          <a:xfrm>
            <a:off x="152400" y="926306"/>
            <a:ext cx="8229600" cy="914400"/>
          </a:xfrm>
          <a:ln w="19050">
            <a:solidFill>
              <a:schemeClr val="bg2">
                <a:lumMod val="75000"/>
              </a:schemeClr>
            </a:solidFill>
          </a:ln>
        </p:spPr>
        <p:txBody>
          <a:bodyPr lIns="90488" tIns="44450" rIns="90488" bIns="44450" anchor="t"/>
          <a:lstStyle/>
          <a:p>
            <a:pPr algn="ctr" eaLnBrk="1" fontAlgn="auto" hangingPunct="1">
              <a:spcAft>
                <a:spcPts val="0"/>
              </a:spcAft>
              <a:defRPr/>
            </a:pPr>
            <a:r>
              <a:rPr lang="en-US" sz="4000" dirty="0" smtClean="0">
                <a:solidFill>
                  <a:schemeClr val="tx1"/>
                </a:solidFill>
              </a:rPr>
              <a:t> </a:t>
            </a:r>
            <a:r>
              <a:rPr lang="en-US" dirty="0">
                <a:solidFill>
                  <a:schemeClr val="tx1"/>
                </a:solidFill>
                <a:effectLst/>
                <a:latin typeface="Book Antiqua" pitchFamily="18" charset="0"/>
                <a:ea typeface="+mn-ea"/>
                <a:cs typeface="+mn-cs"/>
              </a:rPr>
              <a:t>Financial </a:t>
            </a:r>
            <a:r>
              <a:rPr lang="en-US" dirty="0" smtClean="0">
                <a:solidFill>
                  <a:schemeClr val="tx1"/>
                </a:solidFill>
                <a:effectLst/>
                <a:latin typeface="Book Antiqua" pitchFamily="18" charset="0"/>
                <a:ea typeface="+mn-ea"/>
                <a:cs typeface="+mn-cs"/>
              </a:rPr>
              <a:t>Report Information</a:t>
            </a:r>
            <a:endParaRPr lang="en-US" dirty="0">
              <a:solidFill>
                <a:schemeClr val="tx1"/>
              </a:solidFill>
              <a:effectLst/>
              <a:latin typeface="Book Antiqua" pitchFamily="18" charset="0"/>
              <a:ea typeface="+mn-ea"/>
              <a:cs typeface="+mn-cs"/>
            </a:endParaRPr>
          </a:p>
        </p:txBody>
      </p:sp>
      <p:sp>
        <p:nvSpPr>
          <p:cNvPr id="12291" name="Rectangle 3"/>
          <p:cNvSpPr>
            <a:spLocks noGrp="1" noChangeArrowheads="1"/>
          </p:cNvSpPr>
          <p:nvPr>
            <p:ph type="body" idx="4294967295"/>
          </p:nvPr>
        </p:nvSpPr>
        <p:spPr>
          <a:xfrm>
            <a:off x="152400" y="2209800"/>
            <a:ext cx="8610600" cy="3733800"/>
          </a:xfrm>
        </p:spPr>
        <p:txBody>
          <a:bodyPr lIns="90488" tIns="44450" rIns="90488" bIns="44450">
            <a:normAutofit fontScale="25000" lnSpcReduction="20000"/>
          </a:bodyPr>
          <a:lstStyle/>
          <a:p>
            <a:pPr marL="0" indent="0" eaLnBrk="1" hangingPunct="1">
              <a:lnSpc>
                <a:spcPct val="110000"/>
              </a:lnSpc>
              <a:buNone/>
            </a:pPr>
            <a:r>
              <a:rPr lang="en-US" altLang="en-US" sz="12800" b="1" u="sng" dirty="0" smtClean="0">
                <a:solidFill>
                  <a:srgbClr val="FF0000"/>
                </a:solidFill>
              </a:rPr>
              <a:t>Bad News for 2022/23</a:t>
            </a:r>
            <a:endParaRPr lang="en-US" altLang="en-US" sz="12800" b="1" u="sng" dirty="0" smtClean="0">
              <a:solidFill>
                <a:srgbClr val="008000"/>
              </a:solidFill>
            </a:endParaRPr>
          </a:p>
          <a:p>
            <a:pPr eaLnBrk="1" hangingPunct="1">
              <a:lnSpc>
                <a:spcPct val="110000"/>
              </a:lnSpc>
              <a:buClr>
                <a:srgbClr val="FF0000"/>
              </a:buClr>
              <a:buSzPct val="150000"/>
              <a:buFont typeface="Wingdings" panose="05000000000000000000" pitchFamily="2" charset="2"/>
              <a:buChar char="ü"/>
            </a:pPr>
            <a:r>
              <a:rPr lang="en-US" altLang="en-US" sz="10000" dirty="0" smtClean="0">
                <a:solidFill>
                  <a:srgbClr val="FF0000"/>
                </a:solidFill>
              </a:rPr>
              <a:t>We’re declining in enrollment</a:t>
            </a:r>
            <a:r>
              <a:rPr lang="en-US" altLang="en-US" sz="10000" dirty="0" smtClean="0">
                <a:solidFill>
                  <a:srgbClr val="FF0000"/>
                </a:solidFill>
                <a:sym typeface="Wingdings" panose="05000000000000000000" pitchFamily="2" charset="2"/>
              </a:rPr>
              <a:t></a:t>
            </a:r>
            <a:r>
              <a:rPr lang="en-US" altLang="en-US" sz="10000" dirty="0" smtClean="0">
                <a:solidFill>
                  <a:srgbClr val="FF0000"/>
                </a:solidFill>
              </a:rPr>
              <a:t>  Current enrollment is about 100 below the 2019/20 CBEDS enrollment we are currently funded on (2020/21 no ADA was reported). </a:t>
            </a:r>
          </a:p>
          <a:p>
            <a:pPr eaLnBrk="1" hangingPunct="1">
              <a:lnSpc>
                <a:spcPct val="110000"/>
              </a:lnSpc>
              <a:buClr>
                <a:srgbClr val="FF0000"/>
              </a:buClr>
              <a:buSzPct val="150000"/>
              <a:buFont typeface="Wingdings" panose="05000000000000000000" pitchFamily="2" charset="2"/>
              <a:buChar char="ü"/>
            </a:pPr>
            <a:endParaRPr lang="en-US" altLang="en-US" sz="10000" dirty="0" smtClean="0">
              <a:solidFill>
                <a:srgbClr val="FF0000"/>
              </a:solidFill>
            </a:endParaRPr>
          </a:p>
          <a:p>
            <a:pPr eaLnBrk="1" hangingPunct="1">
              <a:lnSpc>
                <a:spcPct val="110000"/>
              </a:lnSpc>
              <a:buClrTx/>
              <a:buSzPct val="150000"/>
              <a:buFont typeface="Wingdings" panose="05000000000000000000" pitchFamily="2" charset="2"/>
              <a:buChar char="ü"/>
            </a:pPr>
            <a:r>
              <a:rPr lang="en-US" altLang="en-US" sz="10000" b="1" dirty="0" smtClean="0"/>
              <a:t>This does </a:t>
            </a:r>
            <a:r>
              <a:rPr lang="en-US" altLang="en-US" sz="10000" b="1" u="sng" dirty="0" smtClean="0"/>
              <a:t>not</a:t>
            </a:r>
            <a:r>
              <a:rPr lang="en-US" altLang="en-US" sz="10000" b="1" dirty="0" smtClean="0"/>
              <a:t> include 64 TK students with birthdays after December 1.  These students will begin generating ADA when they turn 5 years old.  Birthdates range between December 8 and September 1.  These students will hopefully stay with the Lowell family for the next 9 years </a:t>
            </a:r>
            <a:r>
              <a:rPr lang="en-US" altLang="en-US" sz="10000" b="1" dirty="0" smtClean="0">
                <a:sym typeface="Wingdings" panose="05000000000000000000" pitchFamily="2" charset="2"/>
              </a:rPr>
              <a:t>  </a:t>
            </a:r>
            <a:endParaRPr lang="en-US" altLang="en-US" sz="13200" b="1" dirty="0" smtClean="0"/>
          </a:p>
          <a:p>
            <a:pPr marL="457200" lvl="1" indent="0" eaLnBrk="1" hangingPunct="1">
              <a:lnSpc>
                <a:spcPct val="110000"/>
              </a:lnSpc>
              <a:buClrTx/>
              <a:buSzPct val="150000"/>
              <a:buNone/>
            </a:pPr>
            <a:r>
              <a:rPr lang="en-US" altLang="en-US" sz="12800" dirty="0" smtClean="0">
                <a:solidFill>
                  <a:srgbClr val="FF0000"/>
                </a:solidFill>
              </a:rPr>
              <a:t> </a:t>
            </a:r>
          </a:p>
        </p:txBody>
      </p:sp>
      <p:pic>
        <p:nvPicPr>
          <p:cNvPr id="5"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663" y="0"/>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1474787"/>
            <a:ext cx="2133600" cy="12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445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wipe(left)">
                                      <p:cBhvr>
                                        <p:cTn id="7" dur="1000"/>
                                        <p:tgtEl>
                                          <p:spTgt spid="12291">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animEffect transition="in" filter="wipe(left)">
                                      <p:cBhvr>
                                        <p:cTn id="11" dur="1000"/>
                                        <p:tgtEl>
                                          <p:spTgt spid="12291">
                                            <p:txEl>
                                              <p:pRg st="3" end="3"/>
                                            </p:txEl>
                                          </p:spTgt>
                                        </p:tgtEl>
                                      </p:cBhvr>
                                    </p:animEffect>
                                  </p:childTnLst>
                                </p:cTn>
                              </p:par>
                              <p:par>
                                <p:cTn id="12" presetID="21" presetClass="entr" presetSubtype="4"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4)">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9B30B604-9A93-4491-8376-B333FECC3E79}" type="slidenum">
              <a:rPr lang="en-US" altLang="en-US" sz="1100" smtClean="0">
                <a:solidFill>
                  <a:schemeClr val="tx1"/>
                </a:solidFill>
              </a:rPr>
              <a:pPr/>
              <a:t>16</a:t>
            </a:fld>
            <a:endParaRPr lang="en-US" altLang="en-US" sz="1100" smtClean="0">
              <a:solidFill>
                <a:schemeClr val="tx1"/>
              </a:solidFill>
            </a:endParaRPr>
          </a:p>
        </p:txBody>
      </p:sp>
      <p:sp>
        <p:nvSpPr>
          <p:cNvPr id="15363" name="Rectangle 2"/>
          <p:cNvSpPr>
            <a:spLocks noGrp="1" noChangeArrowheads="1"/>
          </p:cNvSpPr>
          <p:nvPr>
            <p:ph type="title" idx="4294967295"/>
          </p:nvPr>
        </p:nvSpPr>
        <p:spPr>
          <a:xfrm>
            <a:off x="152400" y="926306"/>
            <a:ext cx="8229600" cy="914400"/>
          </a:xfrm>
          <a:ln w="19050">
            <a:solidFill>
              <a:schemeClr val="bg2">
                <a:lumMod val="75000"/>
              </a:schemeClr>
            </a:solidFill>
          </a:ln>
        </p:spPr>
        <p:txBody>
          <a:bodyPr lIns="90488" tIns="44450" rIns="90488" bIns="44450" anchor="t"/>
          <a:lstStyle/>
          <a:p>
            <a:pPr algn="ctr" eaLnBrk="1" fontAlgn="auto" hangingPunct="1">
              <a:spcAft>
                <a:spcPts val="0"/>
              </a:spcAft>
              <a:defRPr/>
            </a:pPr>
            <a:r>
              <a:rPr lang="en-US" sz="4000" dirty="0" smtClean="0">
                <a:solidFill>
                  <a:schemeClr val="tx1"/>
                </a:solidFill>
              </a:rPr>
              <a:t> </a:t>
            </a:r>
            <a:r>
              <a:rPr lang="en-US" dirty="0">
                <a:solidFill>
                  <a:schemeClr val="tx1"/>
                </a:solidFill>
                <a:effectLst/>
                <a:latin typeface="Book Antiqua" pitchFamily="18" charset="0"/>
                <a:ea typeface="+mn-ea"/>
                <a:cs typeface="+mn-cs"/>
              </a:rPr>
              <a:t>Financial </a:t>
            </a:r>
            <a:r>
              <a:rPr lang="en-US" dirty="0" smtClean="0">
                <a:solidFill>
                  <a:schemeClr val="tx1"/>
                </a:solidFill>
                <a:effectLst/>
                <a:latin typeface="Book Antiqua" pitchFamily="18" charset="0"/>
                <a:ea typeface="+mn-ea"/>
                <a:cs typeface="+mn-cs"/>
              </a:rPr>
              <a:t>Report Information</a:t>
            </a:r>
            <a:endParaRPr lang="en-US" dirty="0">
              <a:solidFill>
                <a:schemeClr val="tx1"/>
              </a:solidFill>
              <a:effectLst/>
              <a:latin typeface="Book Antiqua" pitchFamily="18" charset="0"/>
              <a:ea typeface="+mn-ea"/>
              <a:cs typeface="+mn-cs"/>
            </a:endParaRPr>
          </a:p>
        </p:txBody>
      </p:sp>
      <p:sp>
        <p:nvSpPr>
          <p:cNvPr id="12291" name="Rectangle 3"/>
          <p:cNvSpPr>
            <a:spLocks noGrp="1" noChangeArrowheads="1"/>
          </p:cNvSpPr>
          <p:nvPr>
            <p:ph type="body" idx="4294967295"/>
          </p:nvPr>
        </p:nvSpPr>
        <p:spPr>
          <a:xfrm>
            <a:off x="152400" y="2209800"/>
            <a:ext cx="8610600" cy="4114800"/>
          </a:xfrm>
        </p:spPr>
        <p:txBody>
          <a:bodyPr lIns="90488" tIns="44450" rIns="90488" bIns="44450">
            <a:normAutofit fontScale="25000" lnSpcReduction="20000"/>
          </a:bodyPr>
          <a:lstStyle/>
          <a:p>
            <a:pPr marL="457200" lvl="1" indent="0" eaLnBrk="1" hangingPunct="1">
              <a:lnSpc>
                <a:spcPct val="110000"/>
              </a:lnSpc>
              <a:buClrTx/>
              <a:buSzPct val="150000"/>
              <a:buNone/>
            </a:pPr>
            <a:r>
              <a:rPr lang="en-US" altLang="en-US" sz="12800" dirty="0" smtClean="0"/>
              <a:t>These 64 TK students </a:t>
            </a:r>
            <a:r>
              <a:rPr lang="en-US" altLang="en-US" sz="12800" i="1" dirty="0" smtClean="0"/>
              <a:t>should</a:t>
            </a:r>
            <a:r>
              <a:rPr lang="en-US" altLang="en-US" sz="12800" dirty="0" smtClean="0"/>
              <a:t> generate approximately 15 </a:t>
            </a:r>
            <a:r>
              <a:rPr lang="en-US" altLang="en-US" sz="12800" dirty="0" err="1" smtClean="0"/>
              <a:t>ada</a:t>
            </a:r>
            <a:r>
              <a:rPr lang="en-US" altLang="en-US" sz="12800" dirty="0" smtClean="0"/>
              <a:t> as they turn 5 years old.  Therefore, our </a:t>
            </a:r>
            <a:r>
              <a:rPr lang="en-US" altLang="en-US" sz="12800" dirty="0" err="1" smtClean="0"/>
              <a:t>ada</a:t>
            </a:r>
            <a:r>
              <a:rPr lang="en-US" altLang="en-US" sz="12800" dirty="0" smtClean="0"/>
              <a:t> loss for 100 students is around 80 </a:t>
            </a:r>
            <a:r>
              <a:rPr lang="en-US" altLang="en-US" sz="12800" dirty="0" err="1" smtClean="0"/>
              <a:t>ada</a:t>
            </a:r>
            <a:r>
              <a:rPr lang="en-US" altLang="en-US" sz="12800" dirty="0" smtClean="0"/>
              <a:t> (instead of 95 </a:t>
            </a:r>
            <a:r>
              <a:rPr lang="en-US" altLang="en-US" sz="12800" dirty="0" err="1" smtClean="0"/>
              <a:t>ada</a:t>
            </a:r>
            <a:r>
              <a:rPr lang="en-US" altLang="en-US" sz="12800" dirty="0" smtClean="0"/>
              <a:t>).  This will result in a </a:t>
            </a:r>
            <a:r>
              <a:rPr lang="en-US" altLang="en-US" sz="12800" dirty="0" smtClean="0">
                <a:solidFill>
                  <a:srgbClr val="FF0000"/>
                </a:solidFill>
              </a:rPr>
              <a:t>loss of approximately $750,000 </a:t>
            </a:r>
            <a:r>
              <a:rPr lang="en-US" altLang="en-US" sz="12800" dirty="0" smtClean="0"/>
              <a:t>in the 22/23 year. Staffing will need to be reviewed to ensure </a:t>
            </a:r>
            <a:r>
              <a:rPr lang="en-US" altLang="en-US" sz="12800" u="sng" dirty="0" smtClean="0"/>
              <a:t>ongoing</a:t>
            </a:r>
            <a:r>
              <a:rPr lang="en-US" altLang="en-US" sz="12800" dirty="0" smtClean="0"/>
              <a:t> revenues can support </a:t>
            </a:r>
            <a:r>
              <a:rPr lang="en-US" altLang="en-US" sz="12800" u="sng" dirty="0" smtClean="0"/>
              <a:t>ongoing</a:t>
            </a:r>
            <a:r>
              <a:rPr lang="en-US" altLang="en-US" sz="12800" dirty="0" smtClean="0"/>
              <a:t> expenditures in 22/23.</a:t>
            </a:r>
          </a:p>
        </p:txBody>
      </p:sp>
      <p:pic>
        <p:nvPicPr>
          <p:cNvPr id="5"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663" y="0"/>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5791200"/>
            <a:ext cx="21336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2451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9B30B604-9A93-4491-8376-B333FECC3E79}" type="slidenum">
              <a:rPr lang="en-US" altLang="en-US" sz="1100" smtClean="0">
                <a:solidFill>
                  <a:schemeClr val="tx1"/>
                </a:solidFill>
              </a:rPr>
              <a:pPr/>
              <a:t>17</a:t>
            </a:fld>
            <a:endParaRPr lang="en-US" altLang="en-US" sz="1100" smtClean="0">
              <a:solidFill>
                <a:schemeClr val="tx1"/>
              </a:solidFill>
            </a:endParaRPr>
          </a:p>
        </p:txBody>
      </p:sp>
      <p:sp>
        <p:nvSpPr>
          <p:cNvPr id="15363" name="Rectangle 2"/>
          <p:cNvSpPr>
            <a:spLocks noGrp="1" noChangeArrowheads="1"/>
          </p:cNvSpPr>
          <p:nvPr>
            <p:ph type="title" idx="4294967295"/>
          </p:nvPr>
        </p:nvSpPr>
        <p:spPr>
          <a:xfrm>
            <a:off x="228600" y="609600"/>
            <a:ext cx="8229600" cy="914400"/>
          </a:xfrm>
          <a:ln w="19050">
            <a:solidFill>
              <a:schemeClr val="bg2">
                <a:lumMod val="75000"/>
              </a:schemeClr>
            </a:solidFill>
          </a:ln>
        </p:spPr>
        <p:txBody>
          <a:bodyPr lIns="90488" tIns="44450" rIns="90488" bIns="44450" anchor="t"/>
          <a:lstStyle/>
          <a:p>
            <a:pPr algn="ctr" eaLnBrk="1" fontAlgn="auto" hangingPunct="1">
              <a:spcAft>
                <a:spcPts val="0"/>
              </a:spcAft>
              <a:defRPr/>
            </a:pPr>
            <a:r>
              <a:rPr lang="en-US" sz="4000" dirty="0" smtClean="0">
                <a:solidFill>
                  <a:schemeClr val="tx1"/>
                </a:solidFill>
              </a:rPr>
              <a:t> </a:t>
            </a:r>
            <a:r>
              <a:rPr lang="en-US" dirty="0">
                <a:solidFill>
                  <a:schemeClr val="tx1"/>
                </a:solidFill>
                <a:effectLst/>
                <a:latin typeface="Book Antiqua" pitchFamily="18" charset="0"/>
                <a:ea typeface="+mn-ea"/>
                <a:cs typeface="+mn-cs"/>
              </a:rPr>
              <a:t>Financial </a:t>
            </a:r>
            <a:r>
              <a:rPr lang="en-US" dirty="0" smtClean="0">
                <a:solidFill>
                  <a:schemeClr val="tx1"/>
                </a:solidFill>
                <a:effectLst/>
                <a:latin typeface="Book Antiqua" pitchFamily="18" charset="0"/>
                <a:ea typeface="+mn-ea"/>
                <a:cs typeface="+mn-cs"/>
              </a:rPr>
              <a:t>Report Information</a:t>
            </a:r>
            <a:endParaRPr lang="en-US" dirty="0">
              <a:solidFill>
                <a:schemeClr val="tx1"/>
              </a:solidFill>
              <a:effectLst/>
              <a:latin typeface="Book Antiqua" pitchFamily="18" charset="0"/>
              <a:ea typeface="+mn-ea"/>
              <a:cs typeface="+mn-cs"/>
            </a:endParaRPr>
          </a:p>
        </p:txBody>
      </p:sp>
      <p:sp>
        <p:nvSpPr>
          <p:cNvPr id="12291" name="Rectangle 3"/>
          <p:cNvSpPr>
            <a:spLocks noGrp="1" noChangeArrowheads="1"/>
          </p:cNvSpPr>
          <p:nvPr>
            <p:ph type="body" idx="4294967295"/>
          </p:nvPr>
        </p:nvSpPr>
        <p:spPr>
          <a:xfrm>
            <a:off x="533400" y="1905000"/>
            <a:ext cx="8153400" cy="3429000"/>
          </a:xfrm>
        </p:spPr>
        <p:txBody>
          <a:bodyPr lIns="90488" tIns="44450" rIns="90488" bIns="44450">
            <a:normAutofit fontScale="70000" lnSpcReduction="20000"/>
          </a:bodyPr>
          <a:lstStyle/>
          <a:p>
            <a:pPr marL="0" lvl="1" indent="0" eaLnBrk="1" hangingPunct="1">
              <a:lnSpc>
                <a:spcPct val="110000"/>
              </a:lnSpc>
              <a:buNone/>
            </a:pPr>
            <a:r>
              <a:rPr lang="en-US" altLang="en-US" sz="3200" b="1" u="sng" dirty="0" smtClean="0"/>
              <a:t>District-wide Class size information:</a:t>
            </a:r>
            <a:endParaRPr lang="en-US" altLang="en-US" sz="3200" b="1" u="sng" dirty="0"/>
          </a:p>
          <a:p>
            <a:pPr lvl="1" eaLnBrk="1" hangingPunct="1">
              <a:lnSpc>
                <a:spcPct val="110000"/>
              </a:lnSpc>
              <a:buClr>
                <a:srgbClr val="66FF33"/>
              </a:buClr>
              <a:buSzPct val="150000"/>
              <a:buFont typeface="Wingdings" panose="05000000000000000000" pitchFamily="2" charset="2"/>
              <a:buChar char="Ø"/>
            </a:pPr>
            <a:r>
              <a:rPr lang="en-US" altLang="en-US" sz="3200" dirty="0" smtClean="0"/>
              <a:t>TK-3 Currently ranges between 21.2 - 25.8</a:t>
            </a:r>
          </a:p>
          <a:p>
            <a:pPr marL="1371600" lvl="3" indent="0" eaLnBrk="1" hangingPunct="1">
              <a:lnSpc>
                <a:spcPct val="110000"/>
              </a:lnSpc>
              <a:buClr>
                <a:srgbClr val="66FF33"/>
              </a:buClr>
              <a:buSzPct val="150000"/>
              <a:buNone/>
            </a:pPr>
            <a:r>
              <a:rPr lang="en-US" altLang="en-US" sz="2600" dirty="0" smtClean="0"/>
              <a:t>                                                        23.4 - 25.7 (20/21 average)</a:t>
            </a:r>
          </a:p>
          <a:p>
            <a:pPr lvl="1" eaLnBrk="1" hangingPunct="1">
              <a:lnSpc>
                <a:spcPct val="110000"/>
              </a:lnSpc>
              <a:buClr>
                <a:srgbClr val="66FF33"/>
              </a:buClr>
              <a:buSzPct val="150000"/>
              <a:buFont typeface="Wingdings" panose="05000000000000000000" pitchFamily="2" charset="2"/>
              <a:buChar char="Ø"/>
            </a:pPr>
            <a:endParaRPr lang="en-US" altLang="en-US" sz="3200" dirty="0" smtClean="0"/>
          </a:p>
          <a:p>
            <a:pPr lvl="1" eaLnBrk="1" hangingPunct="1">
              <a:lnSpc>
                <a:spcPct val="110000"/>
              </a:lnSpc>
              <a:buClr>
                <a:srgbClr val="66FF33"/>
              </a:buClr>
              <a:buSzPct val="150000"/>
              <a:buFont typeface="Wingdings" panose="05000000000000000000" pitchFamily="2" charset="2"/>
              <a:buChar char="Ø"/>
            </a:pPr>
            <a:r>
              <a:rPr lang="en-US" altLang="en-US" sz="3200" dirty="0" smtClean="0"/>
              <a:t>4</a:t>
            </a:r>
            <a:r>
              <a:rPr lang="en-US" altLang="en-US" sz="3200" baseline="30000" dirty="0" smtClean="0"/>
              <a:t>th</a:t>
            </a:r>
            <a:r>
              <a:rPr lang="en-US" altLang="en-US" sz="3200" dirty="0" smtClean="0"/>
              <a:t>-6</a:t>
            </a:r>
            <a:r>
              <a:rPr lang="en-US" altLang="en-US" sz="3200" baseline="30000" dirty="0" smtClean="0"/>
              <a:t>th</a:t>
            </a:r>
            <a:r>
              <a:rPr lang="en-US" altLang="en-US" sz="3200" dirty="0"/>
              <a:t> </a:t>
            </a:r>
            <a:r>
              <a:rPr lang="en-US" altLang="en-US" sz="3200" dirty="0" smtClean="0"/>
              <a:t>Currently ranges between 25.5-28.7</a:t>
            </a:r>
          </a:p>
          <a:p>
            <a:pPr marL="1371600" lvl="3" indent="0" eaLnBrk="1" hangingPunct="1">
              <a:lnSpc>
                <a:spcPct val="110000"/>
              </a:lnSpc>
              <a:buClr>
                <a:srgbClr val="66FF33"/>
              </a:buClr>
              <a:buSzPct val="150000"/>
              <a:buNone/>
            </a:pPr>
            <a:r>
              <a:rPr lang="en-US" altLang="en-US" sz="2600" dirty="0"/>
              <a:t> </a:t>
            </a:r>
            <a:r>
              <a:rPr lang="en-US" altLang="en-US" sz="2600" dirty="0" smtClean="0"/>
              <a:t>                                                        29.5 - 32  (20/21 average)</a:t>
            </a:r>
          </a:p>
          <a:p>
            <a:pPr lvl="1" eaLnBrk="1" hangingPunct="1">
              <a:lnSpc>
                <a:spcPct val="110000"/>
              </a:lnSpc>
              <a:buClr>
                <a:srgbClr val="66FF33"/>
              </a:buClr>
              <a:buSzPct val="150000"/>
              <a:buFont typeface="Wingdings" panose="05000000000000000000" pitchFamily="2" charset="2"/>
              <a:buChar char="Ø"/>
            </a:pPr>
            <a:endParaRPr lang="en-US" altLang="en-US" sz="3200" dirty="0" smtClean="0"/>
          </a:p>
          <a:p>
            <a:pPr lvl="1" eaLnBrk="1" hangingPunct="1">
              <a:lnSpc>
                <a:spcPct val="110000"/>
              </a:lnSpc>
              <a:buClr>
                <a:srgbClr val="66FF33"/>
              </a:buClr>
              <a:buSzPct val="150000"/>
              <a:buFont typeface="Wingdings" panose="05000000000000000000" pitchFamily="2" charset="2"/>
              <a:buChar char="Ø"/>
            </a:pPr>
            <a:r>
              <a:rPr lang="en-US" altLang="en-US" sz="3200" dirty="0" smtClean="0"/>
              <a:t>7</a:t>
            </a:r>
            <a:r>
              <a:rPr lang="en-US" altLang="en-US" sz="3200" baseline="30000" dirty="0" smtClean="0"/>
              <a:t>th</a:t>
            </a:r>
            <a:r>
              <a:rPr lang="en-US" altLang="en-US" sz="3200" dirty="0" smtClean="0"/>
              <a:t>-8</a:t>
            </a:r>
            <a:r>
              <a:rPr lang="en-US" altLang="en-US" sz="3200" baseline="30000" dirty="0" smtClean="0"/>
              <a:t>th</a:t>
            </a:r>
            <a:r>
              <a:rPr lang="en-US" altLang="en-US" sz="3200" dirty="0" smtClean="0"/>
              <a:t> Currently class size average is 26.03:1</a:t>
            </a:r>
          </a:p>
          <a:p>
            <a:pPr marL="1371600" lvl="3" indent="0" eaLnBrk="1" hangingPunct="1">
              <a:lnSpc>
                <a:spcPct val="110000"/>
              </a:lnSpc>
              <a:buClr>
                <a:srgbClr val="66FF33"/>
              </a:buClr>
              <a:buSzPct val="150000"/>
              <a:buNone/>
            </a:pPr>
            <a:r>
              <a:rPr lang="en-US" altLang="en-US" sz="2600" dirty="0"/>
              <a:t> </a:t>
            </a:r>
            <a:r>
              <a:rPr lang="en-US" altLang="en-US" sz="2600" dirty="0" smtClean="0"/>
              <a:t>                                                                </a:t>
            </a:r>
            <a:r>
              <a:rPr lang="en-US" altLang="en-US" sz="2600" smtClean="0"/>
              <a:t>27.4:1  (20/21 </a:t>
            </a:r>
            <a:r>
              <a:rPr lang="en-US" altLang="en-US" sz="2600" dirty="0" smtClean="0"/>
              <a:t>average)</a:t>
            </a:r>
            <a:endParaRPr lang="en-US" altLang="en-US" sz="12200" dirty="0" smtClean="0"/>
          </a:p>
          <a:p>
            <a:pPr lvl="1" eaLnBrk="1" hangingPunct="1">
              <a:lnSpc>
                <a:spcPct val="110000"/>
              </a:lnSpc>
              <a:buClr>
                <a:srgbClr val="66FF33"/>
              </a:buClr>
              <a:buSzPct val="150000"/>
              <a:buFont typeface="Wingdings" panose="05000000000000000000" pitchFamily="2" charset="2"/>
              <a:buChar char="Ø"/>
            </a:pPr>
            <a:endParaRPr lang="en-US" altLang="en-US" dirty="0" smtClean="0"/>
          </a:p>
        </p:txBody>
      </p:sp>
      <p:pic>
        <p:nvPicPr>
          <p:cNvPr id="5"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878" y="25400"/>
            <a:ext cx="1054122"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descr="C:\Users\jcoombs\Desktop\Current Working Folder\LJSD PICTURES\9E7AB822-42AC-4EED-B9CC-E08D8A714337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1054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jcoombs\Desktop\Current Working Folder\LJSD PICTURES\4DF9F102-F349-4E81-94D5-6B692FE751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5257800"/>
            <a:ext cx="1993878" cy="149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149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wipe(left)">
                                      <p:cBhvr>
                                        <p:cTn id="7" dur="500"/>
                                        <p:tgtEl>
                                          <p:spTgt spid="12291">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animEffect transition="in" filter="wipe(left)">
                                      <p:cBhvr>
                                        <p:cTn id="11" dur="500"/>
                                        <p:tgtEl>
                                          <p:spTgt spid="12291">
                                            <p:txEl>
                                              <p:pRg st="2" end="2"/>
                                            </p:txEl>
                                          </p:spTgt>
                                        </p:tgtEl>
                                      </p:cBhvr>
                                    </p:animEffect>
                                  </p:childTnLst>
                                </p:cTn>
                              </p:par>
                              <p:par>
                                <p:cTn id="12" presetID="21" presetClass="entr" presetSubtype="8" fill="hold" nodeType="withEffect">
                                  <p:stCondLst>
                                    <p:cond delay="0"/>
                                  </p:stCondLst>
                                  <p:childTnLst>
                                    <p:set>
                                      <p:cBhvr>
                                        <p:cTn id="13" dur="1" fill="hold">
                                          <p:stCondLst>
                                            <p:cond delay="0"/>
                                          </p:stCondLst>
                                        </p:cTn>
                                        <p:tgtEl>
                                          <p:spTgt spid="16387"/>
                                        </p:tgtEl>
                                        <p:attrNameLst>
                                          <p:attrName>style.visibility</p:attrName>
                                        </p:attrNameLst>
                                      </p:cBhvr>
                                      <p:to>
                                        <p:strVal val="visible"/>
                                      </p:to>
                                    </p:set>
                                    <p:animEffect transition="in" filter="wheel(8)">
                                      <p:cBhvr>
                                        <p:cTn id="14" dur="500"/>
                                        <p:tgtEl>
                                          <p:spTgt spid="163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2291">
                                            <p:txEl>
                                              <p:pRg st="4" end="4"/>
                                            </p:txEl>
                                          </p:spTgt>
                                        </p:tgtEl>
                                        <p:attrNameLst>
                                          <p:attrName>style.visibility</p:attrName>
                                        </p:attrNameLst>
                                      </p:cBhvr>
                                      <p:to>
                                        <p:strVal val="visible"/>
                                      </p:to>
                                    </p:set>
                                    <p:animEffect transition="in" filter="wipe(left)">
                                      <p:cBhvr>
                                        <p:cTn id="18" dur="500"/>
                                        <p:tgtEl>
                                          <p:spTgt spid="12291">
                                            <p:txEl>
                                              <p:pRg st="4" end="4"/>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2291">
                                            <p:txEl>
                                              <p:pRg st="5" end="5"/>
                                            </p:txEl>
                                          </p:spTgt>
                                        </p:tgtEl>
                                        <p:attrNameLst>
                                          <p:attrName>style.visibility</p:attrName>
                                        </p:attrNameLst>
                                      </p:cBhvr>
                                      <p:to>
                                        <p:strVal val="visible"/>
                                      </p:to>
                                    </p:set>
                                    <p:animEffect transition="in" filter="wipe(left)">
                                      <p:cBhvr>
                                        <p:cTn id="22" dur="500"/>
                                        <p:tgtEl>
                                          <p:spTgt spid="12291">
                                            <p:txEl>
                                              <p:pRg st="5" end="5"/>
                                            </p:txEl>
                                          </p:spTgt>
                                        </p:tgtEl>
                                      </p:cBhvr>
                                    </p:animEffect>
                                  </p:childTnLst>
                                </p:cTn>
                              </p:par>
                              <p:par>
                                <p:cTn id="23" presetID="21" presetClass="entr" presetSubtype="8" fill="hold" nodeType="withEffect">
                                  <p:stCondLst>
                                    <p:cond delay="0"/>
                                  </p:stCondLst>
                                  <p:childTnLst>
                                    <p:set>
                                      <p:cBhvr>
                                        <p:cTn id="24" dur="1" fill="hold">
                                          <p:stCondLst>
                                            <p:cond delay="0"/>
                                          </p:stCondLst>
                                        </p:cTn>
                                        <p:tgtEl>
                                          <p:spTgt spid="16388"/>
                                        </p:tgtEl>
                                        <p:attrNameLst>
                                          <p:attrName>style.visibility</p:attrName>
                                        </p:attrNameLst>
                                      </p:cBhvr>
                                      <p:to>
                                        <p:strVal val="visible"/>
                                      </p:to>
                                    </p:set>
                                    <p:animEffect transition="in" filter="wheel(8)">
                                      <p:cBhvr>
                                        <p:cTn id="25" dur="500"/>
                                        <p:tgtEl>
                                          <p:spTgt spid="16388"/>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2291">
                                            <p:txEl>
                                              <p:pRg st="7" end="7"/>
                                            </p:txEl>
                                          </p:spTgt>
                                        </p:tgtEl>
                                        <p:attrNameLst>
                                          <p:attrName>style.visibility</p:attrName>
                                        </p:attrNameLst>
                                      </p:cBhvr>
                                      <p:to>
                                        <p:strVal val="visible"/>
                                      </p:to>
                                    </p:set>
                                    <p:animEffect transition="in" filter="wipe(left)">
                                      <p:cBhvr>
                                        <p:cTn id="29" dur="500"/>
                                        <p:tgtEl>
                                          <p:spTgt spid="12291">
                                            <p:txEl>
                                              <p:pRg st="7" end="7"/>
                                            </p:txEl>
                                          </p:spTgt>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2291">
                                            <p:txEl>
                                              <p:pRg st="8" end="8"/>
                                            </p:txEl>
                                          </p:spTgt>
                                        </p:tgtEl>
                                        <p:attrNameLst>
                                          <p:attrName>style.visibility</p:attrName>
                                        </p:attrNameLst>
                                      </p:cBhvr>
                                      <p:to>
                                        <p:strVal val="visible"/>
                                      </p:to>
                                    </p:set>
                                    <p:animEffect transition="in" filter="wipe(left)">
                                      <p:cBhvr>
                                        <p:cTn id="33"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1E28CF65-6ACB-4237-935A-BF998754AC6C}" type="slidenum">
              <a:rPr lang="en-US" altLang="en-US" sz="1100" smtClean="0">
                <a:solidFill>
                  <a:schemeClr val="tx1"/>
                </a:solidFill>
              </a:rPr>
              <a:pPr/>
              <a:t>18</a:t>
            </a:fld>
            <a:endParaRPr lang="en-US" altLang="en-US" sz="1100" smtClean="0">
              <a:solidFill>
                <a:schemeClr val="tx1"/>
              </a:solidFill>
            </a:endParaRPr>
          </a:p>
        </p:txBody>
      </p:sp>
      <p:sp>
        <p:nvSpPr>
          <p:cNvPr id="16387" name="Text Box 4"/>
          <p:cNvSpPr txBox="1">
            <a:spLocks noChangeArrowheads="1"/>
          </p:cNvSpPr>
          <p:nvPr/>
        </p:nvSpPr>
        <p:spPr bwMode="auto">
          <a:xfrm>
            <a:off x="304800" y="1143000"/>
            <a:ext cx="8077200" cy="258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square" lIns="92075" tIns="46038" rIns="92075" bIns="46038">
            <a:spAutoFit/>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r>
              <a:rPr lang="en-US" altLang="en-US" sz="3200" dirty="0" smtClean="0">
                <a:solidFill>
                  <a:schemeClr val="tx1"/>
                </a:solidFill>
                <a:latin typeface="+mj-lt"/>
              </a:rPr>
              <a:t>First Certification </a:t>
            </a:r>
            <a:r>
              <a:rPr lang="en-US" altLang="en-US" sz="3200" dirty="0">
                <a:solidFill>
                  <a:schemeClr val="tx1"/>
                </a:solidFill>
                <a:latin typeface="+mj-lt"/>
              </a:rPr>
              <a:t>of </a:t>
            </a:r>
            <a:r>
              <a:rPr lang="en-US" altLang="en-US" sz="3200" dirty="0" smtClean="0">
                <a:solidFill>
                  <a:schemeClr val="tx1"/>
                </a:solidFill>
                <a:latin typeface="+mj-lt"/>
              </a:rPr>
              <a:t>the District’s financial </a:t>
            </a:r>
            <a:r>
              <a:rPr lang="en-US" altLang="en-US" sz="3200" dirty="0">
                <a:solidFill>
                  <a:schemeClr val="tx1"/>
                </a:solidFill>
                <a:latin typeface="+mj-lt"/>
              </a:rPr>
              <a:t>condition </a:t>
            </a:r>
            <a:r>
              <a:rPr lang="en-US" altLang="en-US" sz="3200" dirty="0" smtClean="0">
                <a:solidFill>
                  <a:schemeClr val="tx1"/>
                </a:solidFill>
                <a:latin typeface="+mj-lt"/>
              </a:rPr>
              <a:t>this year will </a:t>
            </a:r>
            <a:r>
              <a:rPr lang="en-US" altLang="en-US" sz="3200" dirty="0">
                <a:solidFill>
                  <a:schemeClr val="tx1"/>
                </a:solidFill>
                <a:latin typeface="+mj-lt"/>
              </a:rPr>
              <a:t>be </a:t>
            </a:r>
            <a:r>
              <a:rPr lang="en-US" altLang="en-US" sz="3200" dirty="0" smtClean="0">
                <a:solidFill>
                  <a:schemeClr val="tx1"/>
                </a:solidFill>
                <a:latin typeface="+mj-lt"/>
              </a:rPr>
              <a:t>on </a:t>
            </a:r>
            <a:r>
              <a:rPr lang="en-US" altLang="en-US" sz="3200" dirty="0">
                <a:solidFill>
                  <a:schemeClr val="tx1"/>
                </a:solidFill>
                <a:latin typeface="+mj-lt"/>
              </a:rPr>
              <a:t>December </a:t>
            </a:r>
            <a:r>
              <a:rPr lang="en-US" altLang="en-US" sz="3200" dirty="0" smtClean="0">
                <a:solidFill>
                  <a:schemeClr val="tx1"/>
                </a:solidFill>
                <a:latin typeface="+mj-lt"/>
              </a:rPr>
              <a:t>13, 2021 (First Interim Report)</a:t>
            </a:r>
          </a:p>
          <a:p>
            <a:pPr algn="ctr"/>
            <a:endParaRPr lang="en-US" altLang="en-US" sz="1800" dirty="0" smtClean="0">
              <a:solidFill>
                <a:schemeClr val="tx1"/>
              </a:solidFill>
            </a:endParaRPr>
          </a:p>
          <a:p>
            <a:pPr algn="ctr"/>
            <a:r>
              <a:rPr lang="en-US" altLang="en-US" sz="4800" b="1" dirty="0" smtClean="0">
                <a:solidFill>
                  <a:schemeClr val="tx1"/>
                </a:solidFill>
                <a:latin typeface="Arial" charset="0"/>
              </a:rPr>
              <a:t>Board Member Questions</a:t>
            </a:r>
            <a:endParaRPr lang="en-US" altLang="en-US" sz="4800" b="1" dirty="0">
              <a:solidFill>
                <a:schemeClr val="tx1"/>
              </a:solidFill>
              <a:latin typeface="Arial" charset="0"/>
            </a:endParaRPr>
          </a:p>
        </p:txBody>
      </p:sp>
      <p:pic>
        <p:nvPicPr>
          <p:cNvPr id="4" name="Picture 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9" y="201613"/>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221408"/>
            <a:ext cx="4572000" cy="2394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94729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033" y="65968"/>
            <a:ext cx="900376" cy="100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8287" y="1225550"/>
            <a:ext cx="1774825"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77912" y="467142"/>
            <a:ext cx="6427788" cy="2123658"/>
          </a:xfrm>
          <a:prstGeom prst="rect">
            <a:avLst/>
          </a:prstGeom>
          <a:noFill/>
        </p:spPr>
        <p:txBody>
          <a:bodyPr wrap="square" rtlCol="0">
            <a:spAutoFit/>
          </a:bodyPr>
          <a:lstStyle/>
          <a:p>
            <a:r>
              <a:rPr lang="en-US" dirty="0" smtClean="0">
                <a:solidFill>
                  <a:schemeClr val="tx1"/>
                </a:solidFill>
              </a:rPr>
              <a:t>Lowell Joint School District is a unicorn this year!</a:t>
            </a:r>
            <a:endParaRPr lang="en-US" dirty="0">
              <a:solidFill>
                <a:schemeClr val="tx1"/>
              </a:solidFill>
            </a:endParaRPr>
          </a:p>
        </p:txBody>
      </p:sp>
      <p:sp>
        <p:nvSpPr>
          <p:cNvPr id="3" name="TextBox 2"/>
          <p:cNvSpPr txBox="1"/>
          <p:nvPr/>
        </p:nvSpPr>
        <p:spPr>
          <a:xfrm>
            <a:off x="620514" y="2819400"/>
            <a:ext cx="7919708" cy="3046988"/>
          </a:xfrm>
          <a:prstGeom prst="rect">
            <a:avLst/>
          </a:prstGeom>
          <a:noFill/>
        </p:spPr>
        <p:txBody>
          <a:bodyPr wrap="square" rtlCol="0">
            <a:spAutoFit/>
          </a:bodyPr>
          <a:lstStyle/>
          <a:p>
            <a:r>
              <a:rPr lang="en-US" sz="3200" dirty="0" smtClean="0">
                <a:solidFill>
                  <a:schemeClr val="tx1"/>
                </a:solidFill>
              </a:rPr>
              <a:t>Our district is the </a:t>
            </a:r>
            <a:r>
              <a:rPr lang="en-US" sz="3200" u="sng" dirty="0" smtClean="0">
                <a:solidFill>
                  <a:schemeClr val="tx1"/>
                </a:solidFill>
              </a:rPr>
              <a:t>only</a:t>
            </a:r>
            <a:r>
              <a:rPr lang="en-US" sz="3200" dirty="0" smtClean="0">
                <a:solidFill>
                  <a:schemeClr val="tx1"/>
                </a:solidFill>
              </a:rPr>
              <a:t> district in the state to have moved county oversight!</a:t>
            </a:r>
          </a:p>
          <a:p>
            <a:r>
              <a:rPr lang="en-US" sz="3200" dirty="0" smtClean="0">
                <a:solidFill>
                  <a:schemeClr val="tx1"/>
                </a:solidFill>
              </a:rPr>
              <a:t>With this comes excitement and challenges. </a:t>
            </a:r>
          </a:p>
          <a:p>
            <a:r>
              <a:rPr lang="en-US" sz="3200" dirty="0" smtClean="0">
                <a:solidFill>
                  <a:schemeClr val="tx1"/>
                </a:solidFill>
              </a:rPr>
              <a:t>We appreciate everyone’s patience and understanding as we transition to OCDE as of this 21/22 fiscal year </a:t>
            </a:r>
            <a:r>
              <a:rPr lang="en-US" sz="3200" dirty="0" smtClean="0">
                <a:solidFill>
                  <a:schemeClr val="tx1"/>
                </a:solidFill>
                <a:sym typeface="Wingdings" panose="05000000000000000000" pitchFamily="2" charset="2"/>
              </a:rPr>
              <a:t></a:t>
            </a:r>
            <a:r>
              <a:rPr lang="en-US" sz="3200" dirty="0" smtClean="0">
                <a:solidFill>
                  <a:schemeClr val="tx1"/>
                </a:solidFill>
              </a:rPr>
              <a:t> </a:t>
            </a:r>
            <a:endParaRPr lang="en-US" sz="3200" dirty="0">
              <a:solidFill>
                <a:schemeClr val="tx1"/>
              </a:solidFill>
            </a:endParaRPr>
          </a:p>
        </p:txBody>
      </p:sp>
    </p:spTree>
    <p:extLst>
      <p:ext uri="{BB962C8B-B14F-4D97-AF65-F5344CB8AC3E}">
        <p14:creationId xmlns:p14="http://schemas.microsoft.com/office/powerpoint/2010/main" val="114609900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7BB4C747-5918-4A60-A25D-8C02D10BDDB7}" type="slidenum">
              <a:rPr lang="en-US" altLang="en-US" sz="1100" smtClean="0">
                <a:solidFill>
                  <a:schemeClr val="tx1"/>
                </a:solidFill>
              </a:rPr>
              <a:pPr/>
              <a:t>3</a:t>
            </a:fld>
            <a:endParaRPr lang="en-US" altLang="en-US" sz="1100" smtClean="0">
              <a:solidFill>
                <a:schemeClr val="tx1"/>
              </a:solidFill>
            </a:endParaRPr>
          </a:p>
        </p:txBody>
      </p:sp>
      <p:graphicFrame>
        <p:nvGraphicFramePr>
          <p:cNvPr id="1026" name="Object 2">
            <a:hlinkClick r:id="" action="ppaction://ole?verb=0"/>
          </p:cNvPr>
          <p:cNvGraphicFramePr>
            <a:graphicFrameLocks/>
          </p:cNvGraphicFramePr>
          <p:nvPr>
            <p:extLst>
              <p:ext uri="{D42A27DB-BD31-4B8C-83A1-F6EECF244321}">
                <p14:modId xmlns:p14="http://schemas.microsoft.com/office/powerpoint/2010/main" val="2170789322"/>
              </p:ext>
            </p:extLst>
          </p:nvPr>
        </p:nvGraphicFramePr>
        <p:xfrm>
          <a:off x="0" y="1828800"/>
          <a:ext cx="7608888" cy="4416425"/>
        </p:xfrm>
        <a:graphic>
          <a:graphicData uri="http://schemas.openxmlformats.org/presentationml/2006/ole">
            <mc:AlternateContent xmlns:mc="http://schemas.openxmlformats.org/markup-compatibility/2006">
              <mc:Choice xmlns:v="urn:schemas-microsoft-com:vml" Requires="v">
                <p:oleObj spid="_x0000_s1216" name="Worksheet" r:id="rId3" imgW="4276850" imgH="1666875" progId="Excel.Sheet.8">
                  <p:embed/>
                </p:oleObj>
              </mc:Choice>
              <mc:Fallback>
                <p:oleObj name="Worksheet" r:id="rId3" imgW="4276850" imgH="1666875" progId="Excel.Sheet.8">
                  <p:embed/>
                  <p:pic>
                    <p:nvPicPr>
                      <p:cNvPr id="0" name="Object 2"/>
                      <p:cNvPicPr>
                        <a:picLocks noChangeArrowheads="1"/>
                      </p:cNvPicPr>
                      <p:nvPr/>
                    </p:nvPicPr>
                    <p:blipFill>
                      <a:blip r:embed="rId4"/>
                      <a:srcRect/>
                      <a:stretch>
                        <a:fillRect/>
                      </a:stretch>
                    </p:blipFill>
                    <p:spPr bwMode="auto">
                      <a:xfrm>
                        <a:off x="0" y="1828800"/>
                        <a:ext cx="7608888" cy="4416425"/>
                      </a:xfrm>
                      <a:prstGeom prst="rect">
                        <a:avLst/>
                      </a:prstGeom>
                      <a:noFill/>
                      <a:ln w="127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3"/>
          <p:cNvSpPr>
            <a:spLocks noChangeArrowheads="1"/>
          </p:cNvSpPr>
          <p:nvPr/>
        </p:nvSpPr>
        <p:spPr bwMode="auto">
          <a:xfrm>
            <a:off x="838200" y="381000"/>
            <a:ext cx="7696200" cy="12192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b="1" dirty="0" smtClean="0">
                <a:solidFill>
                  <a:schemeClr val="tx1"/>
                </a:solidFill>
                <a:latin typeface="Book Antiqua" pitchFamily="18" charset="0"/>
              </a:rPr>
              <a:t>Revenue</a:t>
            </a:r>
          </a:p>
          <a:p>
            <a:pPr algn="ctr">
              <a:lnSpc>
                <a:spcPct val="110000"/>
              </a:lnSpc>
            </a:pPr>
            <a:r>
              <a:rPr kumimoji="0" lang="en-US" altLang="en-US" sz="2800" dirty="0" smtClean="0">
                <a:solidFill>
                  <a:schemeClr val="tx1"/>
                </a:solidFill>
                <a:latin typeface="Book Antiqua" pitchFamily="18" charset="0"/>
              </a:rPr>
              <a:t>2020/21 </a:t>
            </a:r>
            <a:r>
              <a:rPr kumimoji="0" lang="en-US" altLang="en-US" sz="2800" dirty="0">
                <a:solidFill>
                  <a:schemeClr val="tx1"/>
                </a:solidFill>
                <a:latin typeface="Book Antiqua" pitchFamily="18" charset="0"/>
              </a:rPr>
              <a:t>General Fund</a:t>
            </a:r>
          </a:p>
          <a:p>
            <a:pPr algn="ctr">
              <a:lnSpc>
                <a:spcPct val="110000"/>
              </a:lnSpc>
            </a:pPr>
            <a:endParaRPr kumimoji="0" lang="en-US" altLang="en-US" sz="5400" b="1" i="1" dirty="0">
              <a:solidFill>
                <a:schemeClr val="tx1"/>
              </a:solidFill>
              <a:latin typeface="Book Antiqua" pitchFamily="18" charset="0"/>
            </a:endParaRPr>
          </a:p>
        </p:txBody>
      </p:sp>
      <p:pic>
        <p:nvPicPr>
          <p:cNvPr id="1101"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5257800"/>
            <a:ext cx="16002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2"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228600"/>
            <a:ext cx="1333499" cy="14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299200" y="5105400"/>
            <a:ext cx="1447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99200" y="3429000"/>
            <a:ext cx="1447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101"/>
                                        </p:tgtEl>
                                        <p:attrNameLst>
                                          <p:attrName>style.visibility</p:attrName>
                                        </p:attrNameLst>
                                      </p:cBhvr>
                                      <p:to>
                                        <p:strVal val="visible"/>
                                      </p:to>
                                    </p:set>
                                    <p:anim calcmode="lin" valueType="num">
                                      <p:cBhvr additive="base">
                                        <p:cTn id="7" dur="500" fill="hold"/>
                                        <p:tgtEl>
                                          <p:spTgt spid="1101"/>
                                        </p:tgtEl>
                                        <p:attrNameLst>
                                          <p:attrName>ppt_x</p:attrName>
                                        </p:attrNameLst>
                                      </p:cBhvr>
                                      <p:tavLst>
                                        <p:tav tm="0">
                                          <p:val>
                                            <p:strVal val="0-#ppt_w/2"/>
                                          </p:val>
                                        </p:tav>
                                        <p:tav tm="100000">
                                          <p:val>
                                            <p:strVal val="#ppt_x"/>
                                          </p:val>
                                        </p:tav>
                                      </p:tavLst>
                                    </p:anim>
                                    <p:anim calcmode="lin" valueType="num">
                                      <p:cBhvr additive="base">
                                        <p:cTn id="8" dur="500" fill="hold"/>
                                        <p:tgtEl>
                                          <p:spTgt spid="11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B1D62247-F69F-470D-9914-0D166D208C66}" type="slidenum">
              <a:rPr lang="en-US" altLang="en-US" sz="1100" smtClean="0">
                <a:solidFill>
                  <a:schemeClr val="tx1"/>
                </a:solidFill>
              </a:rPr>
              <a:pPr/>
              <a:t>4</a:t>
            </a:fld>
            <a:endParaRPr lang="en-US" altLang="en-US" sz="1100" smtClean="0">
              <a:solidFill>
                <a:schemeClr val="tx1"/>
              </a:solidFill>
            </a:endParaRPr>
          </a:p>
        </p:txBody>
      </p:sp>
      <p:sp>
        <p:nvSpPr>
          <p:cNvPr id="11267" name="Rectangle 2"/>
          <p:cNvSpPr>
            <a:spLocks noGrp="1" noChangeArrowheads="1"/>
          </p:cNvSpPr>
          <p:nvPr>
            <p:ph type="title" idx="4294967295"/>
          </p:nvPr>
        </p:nvSpPr>
        <p:spPr>
          <a:xfrm>
            <a:off x="0" y="274638"/>
            <a:ext cx="8229600" cy="1143000"/>
          </a:xfrm>
        </p:spPr>
        <p:txBody>
          <a:bodyPr lIns="90488" tIns="44450" rIns="90488" bIns="44450" anchor="t">
            <a:normAutofit fontScale="90000"/>
          </a:bodyPr>
          <a:lstStyle/>
          <a:p>
            <a:pPr eaLnBrk="1" fontAlgn="auto" hangingPunct="1">
              <a:spcAft>
                <a:spcPts val="0"/>
              </a:spcAft>
              <a:defRPr/>
            </a:pPr>
            <a:r>
              <a:rPr lang="en-US" dirty="0" smtClean="0"/>
              <a:t/>
            </a:r>
            <a:br>
              <a:rPr lang="en-US" dirty="0" smtClean="0"/>
            </a:br>
            <a:endParaRPr lang="en-US" dirty="0" smtClean="0"/>
          </a:p>
        </p:txBody>
      </p:sp>
      <p:sp>
        <p:nvSpPr>
          <p:cNvPr id="11268" name="Rectangle 7"/>
          <p:cNvSpPr>
            <a:spLocks noGrp="1" noChangeArrowheads="1"/>
          </p:cNvSpPr>
          <p:nvPr>
            <p:ph type="body" idx="4294967295"/>
          </p:nvPr>
        </p:nvSpPr>
        <p:spPr>
          <a:xfrm>
            <a:off x="859631" y="2057400"/>
            <a:ext cx="7812882" cy="4648200"/>
          </a:xfrm>
        </p:spPr>
        <p:txBody>
          <a:bodyPr lIns="92075" tIns="46038" rIns="92075" bIns="46038"/>
          <a:lstStyle/>
          <a:p>
            <a:pPr eaLnBrk="1" hangingPunct="1"/>
            <a:r>
              <a:rPr lang="en-US" altLang="en-US" b="1" dirty="0" smtClean="0"/>
              <a:t>All revenue sources decreased $300,000 from budget estimates </a:t>
            </a:r>
          </a:p>
          <a:p>
            <a:pPr lvl="1" eaLnBrk="1" hangingPunct="1">
              <a:lnSpc>
                <a:spcPct val="150000"/>
              </a:lnSpc>
              <a:buClr>
                <a:srgbClr val="FF0000"/>
              </a:buClr>
              <a:buSzPct val="200000"/>
              <a:buFont typeface="Wingdings" panose="05000000000000000000" pitchFamily="2" charset="2"/>
              <a:buChar char="ü"/>
            </a:pPr>
            <a:r>
              <a:rPr lang="en-US" altLang="en-US" dirty="0" smtClean="0"/>
              <a:t>State revenue net decrease due to:</a:t>
            </a:r>
          </a:p>
          <a:p>
            <a:pPr lvl="2" eaLnBrk="1" hangingPunct="1">
              <a:lnSpc>
                <a:spcPct val="150000"/>
              </a:lnSpc>
              <a:buClr>
                <a:srgbClr val="FF0000"/>
              </a:buClr>
              <a:buSzPct val="200000"/>
              <a:buFont typeface="Wingdings" panose="05000000000000000000" pitchFamily="2" charset="2"/>
              <a:buChar char="ü"/>
            </a:pPr>
            <a:r>
              <a:rPr lang="en-US" altLang="en-US" dirty="0" smtClean="0"/>
              <a:t>unspent dollars deferred in 20/21 (will be recognized in 21/22) for the In Person Instruction Grant (IPI)</a:t>
            </a:r>
          </a:p>
          <a:p>
            <a:pPr lvl="2" eaLnBrk="1" hangingPunct="1">
              <a:lnSpc>
                <a:spcPct val="150000"/>
              </a:lnSpc>
              <a:buClr>
                <a:srgbClr val="FF0000"/>
              </a:buClr>
              <a:buSzPct val="200000"/>
              <a:buFont typeface="Wingdings" panose="05000000000000000000" pitchFamily="2" charset="2"/>
              <a:buChar char="ü"/>
            </a:pPr>
            <a:r>
              <a:rPr lang="en-US" altLang="en-US" dirty="0" smtClean="0"/>
              <a:t>Increased Lottery income</a:t>
            </a:r>
          </a:p>
        </p:txBody>
      </p:sp>
      <p:sp>
        <p:nvSpPr>
          <p:cNvPr id="11269" name="Rectangle 3"/>
          <p:cNvSpPr>
            <a:spLocks noChangeArrowheads="1"/>
          </p:cNvSpPr>
          <p:nvPr/>
        </p:nvSpPr>
        <p:spPr bwMode="auto">
          <a:xfrm>
            <a:off x="671513" y="533400"/>
            <a:ext cx="8001000" cy="13716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b="1" dirty="0" smtClean="0">
                <a:solidFill>
                  <a:schemeClr val="tx1"/>
                </a:solidFill>
                <a:latin typeface="Book Antiqua" pitchFamily="18" charset="0"/>
              </a:rPr>
              <a:t>Summary of Revenue</a:t>
            </a:r>
          </a:p>
          <a:p>
            <a:pPr algn="ctr">
              <a:lnSpc>
                <a:spcPct val="110000"/>
              </a:lnSpc>
            </a:pPr>
            <a:r>
              <a:rPr kumimoji="0" lang="en-US" altLang="en-US" sz="2800" dirty="0" smtClean="0">
                <a:solidFill>
                  <a:schemeClr val="tx1"/>
                </a:solidFill>
                <a:latin typeface="Book Antiqua" pitchFamily="18" charset="0"/>
              </a:rPr>
              <a:t>2020/21 </a:t>
            </a:r>
            <a:r>
              <a:rPr kumimoji="0" lang="en-US" altLang="en-US" sz="2800" dirty="0">
                <a:solidFill>
                  <a:schemeClr val="tx1"/>
                </a:solidFill>
                <a:latin typeface="Book Antiqua" pitchFamily="18" charset="0"/>
              </a:rPr>
              <a:t>General Fund</a:t>
            </a:r>
          </a:p>
          <a:p>
            <a:pPr algn="ctr">
              <a:lnSpc>
                <a:spcPct val="110000"/>
              </a:lnSpc>
            </a:pPr>
            <a:endParaRPr kumimoji="0" lang="en-US" altLang="en-US" i="1" dirty="0">
              <a:solidFill>
                <a:schemeClr val="tx1"/>
              </a:solidFill>
              <a:latin typeface="Book Antiqua" pitchFamily="18" charset="0"/>
            </a:endParaRPr>
          </a:p>
        </p:txBody>
      </p:sp>
      <p:pic>
        <p:nvPicPr>
          <p:cNvPr id="6" name="Picture 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28600"/>
            <a:ext cx="1333499" cy="14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29000"/>
            <a:ext cx="1219364"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268">
                                            <p:txEl>
                                              <p:pRg st="1" end="1"/>
                                            </p:txEl>
                                          </p:spTgt>
                                        </p:tgtEl>
                                        <p:attrNameLst>
                                          <p:attrName>style.visibility</p:attrName>
                                        </p:attrNameLst>
                                      </p:cBhvr>
                                      <p:to>
                                        <p:strVal val="visible"/>
                                      </p:to>
                                    </p:set>
                                    <p:animEffect transition="in" filter="wipe(left)">
                                      <p:cBhvr>
                                        <p:cTn id="7" dur="1000"/>
                                        <p:tgtEl>
                                          <p:spTgt spid="11268">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268">
                                            <p:txEl>
                                              <p:pRg st="2" end="2"/>
                                            </p:txEl>
                                          </p:spTgt>
                                        </p:tgtEl>
                                        <p:attrNameLst>
                                          <p:attrName>style.visibility</p:attrName>
                                        </p:attrNameLst>
                                      </p:cBhvr>
                                      <p:to>
                                        <p:strVal val="visible"/>
                                      </p:to>
                                    </p:set>
                                    <p:animEffect transition="in" filter="wipe(left)">
                                      <p:cBhvr>
                                        <p:cTn id="11" dur="1000"/>
                                        <p:tgtEl>
                                          <p:spTgt spid="11268">
                                            <p:txEl>
                                              <p:pRg st="2" end="2"/>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1268">
                                            <p:txEl>
                                              <p:pRg st="3" end="3"/>
                                            </p:txEl>
                                          </p:spTgt>
                                        </p:tgtEl>
                                        <p:attrNameLst>
                                          <p:attrName>style.visibility</p:attrName>
                                        </p:attrNameLst>
                                      </p:cBhvr>
                                      <p:to>
                                        <p:strVal val="visible"/>
                                      </p:to>
                                    </p:set>
                                    <p:animEffect transition="in" filter="wipe(left)">
                                      <p:cBhvr>
                                        <p:cTn id="15" dur="1000"/>
                                        <p:tgtEl>
                                          <p:spTgt spid="11268">
                                            <p:txEl>
                                              <p:pRg st="3" end="3"/>
                                            </p:txEl>
                                          </p:spTgt>
                                        </p:tgtEl>
                                      </p:cBhvr>
                                    </p:animEffect>
                                  </p:childTnLst>
                                </p:cTn>
                              </p:par>
                              <p:par>
                                <p:cTn id="16" presetID="2" presetClass="entr" presetSubtype="9"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anim calcmode="lin" valueType="num">
                                      <p:cBhvr additive="base">
                                        <p:cTn id="18" dur="2000" fill="hold"/>
                                        <p:tgtEl>
                                          <p:spTgt spid="5122"/>
                                        </p:tgtEl>
                                        <p:attrNameLst>
                                          <p:attrName>ppt_x</p:attrName>
                                        </p:attrNameLst>
                                      </p:cBhvr>
                                      <p:tavLst>
                                        <p:tav tm="0">
                                          <p:val>
                                            <p:strVal val="0-#ppt_w/2"/>
                                          </p:val>
                                        </p:tav>
                                        <p:tav tm="100000">
                                          <p:val>
                                            <p:strVal val="#ppt_x"/>
                                          </p:val>
                                        </p:tav>
                                      </p:tavLst>
                                    </p:anim>
                                    <p:anim calcmode="lin" valueType="num">
                                      <p:cBhvr additive="base">
                                        <p:cTn id="19" dur="2000" fill="hold"/>
                                        <p:tgtEl>
                                          <p:spTgt spid="51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r"/>
            <a:fld id="{2E3BDDDD-35FD-4A4C-B3D7-540001A63358}" type="slidenum">
              <a:rPr lang="en-US" altLang="en-US" sz="1100">
                <a:solidFill>
                  <a:schemeClr val="tx1"/>
                </a:solidFill>
              </a:rPr>
              <a:pPr algn="r"/>
              <a:t>5</a:t>
            </a:fld>
            <a:endParaRPr lang="en-US" altLang="en-US" sz="1100">
              <a:solidFill>
                <a:schemeClr val="tx1"/>
              </a:solidFill>
            </a:endParaRPr>
          </a:p>
        </p:txBody>
      </p:sp>
      <p:sp>
        <p:nvSpPr>
          <p:cNvPr id="43011" name="Rectangle 3"/>
          <p:cNvSpPr>
            <a:spLocks noChangeArrowheads="1"/>
          </p:cNvSpPr>
          <p:nvPr/>
        </p:nvSpPr>
        <p:spPr bwMode="auto">
          <a:xfrm>
            <a:off x="914400" y="457200"/>
            <a:ext cx="7696200" cy="12192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b="1" dirty="0" smtClean="0">
                <a:solidFill>
                  <a:schemeClr val="tx1"/>
                </a:solidFill>
                <a:latin typeface="Book Antiqua" pitchFamily="18" charset="0"/>
              </a:rPr>
              <a:t>Revenue Percentages</a:t>
            </a:r>
          </a:p>
          <a:p>
            <a:pPr algn="ctr">
              <a:lnSpc>
                <a:spcPct val="110000"/>
              </a:lnSpc>
            </a:pPr>
            <a:r>
              <a:rPr kumimoji="0" lang="en-US" altLang="en-US" sz="2800" dirty="0" smtClean="0">
                <a:solidFill>
                  <a:schemeClr val="tx1"/>
                </a:solidFill>
                <a:latin typeface="Book Antiqua" pitchFamily="18" charset="0"/>
              </a:rPr>
              <a:t>2020/21 </a:t>
            </a:r>
            <a:r>
              <a:rPr kumimoji="0" lang="en-US" altLang="en-US" sz="2800" dirty="0">
                <a:solidFill>
                  <a:schemeClr val="tx1"/>
                </a:solidFill>
                <a:latin typeface="Book Antiqua" pitchFamily="18" charset="0"/>
              </a:rPr>
              <a:t>General Fund</a:t>
            </a:r>
          </a:p>
          <a:p>
            <a:pPr algn="ctr">
              <a:lnSpc>
                <a:spcPct val="110000"/>
              </a:lnSpc>
            </a:pPr>
            <a:endParaRPr kumimoji="0" lang="en-US" altLang="en-US" b="1" i="1" dirty="0">
              <a:solidFill>
                <a:schemeClr val="tx1"/>
              </a:solidFill>
              <a:latin typeface="Book Antiqua" pitchFamily="18" charset="0"/>
            </a:endParaRPr>
          </a:p>
        </p:txBody>
      </p:sp>
      <p:graphicFrame>
        <p:nvGraphicFramePr>
          <p:cNvPr id="5" name="Chart 4">
            <a:hlinkClick r:id="rId2" action="ppaction://hlinkfile"/>
          </p:cNvPr>
          <p:cNvGraphicFramePr>
            <a:graphicFrameLocks noGrp="1"/>
          </p:cNvGraphicFramePr>
          <p:nvPr>
            <p:extLst>
              <p:ext uri="{D42A27DB-BD31-4B8C-83A1-F6EECF244321}">
                <p14:modId xmlns:p14="http://schemas.microsoft.com/office/powerpoint/2010/main" val="2064602441"/>
              </p:ext>
            </p:extLst>
          </p:nvPr>
        </p:nvGraphicFramePr>
        <p:xfrm>
          <a:off x="2438400" y="2667000"/>
          <a:ext cx="5410200" cy="3200400"/>
        </p:xfrm>
        <a:graphic>
          <a:graphicData uri="http://schemas.openxmlformats.org/drawingml/2006/chart">
            <c:chart xmlns:c="http://schemas.openxmlformats.org/drawingml/2006/chart" xmlns:r="http://schemas.openxmlformats.org/officeDocument/2006/relationships" r:id="rId3"/>
          </a:graphicData>
        </a:graphic>
      </p:graphicFrame>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14800"/>
            <a:ext cx="1792288"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2700" y="409328"/>
            <a:ext cx="1333499" cy="14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1913785"/>
            <a:ext cx="5562600" cy="425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8)">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B8E166FF-6127-4E64-86F7-E6DB656ECFF6}" type="slidenum">
              <a:rPr lang="en-US" altLang="en-US" sz="1100" smtClean="0">
                <a:solidFill>
                  <a:schemeClr val="tx1"/>
                </a:solidFill>
              </a:rPr>
              <a:pPr/>
              <a:t>6</a:t>
            </a:fld>
            <a:endParaRPr lang="en-US" altLang="en-US" sz="1100" smtClean="0">
              <a:solidFill>
                <a:schemeClr val="tx1"/>
              </a:solidFill>
            </a:endParaRPr>
          </a:p>
        </p:txBody>
      </p:sp>
      <p:sp>
        <p:nvSpPr>
          <p:cNvPr id="2053" name="Rectangle 2"/>
          <p:cNvSpPr>
            <a:spLocks noGrp="1" noChangeArrowheads="1"/>
          </p:cNvSpPr>
          <p:nvPr>
            <p:ph type="title" idx="4294967295"/>
          </p:nvPr>
        </p:nvSpPr>
        <p:spPr>
          <a:xfrm>
            <a:off x="0" y="274638"/>
            <a:ext cx="8229600" cy="1143000"/>
          </a:xfrm>
        </p:spPr>
        <p:txBody>
          <a:bodyPr lIns="90488" tIns="44450" rIns="90488" bIns="44450" anchor="t">
            <a:normAutofit fontScale="90000"/>
          </a:bodyPr>
          <a:lstStyle/>
          <a:p>
            <a:pPr eaLnBrk="1" fontAlgn="auto" hangingPunct="1">
              <a:spcAft>
                <a:spcPts val="0"/>
              </a:spcAft>
              <a:defRPr/>
            </a:pPr>
            <a:r>
              <a:rPr lang="en-US" dirty="0" smtClean="0"/>
              <a:t/>
            </a:r>
            <a:br>
              <a:rPr lang="en-US" dirty="0" smtClean="0"/>
            </a:br>
            <a:endParaRPr lang="en-US" dirty="0" smtClean="0"/>
          </a:p>
        </p:txBody>
      </p:sp>
      <p:sp>
        <p:nvSpPr>
          <p:cNvPr id="2054" name="Rectangle 3"/>
          <p:cNvSpPr>
            <a:spLocks noChangeArrowheads="1"/>
          </p:cNvSpPr>
          <p:nvPr/>
        </p:nvSpPr>
        <p:spPr bwMode="auto">
          <a:xfrm>
            <a:off x="685800" y="152400"/>
            <a:ext cx="8001000" cy="12954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b="1" dirty="0" smtClean="0">
                <a:solidFill>
                  <a:schemeClr val="tx1"/>
                </a:solidFill>
                <a:latin typeface="Book Antiqua" pitchFamily="18" charset="0"/>
              </a:rPr>
              <a:t>Expenses</a:t>
            </a:r>
          </a:p>
          <a:p>
            <a:pPr algn="ctr">
              <a:lnSpc>
                <a:spcPct val="110000"/>
              </a:lnSpc>
            </a:pPr>
            <a:r>
              <a:rPr kumimoji="0" lang="en-US" altLang="en-US" sz="2800" dirty="0" smtClean="0">
                <a:solidFill>
                  <a:schemeClr val="tx1"/>
                </a:solidFill>
                <a:latin typeface="Book Antiqua" pitchFamily="18" charset="0"/>
              </a:rPr>
              <a:t>2020/21 </a:t>
            </a:r>
            <a:r>
              <a:rPr kumimoji="0" lang="en-US" altLang="en-US" sz="2800" dirty="0">
                <a:solidFill>
                  <a:schemeClr val="tx1"/>
                </a:solidFill>
                <a:latin typeface="Book Antiqua" pitchFamily="18" charset="0"/>
              </a:rPr>
              <a:t>General Fund</a:t>
            </a:r>
            <a:endParaRPr kumimoji="0" lang="en-US" altLang="en-US" sz="2800" i="1" dirty="0">
              <a:solidFill>
                <a:schemeClr val="tx1"/>
              </a:solidFill>
              <a:latin typeface="Book Antiqua" pitchFamily="18" charset="0"/>
            </a:endParaRPr>
          </a:p>
        </p:txBody>
      </p:sp>
      <p:graphicFrame>
        <p:nvGraphicFramePr>
          <p:cNvPr id="2050" name="Object 4">
            <a:hlinkClick r:id="" action="ppaction://ole?verb=0"/>
          </p:cNvPr>
          <p:cNvGraphicFramePr>
            <a:graphicFrameLocks/>
          </p:cNvGraphicFramePr>
          <p:nvPr>
            <p:extLst>
              <p:ext uri="{D42A27DB-BD31-4B8C-83A1-F6EECF244321}">
                <p14:modId xmlns:p14="http://schemas.microsoft.com/office/powerpoint/2010/main" val="3033046622"/>
              </p:ext>
            </p:extLst>
          </p:nvPr>
        </p:nvGraphicFramePr>
        <p:xfrm>
          <a:off x="658813" y="1600200"/>
          <a:ext cx="8123237" cy="4611688"/>
        </p:xfrm>
        <a:graphic>
          <a:graphicData uri="http://schemas.openxmlformats.org/presentationml/2006/ole">
            <mc:AlternateContent xmlns:mc="http://schemas.openxmlformats.org/markup-compatibility/2006">
              <mc:Choice xmlns:v="urn:schemas-microsoft-com:vml" Requires="v">
                <p:oleObj spid="_x0000_s5178" name="Worksheet" r:id="rId4" imgW="4505274" imgH="2390775" progId="Excel.Sheet.8">
                  <p:embed/>
                </p:oleObj>
              </mc:Choice>
              <mc:Fallback>
                <p:oleObj name="Worksheet" r:id="rId4" imgW="4505274" imgH="2390775" progId="Excel.Sheet.8">
                  <p:embed/>
                  <p:pic>
                    <p:nvPicPr>
                      <p:cNvPr id="0" name=""/>
                      <p:cNvPicPr>
                        <a:picLocks noChangeArrowheads="1"/>
                      </p:cNvPicPr>
                      <p:nvPr/>
                    </p:nvPicPr>
                    <p:blipFill>
                      <a:blip r:embed="rId5"/>
                      <a:srcRect/>
                      <a:stretch>
                        <a:fillRect/>
                      </a:stretch>
                    </p:blipFill>
                    <p:spPr bwMode="auto">
                      <a:xfrm>
                        <a:off x="658813" y="1600200"/>
                        <a:ext cx="8123237" cy="4611688"/>
                      </a:xfrm>
                      <a:prstGeom prst="rect">
                        <a:avLst/>
                      </a:prstGeom>
                      <a:noFill/>
                      <a:ln w="127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28" name="Picture 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152400"/>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7239000" y="5257800"/>
            <a:ext cx="1557337" cy="609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43813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76BBF4E0-9943-4295-9FB4-BEE109A01579}" type="slidenum">
              <a:rPr lang="en-US" altLang="en-US" sz="1100" smtClean="0">
                <a:solidFill>
                  <a:schemeClr val="tx1"/>
                </a:solidFill>
              </a:rPr>
              <a:pPr/>
              <a:t>7</a:t>
            </a:fld>
            <a:endParaRPr lang="en-US" altLang="en-US" sz="1100" smtClean="0">
              <a:solidFill>
                <a:schemeClr val="tx1"/>
              </a:solidFill>
            </a:endParaRPr>
          </a:p>
        </p:txBody>
      </p:sp>
      <p:sp>
        <p:nvSpPr>
          <p:cNvPr id="13315" name="Rectangle 2"/>
          <p:cNvSpPr>
            <a:spLocks noGrp="1" noChangeArrowheads="1"/>
          </p:cNvSpPr>
          <p:nvPr>
            <p:ph type="title" idx="4294967295"/>
          </p:nvPr>
        </p:nvSpPr>
        <p:spPr>
          <a:xfrm>
            <a:off x="0" y="274638"/>
            <a:ext cx="8229600" cy="1143000"/>
          </a:xfrm>
        </p:spPr>
        <p:txBody>
          <a:bodyPr lIns="90488" tIns="44450" rIns="90488" bIns="44450" anchor="t">
            <a:normAutofit fontScale="90000"/>
          </a:bodyPr>
          <a:lstStyle/>
          <a:p>
            <a:pPr eaLnBrk="1" fontAlgn="auto" hangingPunct="1">
              <a:spcAft>
                <a:spcPts val="0"/>
              </a:spcAft>
              <a:defRPr/>
            </a:pPr>
            <a:r>
              <a:rPr lang="en-US" dirty="0" smtClean="0"/>
              <a:t/>
            </a:r>
            <a:br>
              <a:rPr lang="en-US" dirty="0" smtClean="0"/>
            </a:br>
            <a:endParaRPr lang="en-US" dirty="0" smtClean="0"/>
          </a:p>
        </p:txBody>
      </p:sp>
      <p:sp>
        <p:nvSpPr>
          <p:cNvPr id="13317" name="Rectangle 4"/>
          <p:cNvSpPr>
            <a:spLocks noChangeArrowheads="1"/>
          </p:cNvSpPr>
          <p:nvPr/>
        </p:nvSpPr>
        <p:spPr bwMode="auto">
          <a:xfrm>
            <a:off x="381000" y="533400"/>
            <a:ext cx="8001000" cy="14478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b="1" dirty="0" smtClean="0">
                <a:solidFill>
                  <a:schemeClr val="tx1"/>
                </a:solidFill>
                <a:latin typeface="Book Antiqua" pitchFamily="18" charset="0"/>
              </a:rPr>
              <a:t>Summary of Expenditures</a:t>
            </a:r>
          </a:p>
          <a:p>
            <a:pPr algn="ctr">
              <a:lnSpc>
                <a:spcPct val="110000"/>
              </a:lnSpc>
            </a:pPr>
            <a:r>
              <a:rPr kumimoji="0" lang="en-US" altLang="en-US" sz="2800" dirty="0" smtClean="0">
                <a:solidFill>
                  <a:schemeClr val="tx1"/>
                </a:solidFill>
                <a:latin typeface="Book Antiqua" pitchFamily="18" charset="0"/>
              </a:rPr>
              <a:t>2020/21 </a:t>
            </a:r>
            <a:r>
              <a:rPr kumimoji="0" lang="en-US" altLang="en-US" sz="2800" dirty="0">
                <a:solidFill>
                  <a:schemeClr val="tx1"/>
                </a:solidFill>
                <a:latin typeface="Book Antiqua" pitchFamily="18" charset="0"/>
              </a:rPr>
              <a:t>General Fund</a:t>
            </a:r>
            <a:endParaRPr kumimoji="0" lang="en-US" altLang="en-US" sz="2800" i="1" dirty="0">
              <a:solidFill>
                <a:schemeClr val="tx1"/>
              </a:solidFill>
              <a:latin typeface="Book Antiqua" pitchFamily="18"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250"/>
            <a:ext cx="1038001"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Rectangle 3"/>
          <p:cNvSpPr>
            <a:spLocks noGrp="1" noChangeArrowheads="1"/>
          </p:cNvSpPr>
          <p:nvPr>
            <p:ph type="body" idx="4294967295"/>
          </p:nvPr>
        </p:nvSpPr>
        <p:spPr>
          <a:xfrm>
            <a:off x="685800" y="1981201"/>
            <a:ext cx="8458200" cy="4191000"/>
          </a:xfrm>
        </p:spPr>
        <p:txBody>
          <a:bodyPr lIns="92075" tIns="46038" rIns="92075" bIns="46038"/>
          <a:lstStyle/>
          <a:p>
            <a:pPr marL="0" indent="0" eaLnBrk="1" hangingPunct="1">
              <a:lnSpc>
                <a:spcPct val="90000"/>
              </a:lnSpc>
              <a:buNone/>
            </a:pPr>
            <a:r>
              <a:rPr lang="en-US" altLang="en-US" sz="3200" b="1" dirty="0" smtClean="0"/>
              <a:t>Actual expenses were $2,900,000 less than budgeted				</a:t>
            </a:r>
          </a:p>
          <a:p>
            <a:pPr lvl="1" eaLnBrk="1" hangingPunct="1">
              <a:lnSpc>
                <a:spcPct val="90000"/>
              </a:lnSpc>
              <a:buClr>
                <a:srgbClr val="008000"/>
              </a:buClr>
              <a:buSzPct val="150000"/>
              <a:buFont typeface="Wingdings" panose="05000000000000000000" pitchFamily="2" charset="2"/>
              <a:buChar char="ü"/>
            </a:pPr>
            <a:r>
              <a:rPr lang="en-US" altLang="en-US" dirty="0" smtClean="0"/>
              <a:t>$280,000 School Site Budgets unspent</a:t>
            </a:r>
          </a:p>
          <a:p>
            <a:pPr lvl="1" eaLnBrk="1" hangingPunct="1">
              <a:lnSpc>
                <a:spcPct val="90000"/>
              </a:lnSpc>
              <a:buClr>
                <a:srgbClr val="008000"/>
              </a:buClr>
              <a:buSzPct val="150000"/>
              <a:buFont typeface="Wingdings" panose="05000000000000000000" pitchFamily="2" charset="2"/>
              <a:buChar char="ü"/>
            </a:pPr>
            <a:r>
              <a:rPr lang="en-US" altLang="en-US" dirty="0" smtClean="0"/>
              <a:t>$500,000 unspent  federal funds (deferred)</a:t>
            </a:r>
          </a:p>
          <a:p>
            <a:pPr lvl="1" eaLnBrk="1" hangingPunct="1">
              <a:lnSpc>
                <a:spcPct val="90000"/>
              </a:lnSpc>
              <a:buClr>
                <a:srgbClr val="008000"/>
              </a:buClr>
              <a:buSzPct val="150000"/>
              <a:buFont typeface="Wingdings" panose="05000000000000000000" pitchFamily="2" charset="2"/>
              <a:buChar char="ü"/>
            </a:pPr>
            <a:r>
              <a:rPr lang="en-US" altLang="en-US" dirty="0" smtClean="0"/>
              <a:t>$1,100,000 Unspent Grant Funds (restricted fund </a:t>
            </a:r>
            <a:r>
              <a:rPr lang="en-US" altLang="en-US" dirty="0" err="1" smtClean="0"/>
              <a:t>bal</a:t>
            </a:r>
            <a:r>
              <a:rPr lang="en-US" altLang="en-US" dirty="0" smtClean="0"/>
              <a:t>)</a:t>
            </a:r>
          </a:p>
          <a:p>
            <a:pPr lvl="1" eaLnBrk="1" hangingPunct="1">
              <a:lnSpc>
                <a:spcPct val="90000"/>
              </a:lnSpc>
              <a:buClr>
                <a:srgbClr val="008000"/>
              </a:buClr>
              <a:buSzPct val="150000"/>
              <a:buFont typeface="Wingdings" panose="05000000000000000000" pitchFamily="2" charset="2"/>
              <a:buChar char="ü"/>
            </a:pPr>
            <a:r>
              <a:rPr lang="en-US" altLang="en-US" dirty="0" smtClean="0"/>
              <a:t>Additional unrestricted expenditures were replaced with one-time pandemic fund expenditures, generating one-time savings</a:t>
            </a:r>
          </a:p>
          <a:p>
            <a:pPr lvl="1" eaLnBrk="1" hangingPunct="1">
              <a:lnSpc>
                <a:spcPct val="90000"/>
              </a:lnSpc>
              <a:buClr>
                <a:srgbClr val="008000"/>
              </a:buClr>
              <a:buSzPct val="150000"/>
              <a:buFont typeface="Wingdings" panose="05000000000000000000" pitchFamily="2" charset="2"/>
              <a:buChar char="ü"/>
            </a:pPr>
            <a:endParaRPr lang="en-US" altLang="en-US" dirty="0" smtClean="0"/>
          </a:p>
        </p:txBody>
      </p:sp>
      <p:pic>
        <p:nvPicPr>
          <p:cNvPr id="7" name="Picture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5263" y="201613"/>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5257800"/>
            <a:ext cx="2286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316">
                                            <p:txEl>
                                              <p:pRg st="1" end="1"/>
                                            </p:txEl>
                                          </p:spTgt>
                                        </p:tgtEl>
                                        <p:attrNameLst>
                                          <p:attrName>style.visibility</p:attrName>
                                        </p:attrNameLst>
                                      </p:cBhvr>
                                      <p:to>
                                        <p:strVal val="visible"/>
                                      </p:to>
                                    </p:set>
                                    <p:animEffect transition="in" filter="wipe(left)">
                                      <p:cBhvr>
                                        <p:cTn id="7" dur="1000"/>
                                        <p:tgtEl>
                                          <p:spTgt spid="13316">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3316">
                                            <p:txEl>
                                              <p:pRg st="2" end="2"/>
                                            </p:txEl>
                                          </p:spTgt>
                                        </p:tgtEl>
                                        <p:attrNameLst>
                                          <p:attrName>style.visibility</p:attrName>
                                        </p:attrNameLst>
                                      </p:cBhvr>
                                      <p:to>
                                        <p:strVal val="visible"/>
                                      </p:to>
                                    </p:set>
                                    <p:animEffect transition="in" filter="wipe(left)">
                                      <p:cBhvr>
                                        <p:cTn id="11" dur="1000"/>
                                        <p:tgtEl>
                                          <p:spTgt spid="13316">
                                            <p:txEl>
                                              <p:pRg st="2" end="2"/>
                                            </p:txEl>
                                          </p:spTgt>
                                        </p:tgtEl>
                                      </p:cBhvr>
                                    </p:animEffect>
                                  </p:childTnLst>
                                </p:cTn>
                              </p:par>
                              <p:par>
                                <p:cTn id="12" presetID="53" presetClass="entr" presetSubtype="16" fill="hold" nodeType="with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1000" fill="hold"/>
                                        <p:tgtEl>
                                          <p:spTgt spid="8194"/>
                                        </p:tgtEl>
                                        <p:attrNameLst>
                                          <p:attrName>ppt_w</p:attrName>
                                        </p:attrNameLst>
                                      </p:cBhvr>
                                      <p:tavLst>
                                        <p:tav tm="0">
                                          <p:val>
                                            <p:fltVal val="0"/>
                                          </p:val>
                                        </p:tav>
                                        <p:tav tm="100000">
                                          <p:val>
                                            <p:strVal val="#ppt_w"/>
                                          </p:val>
                                        </p:tav>
                                      </p:tavLst>
                                    </p:anim>
                                    <p:anim calcmode="lin" valueType="num">
                                      <p:cBhvr>
                                        <p:cTn id="15" dur="1000" fill="hold"/>
                                        <p:tgtEl>
                                          <p:spTgt spid="8194"/>
                                        </p:tgtEl>
                                        <p:attrNameLst>
                                          <p:attrName>ppt_h</p:attrName>
                                        </p:attrNameLst>
                                      </p:cBhvr>
                                      <p:tavLst>
                                        <p:tav tm="0">
                                          <p:val>
                                            <p:fltVal val="0"/>
                                          </p:val>
                                        </p:tav>
                                        <p:tav tm="100000">
                                          <p:val>
                                            <p:strVal val="#ppt_h"/>
                                          </p:val>
                                        </p:tav>
                                      </p:tavLst>
                                    </p:anim>
                                    <p:animEffect transition="in" filter="fade">
                                      <p:cBhvr>
                                        <p:cTn id="16" dur="1000"/>
                                        <p:tgtEl>
                                          <p:spTgt spid="8194"/>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3316">
                                            <p:txEl>
                                              <p:pRg st="3" end="3"/>
                                            </p:txEl>
                                          </p:spTgt>
                                        </p:tgtEl>
                                        <p:attrNameLst>
                                          <p:attrName>style.visibility</p:attrName>
                                        </p:attrNameLst>
                                      </p:cBhvr>
                                      <p:to>
                                        <p:strVal val="visible"/>
                                      </p:to>
                                    </p:set>
                                    <p:animEffect transition="in" filter="wipe(left)">
                                      <p:cBhvr>
                                        <p:cTn id="20" dur="1000"/>
                                        <p:tgtEl>
                                          <p:spTgt spid="13316">
                                            <p:txEl>
                                              <p:pRg st="3" end="3"/>
                                            </p:txEl>
                                          </p:spTgt>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13316">
                                            <p:txEl>
                                              <p:pRg st="4" end="4"/>
                                            </p:txEl>
                                          </p:spTgt>
                                        </p:tgtEl>
                                        <p:attrNameLst>
                                          <p:attrName>style.visibility</p:attrName>
                                        </p:attrNameLst>
                                      </p:cBhvr>
                                      <p:to>
                                        <p:strVal val="visible"/>
                                      </p:to>
                                    </p:set>
                                    <p:animEffect transition="in" filter="wipe(left)">
                                      <p:cBhvr>
                                        <p:cTn id="24" dur="1000"/>
                                        <p:tgtEl>
                                          <p:spTgt spid="13316">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261C4961-8494-4689-A36C-DD76E60CAE2F}" type="slidenum">
              <a:rPr lang="en-US" altLang="en-US" sz="1100" smtClean="0">
                <a:solidFill>
                  <a:schemeClr val="tx1"/>
                </a:solidFill>
              </a:rPr>
              <a:pPr/>
              <a:t>8</a:t>
            </a:fld>
            <a:endParaRPr lang="en-US" altLang="en-US" sz="1100" smtClean="0">
              <a:solidFill>
                <a:schemeClr val="tx1"/>
              </a:solidFill>
            </a:endParaRPr>
          </a:p>
        </p:txBody>
      </p:sp>
      <p:sp>
        <p:nvSpPr>
          <p:cNvPr id="12291" name="Rectangle 2"/>
          <p:cNvSpPr>
            <a:spLocks noGrp="1" noChangeArrowheads="1"/>
          </p:cNvSpPr>
          <p:nvPr>
            <p:ph type="title" idx="4294967295"/>
          </p:nvPr>
        </p:nvSpPr>
        <p:spPr>
          <a:xfrm>
            <a:off x="0" y="274638"/>
            <a:ext cx="8229600" cy="1143000"/>
          </a:xfrm>
        </p:spPr>
        <p:txBody>
          <a:bodyPr lIns="90488" tIns="44450" rIns="90488" bIns="44450" anchor="t">
            <a:normAutofit fontScale="90000"/>
          </a:bodyPr>
          <a:lstStyle/>
          <a:p>
            <a:pPr eaLnBrk="1" fontAlgn="auto" hangingPunct="1">
              <a:spcAft>
                <a:spcPts val="0"/>
              </a:spcAft>
              <a:defRPr/>
            </a:pPr>
            <a:r>
              <a:rPr lang="en-US" dirty="0" smtClean="0"/>
              <a:t/>
            </a:r>
            <a:br>
              <a:rPr lang="en-US" dirty="0" smtClean="0"/>
            </a:br>
            <a:endParaRPr lang="en-US" dirty="0" smtClean="0"/>
          </a:p>
        </p:txBody>
      </p:sp>
      <p:sp>
        <p:nvSpPr>
          <p:cNvPr id="12292" name="Rectangle 3"/>
          <p:cNvSpPr>
            <a:spLocks noChangeArrowheads="1"/>
          </p:cNvSpPr>
          <p:nvPr/>
        </p:nvSpPr>
        <p:spPr bwMode="auto">
          <a:xfrm>
            <a:off x="283368" y="381000"/>
            <a:ext cx="8001000" cy="12954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b="1" dirty="0" smtClean="0">
                <a:solidFill>
                  <a:schemeClr val="tx1"/>
                </a:solidFill>
                <a:latin typeface="Book Antiqua" pitchFamily="18" charset="0"/>
              </a:rPr>
              <a:t>Expenditure Percentages</a:t>
            </a:r>
          </a:p>
          <a:p>
            <a:pPr algn="ctr">
              <a:lnSpc>
                <a:spcPct val="110000"/>
              </a:lnSpc>
            </a:pPr>
            <a:r>
              <a:rPr kumimoji="0" lang="en-US" altLang="en-US" sz="2800" dirty="0" smtClean="0">
                <a:solidFill>
                  <a:schemeClr val="tx1"/>
                </a:solidFill>
                <a:latin typeface="Book Antiqua" pitchFamily="18" charset="0"/>
              </a:rPr>
              <a:t>2020/21 </a:t>
            </a:r>
            <a:r>
              <a:rPr kumimoji="0" lang="en-US" altLang="en-US" sz="2800" dirty="0">
                <a:solidFill>
                  <a:schemeClr val="tx1"/>
                </a:solidFill>
                <a:latin typeface="Book Antiqua" pitchFamily="18" charset="0"/>
              </a:rPr>
              <a:t>General Fund</a:t>
            </a:r>
            <a:endParaRPr kumimoji="0" lang="en-US" altLang="en-US" sz="2800" i="1" dirty="0">
              <a:solidFill>
                <a:schemeClr val="tx1"/>
              </a:solidFill>
              <a:latin typeface="Book Antiqua" pitchFamily="18"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554976817"/>
              </p:ext>
            </p:extLst>
          </p:nvPr>
        </p:nvGraphicFramePr>
        <p:xfrm>
          <a:off x="671513" y="1828800"/>
          <a:ext cx="8001000" cy="474726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99" y="201613"/>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1" y="2051050"/>
            <a:ext cx="8095108"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76BBF4E0-9943-4295-9FB4-BEE109A01579}" type="slidenum">
              <a:rPr lang="en-US" altLang="en-US" sz="1100" smtClean="0">
                <a:solidFill>
                  <a:schemeClr val="tx1"/>
                </a:solidFill>
              </a:rPr>
              <a:pPr/>
              <a:t>9</a:t>
            </a:fld>
            <a:endParaRPr lang="en-US" altLang="en-US" sz="1100" smtClean="0">
              <a:solidFill>
                <a:schemeClr val="tx1"/>
              </a:solidFill>
            </a:endParaRPr>
          </a:p>
        </p:txBody>
      </p:sp>
      <p:sp>
        <p:nvSpPr>
          <p:cNvPr id="13315" name="Rectangle 2"/>
          <p:cNvSpPr>
            <a:spLocks noGrp="1" noChangeArrowheads="1"/>
          </p:cNvSpPr>
          <p:nvPr>
            <p:ph type="title" idx="4294967295"/>
          </p:nvPr>
        </p:nvSpPr>
        <p:spPr>
          <a:xfrm>
            <a:off x="0" y="274638"/>
            <a:ext cx="8229600" cy="1143000"/>
          </a:xfrm>
        </p:spPr>
        <p:txBody>
          <a:bodyPr lIns="90488" tIns="44450" rIns="90488" bIns="44450" anchor="t">
            <a:normAutofit fontScale="90000"/>
          </a:bodyPr>
          <a:lstStyle/>
          <a:p>
            <a:pPr eaLnBrk="1" fontAlgn="auto" hangingPunct="1">
              <a:spcAft>
                <a:spcPts val="0"/>
              </a:spcAft>
              <a:defRPr/>
            </a:pPr>
            <a:r>
              <a:rPr lang="en-US" dirty="0" smtClean="0"/>
              <a:t/>
            </a:r>
            <a:br>
              <a:rPr lang="en-US" dirty="0" smtClean="0"/>
            </a:br>
            <a:endParaRPr lang="en-US" dirty="0" smtClean="0"/>
          </a:p>
        </p:txBody>
      </p:sp>
      <p:sp>
        <p:nvSpPr>
          <p:cNvPr id="13316" name="Rectangle 3"/>
          <p:cNvSpPr>
            <a:spLocks noGrp="1" noChangeArrowheads="1"/>
          </p:cNvSpPr>
          <p:nvPr>
            <p:ph type="body" idx="4294967295"/>
          </p:nvPr>
        </p:nvSpPr>
        <p:spPr>
          <a:xfrm>
            <a:off x="626746" y="1981200"/>
            <a:ext cx="8441054" cy="4525963"/>
          </a:xfrm>
        </p:spPr>
        <p:txBody>
          <a:bodyPr lIns="92075" tIns="46038" rIns="92075" bIns="46038"/>
          <a:lstStyle/>
          <a:p>
            <a:pPr marL="0" indent="0" eaLnBrk="1" hangingPunct="1">
              <a:lnSpc>
                <a:spcPct val="90000"/>
              </a:lnSpc>
              <a:buNone/>
            </a:pPr>
            <a:r>
              <a:rPr lang="en-US" altLang="en-US" sz="3200" b="1" dirty="0" smtClean="0"/>
              <a:t>Actual ending balance is $12.3 million </a:t>
            </a:r>
          </a:p>
          <a:p>
            <a:pPr marL="0" indent="0" eaLnBrk="1" hangingPunct="1">
              <a:lnSpc>
                <a:spcPct val="90000"/>
              </a:lnSpc>
              <a:buNone/>
            </a:pPr>
            <a:r>
              <a:rPr lang="en-US" altLang="en-US" sz="3200" b="1" dirty="0" smtClean="0"/>
              <a:t>Estimated ending balance was $9.7 million</a:t>
            </a:r>
            <a:endParaRPr lang="en-US" altLang="en-US" sz="3200" b="1" dirty="0"/>
          </a:p>
          <a:p>
            <a:pPr marL="0" indent="0" eaLnBrk="1" hangingPunct="1">
              <a:lnSpc>
                <a:spcPct val="90000"/>
              </a:lnSpc>
              <a:buNone/>
            </a:pPr>
            <a:endParaRPr lang="en-US" altLang="en-US" sz="3200" b="1" dirty="0"/>
          </a:p>
          <a:p>
            <a:pPr marL="0" indent="0" eaLnBrk="1" hangingPunct="1">
              <a:lnSpc>
                <a:spcPct val="90000"/>
              </a:lnSpc>
              <a:buNone/>
            </a:pPr>
            <a:r>
              <a:rPr lang="en-US" altLang="en-US" sz="3200" b="1" dirty="0" smtClean="0"/>
              <a:t>Increase is $2.6 million</a:t>
            </a:r>
          </a:p>
          <a:p>
            <a:pPr marL="0" indent="0" eaLnBrk="1" hangingPunct="1">
              <a:lnSpc>
                <a:spcPct val="90000"/>
              </a:lnSpc>
              <a:buNone/>
            </a:pPr>
            <a:r>
              <a:rPr lang="en-US" altLang="en-US" sz="3200" b="1" dirty="0" smtClean="0"/>
              <a:t>	Categorical carryover $1.1 million</a:t>
            </a:r>
            <a:endParaRPr lang="en-US" altLang="en-US" sz="3200" b="1" dirty="0"/>
          </a:p>
          <a:p>
            <a:pPr marL="0" indent="0" eaLnBrk="1" hangingPunct="1">
              <a:lnSpc>
                <a:spcPct val="90000"/>
              </a:lnSpc>
              <a:buNone/>
            </a:pPr>
            <a:r>
              <a:rPr lang="en-US" altLang="en-US" sz="3200" b="1" dirty="0"/>
              <a:t>	</a:t>
            </a:r>
            <a:r>
              <a:rPr lang="en-US" altLang="en-US" sz="3200" b="1" dirty="0" smtClean="0"/>
              <a:t>Board Restriction for </a:t>
            </a:r>
            <a:r>
              <a:rPr lang="en-US" altLang="en-US" sz="3200" b="1" dirty="0"/>
              <a:t>School Site </a:t>
            </a:r>
            <a:r>
              <a:rPr lang="en-US" altLang="en-US" sz="3200" b="1" dirty="0" smtClean="0"/>
              <a:t>	Budgets Carryover $0.3 million</a:t>
            </a:r>
            <a:endParaRPr lang="en-US" altLang="en-US" sz="3200" b="1" dirty="0"/>
          </a:p>
          <a:p>
            <a:pPr marL="0" indent="0" eaLnBrk="1" hangingPunct="1">
              <a:lnSpc>
                <a:spcPct val="90000"/>
              </a:lnSpc>
              <a:buNone/>
            </a:pPr>
            <a:r>
              <a:rPr lang="en-US" altLang="en-US" sz="2400" dirty="0" smtClean="0"/>
              <a:t>Additional analysis will be conducted to determine one time savings versus ongoing savings</a:t>
            </a:r>
          </a:p>
          <a:p>
            <a:pPr marL="457200" lvl="1" indent="0" eaLnBrk="1" hangingPunct="1">
              <a:lnSpc>
                <a:spcPct val="90000"/>
              </a:lnSpc>
              <a:buClr>
                <a:srgbClr val="008000"/>
              </a:buClr>
              <a:buSzPct val="150000"/>
              <a:buNone/>
            </a:pPr>
            <a:r>
              <a:rPr lang="en-US" altLang="en-US" dirty="0" smtClean="0"/>
              <a:t> </a:t>
            </a:r>
            <a:endParaRPr lang="en-US" altLang="en-US" sz="2800" dirty="0" smtClean="0"/>
          </a:p>
          <a:p>
            <a:pPr lvl="1" eaLnBrk="1" hangingPunct="1">
              <a:lnSpc>
                <a:spcPct val="90000"/>
              </a:lnSpc>
            </a:pPr>
            <a:endParaRPr lang="en-US" altLang="en-US" sz="3200" dirty="0" smtClean="0"/>
          </a:p>
        </p:txBody>
      </p:sp>
      <p:sp>
        <p:nvSpPr>
          <p:cNvPr id="13317" name="Rectangle 4"/>
          <p:cNvSpPr>
            <a:spLocks noChangeArrowheads="1"/>
          </p:cNvSpPr>
          <p:nvPr/>
        </p:nvSpPr>
        <p:spPr bwMode="auto">
          <a:xfrm>
            <a:off x="671513" y="533400"/>
            <a:ext cx="8001000" cy="11430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b="1" dirty="0" smtClean="0">
                <a:solidFill>
                  <a:schemeClr val="tx1"/>
                </a:solidFill>
                <a:latin typeface="Book Antiqua" pitchFamily="18" charset="0"/>
              </a:rPr>
              <a:t>2020/21 Fund Balance</a:t>
            </a:r>
            <a:endParaRPr kumimoji="0" lang="en-US" altLang="en-US" sz="5400" i="1" dirty="0">
              <a:solidFill>
                <a:schemeClr val="tx1"/>
              </a:solidFill>
              <a:latin typeface="Book Antiqua"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912" y="3048000"/>
            <a:ext cx="16002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99" y="201613"/>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5562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3316">
                                            <p:txEl>
                                              <p:pRg st="7" end="7"/>
                                            </p:txEl>
                                          </p:spTgt>
                                        </p:tgtEl>
                                        <p:attrNameLst>
                                          <p:attrName>style.visibility</p:attrName>
                                        </p:attrNameLst>
                                      </p:cBhvr>
                                      <p:to>
                                        <p:strVal val="visible"/>
                                      </p:to>
                                    </p:set>
                                    <p:animEffect transition="in" filter="wipe(right)">
                                      <p:cBhvr>
                                        <p:cTn id="13" dur="1000"/>
                                        <p:tgtEl>
                                          <p:spTgt spid="133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lk">
  <a:themeElements>
    <a:clrScheme name="Slik-1">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226CA5"/>
      </a:folHlink>
    </a:clrScheme>
    <a:fontScheme name="Slik-1">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lik-1">
      <a:fillStyleLst>
        <a:solidFill>
          <a:schemeClr val="ph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696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6960000" scaled="1"/>
        </a:gradFill>
      </a:fillStyleLst>
      <a:lnStyleLst>
        <a:ln w="12700" cap="flat" cmpd="sng" algn="ctr">
          <a:solidFill>
            <a:schemeClr val="ph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63500" dist="50800" dir="5400000" algn="tl" rotWithShape="0">
              <a:srgbClr val="000000">
                <a:alpha val="35000"/>
              </a:srgbClr>
            </a:outerShdw>
          </a:effectLst>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27000" h="12700"/>
          </a:sp3d>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52400" h="25400"/>
          </a:sp3d>
        </a:effectStyle>
      </a:effectStyleLst>
      <a:bgFillStyleLst>
        <a:solidFill>
          <a:schemeClr val="phClr"/>
        </a:solidFill>
        <a:gradFill rotWithShape="1">
          <a:gsLst>
            <a:gs pos="0">
              <a:schemeClr val="phClr">
                <a:tint val="100000"/>
                <a:shade val="50000"/>
                <a:satMod val="150000"/>
              </a:schemeClr>
            </a:gs>
            <a:gs pos="50000">
              <a:schemeClr val="phClr">
                <a:tint val="85000"/>
                <a:shade val="100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0"/>
                <a:sat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Silk</Template>
  <TotalTime>15259</TotalTime>
  <Pages>9</Pages>
  <Words>656</Words>
  <Application>Microsoft Office PowerPoint</Application>
  <PresentationFormat>On-screen Show (4:3)</PresentationFormat>
  <Paragraphs>105</Paragraphs>
  <Slides>18</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Silk</vt:lpstr>
      <vt:lpstr>Worksheet</vt:lpstr>
      <vt:lpstr>PowerPoint Presentation</vt:lpstr>
      <vt:lpstr>PowerPoint Presentation</vt:lpstr>
      <vt:lpstr>PowerPoint Presentation</vt:lpstr>
      <vt:lpstr> </vt:lpstr>
      <vt:lpstr>PowerPoint Presentation</vt:lpstr>
      <vt:lpstr> </vt:lpstr>
      <vt:lpstr> </vt:lpstr>
      <vt:lpstr> </vt:lpstr>
      <vt:lpstr> </vt:lpstr>
      <vt:lpstr> </vt:lpstr>
      <vt:lpstr> </vt:lpstr>
      <vt:lpstr> Financial Report Observations</vt:lpstr>
      <vt:lpstr> Financial Report Observations</vt:lpstr>
      <vt:lpstr> Financial Report Information</vt:lpstr>
      <vt:lpstr> Financial Report Information</vt:lpstr>
      <vt:lpstr> Financial Report Information</vt:lpstr>
      <vt:lpstr> Financial Report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Average Daily Attendance (ADA)</dc:title>
  <dc:creator>FUHSD</dc:creator>
  <cp:lastModifiedBy>Randi Vasquez</cp:lastModifiedBy>
  <cp:revision>594</cp:revision>
  <cp:lastPrinted>2021-09-10T22:11:49Z</cp:lastPrinted>
  <dcterms:created xsi:type="dcterms:W3CDTF">1997-11-21T13:16:14Z</dcterms:created>
  <dcterms:modified xsi:type="dcterms:W3CDTF">2021-09-15T16:23:38Z</dcterms:modified>
</cp:coreProperties>
</file>