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Lst>
  <p:notesMasterIdLst>
    <p:notesMasterId r:id="rId17"/>
  </p:notesMasterIdLst>
  <p:handoutMasterIdLst>
    <p:handoutMasterId r:id="rId18"/>
  </p:handoutMasterIdLst>
  <p:sldIdLst>
    <p:sldId id="257" r:id="rId2"/>
    <p:sldId id="273" r:id="rId3"/>
    <p:sldId id="277" r:id="rId4"/>
    <p:sldId id="295" r:id="rId5"/>
    <p:sldId id="306" r:id="rId6"/>
    <p:sldId id="278" r:id="rId7"/>
    <p:sldId id="293" r:id="rId8"/>
    <p:sldId id="296" r:id="rId9"/>
    <p:sldId id="258" r:id="rId10"/>
    <p:sldId id="307" r:id="rId11"/>
    <p:sldId id="263" r:id="rId12"/>
    <p:sldId id="309" r:id="rId13"/>
    <p:sldId id="308" r:id="rId14"/>
    <p:sldId id="305" r:id="rId15"/>
    <p:sldId id="297" r:id="rId16"/>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1pPr>
    <a:lvl2pPr marL="4572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2pPr>
    <a:lvl3pPr marL="9144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3pPr>
    <a:lvl4pPr marL="13716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4pPr>
    <a:lvl5pPr marL="18288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5pPr>
    <a:lvl6pPr marL="2286000" algn="l" defTabSz="914400" rtl="0" eaLnBrk="1" latinLnBrk="0" hangingPunct="1">
      <a:defRPr kumimoji="1" sz="4400" kern="1200">
        <a:solidFill>
          <a:schemeClr val="bg2"/>
        </a:solidFill>
        <a:latin typeface="Times New Roman" pitchFamily="18" charset="0"/>
        <a:ea typeface="+mn-ea"/>
        <a:cs typeface="+mn-cs"/>
      </a:defRPr>
    </a:lvl6pPr>
    <a:lvl7pPr marL="2743200" algn="l" defTabSz="914400" rtl="0" eaLnBrk="1" latinLnBrk="0" hangingPunct="1">
      <a:defRPr kumimoji="1" sz="4400" kern="1200">
        <a:solidFill>
          <a:schemeClr val="bg2"/>
        </a:solidFill>
        <a:latin typeface="Times New Roman" pitchFamily="18" charset="0"/>
        <a:ea typeface="+mn-ea"/>
        <a:cs typeface="+mn-cs"/>
      </a:defRPr>
    </a:lvl7pPr>
    <a:lvl8pPr marL="3200400" algn="l" defTabSz="914400" rtl="0" eaLnBrk="1" latinLnBrk="0" hangingPunct="1">
      <a:defRPr kumimoji="1" sz="4400" kern="1200">
        <a:solidFill>
          <a:schemeClr val="bg2"/>
        </a:solidFill>
        <a:latin typeface="Times New Roman" pitchFamily="18" charset="0"/>
        <a:ea typeface="+mn-ea"/>
        <a:cs typeface="+mn-cs"/>
      </a:defRPr>
    </a:lvl8pPr>
    <a:lvl9pPr marL="3657600" algn="l" defTabSz="914400" rtl="0" eaLnBrk="1" latinLnBrk="0" hangingPunct="1">
      <a:defRPr kumimoji="1" sz="4400" kern="1200">
        <a:solidFill>
          <a:schemeClr val="bg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8000"/>
    <a:srgbClr val="FF9900"/>
    <a:srgbClr val="99CCFF"/>
    <a:srgbClr val="333333"/>
    <a:srgbClr val="663300"/>
    <a:srgbClr val="CD7F17"/>
    <a:srgbClr val="1E6ADA"/>
    <a:srgbClr val="D47070"/>
    <a:srgbClr val="C6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3983" autoAdjust="0"/>
  </p:normalViewPr>
  <p:slideViewPr>
    <p:cSldViewPr>
      <p:cViewPr>
        <p:scale>
          <a:sx n="75" d="100"/>
          <a:sy n="75" d="100"/>
        </p:scale>
        <p:origin x="-2664" y="-11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4" d="100"/>
          <a:sy n="44" d="100"/>
        </p:scale>
        <p:origin x="-1459" y="-77"/>
      </p:cViewPr>
      <p:guideLst>
        <p:guide orient="horz" pos="290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reynolds\Documents\Worksheets\16-17\Closing\UA1617_Actuals_Budget_Excel_Extract_PSFS_9-2-17_11_09am.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795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6677" y="4387779"/>
            <a:ext cx="5096722" cy="4154341"/>
          </a:xfrm>
          <a:prstGeom prst="rect">
            <a:avLst/>
          </a:prstGeom>
          <a:noFill/>
          <a:ln w="12700">
            <a:noFill/>
            <a:miter lim="800000"/>
            <a:headEnd/>
            <a:tailEnd/>
          </a:ln>
          <a:effectLst/>
        </p:spPr>
        <p:txBody>
          <a:bodyPr vert="horz" wrap="square" lIns="92120" tIns="45253" rIns="92120" bIns="4525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79" name="Rectangle 3"/>
          <p:cNvSpPr>
            <a:spLocks noGrp="1" noRot="1" noChangeAspect="1" noChangeArrowheads="1" noTextEdit="1"/>
          </p:cNvSpPr>
          <p:nvPr>
            <p:ph type="sldImg" idx="2"/>
          </p:nvPr>
        </p:nvSpPr>
        <p:spPr bwMode="auto">
          <a:xfrm>
            <a:off x="1177925" y="701675"/>
            <a:ext cx="4592638" cy="3446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53024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Certific</a:t>
            </a:r>
            <a:r>
              <a:rPr lang="en-US" dirty="0" smtClean="0"/>
              <a:t> Salaries</a:t>
            </a:r>
            <a:r>
              <a:rPr lang="en-US" baseline="0" dirty="0" smtClean="0"/>
              <a:t>  - originally for </a:t>
            </a:r>
            <a:endParaRPr lang="en-US" dirty="0"/>
          </a:p>
        </p:txBody>
      </p:sp>
    </p:spTree>
    <p:extLst>
      <p:ext uri="{BB962C8B-B14F-4D97-AF65-F5344CB8AC3E}">
        <p14:creationId xmlns:p14="http://schemas.microsoft.com/office/powerpoint/2010/main" val="109356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3719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87% </a:t>
            </a:r>
            <a:r>
              <a:rPr lang="en-US" baseline="0" dirty="0" smtClean="0"/>
              <a:t> is a good number for salaries and </a:t>
            </a:r>
            <a:r>
              <a:rPr lang="en-US" baseline="0" smtClean="0"/>
              <a:t>benefits combined</a:t>
            </a:r>
            <a:endParaRPr lang="en-US" dirty="0"/>
          </a:p>
        </p:txBody>
      </p:sp>
    </p:spTree>
    <p:extLst>
      <p:ext uri="{BB962C8B-B14F-4D97-AF65-F5344CB8AC3E}">
        <p14:creationId xmlns:p14="http://schemas.microsoft.com/office/powerpoint/2010/main" val="241885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dirty="0"/>
          </a:p>
        </p:txBody>
      </p:sp>
    </p:spTree>
    <p:extLst>
      <p:ext uri="{BB962C8B-B14F-4D97-AF65-F5344CB8AC3E}">
        <p14:creationId xmlns:p14="http://schemas.microsoft.com/office/powerpoint/2010/main" val="177193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56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56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675C69-CE87-4ADF-BE8F-E9E21AF39799}" type="datetime1">
              <a:rPr lang="en-US"/>
              <a:pPr>
                <a:defRPr/>
              </a:pPr>
              <a:t>9/15/2020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D2FBA4-15C7-412A-AE81-95CFEA757015}" type="slidenum">
              <a:rPr lang="en-US"/>
              <a:pPr>
                <a:defRPr/>
              </a:pPr>
              <a:t>‹#›</a:t>
            </a:fld>
            <a:endParaRPr lang="en-US"/>
          </a:p>
        </p:txBody>
      </p:sp>
    </p:spTree>
    <p:extLst>
      <p:ext uri="{BB962C8B-B14F-4D97-AF65-F5344CB8AC3E}">
        <p14:creationId xmlns:p14="http://schemas.microsoft.com/office/powerpoint/2010/main" val="242073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3F4421-C122-47FC-A852-0DBF7319E930}" type="datetime1">
              <a:rPr lang="en-US"/>
              <a:pPr>
                <a:defRPr/>
              </a:pPr>
              <a:t>9/15/2020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8E6E06-3F06-41BD-BAC8-73E35F65E12A}" type="slidenum">
              <a:rPr lang="en-US"/>
              <a:pPr>
                <a:defRPr/>
              </a:pPr>
              <a:t>‹#›</a:t>
            </a:fld>
            <a:endParaRPr lang="en-US"/>
          </a:p>
        </p:txBody>
      </p:sp>
    </p:spTree>
    <p:extLst>
      <p:ext uri="{BB962C8B-B14F-4D97-AF65-F5344CB8AC3E}">
        <p14:creationId xmlns:p14="http://schemas.microsoft.com/office/powerpoint/2010/main" val="68676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D7E107-4331-450D-AFB4-180BE382C251}" type="datetime1">
              <a:rPr lang="en-US"/>
              <a:pPr>
                <a:defRPr/>
              </a:pPr>
              <a:t>9/15/2020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84ED28-39C7-44E1-906F-D21C963690D2}" type="slidenum">
              <a:rPr lang="en-US"/>
              <a:pPr>
                <a:defRPr/>
              </a:pPr>
              <a:t>‹#›</a:t>
            </a:fld>
            <a:endParaRPr lang="en-US"/>
          </a:p>
        </p:txBody>
      </p:sp>
    </p:spTree>
    <p:extLst>
      <p:ext uri="{BB962C8B-B14F-4D97-AF65-F5344CB8AC3E}">
        <p14:creationId xmlns:p14="http://schemas.microsoft.com/office/powerpoint/2010/main" val="375249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D09D83-AFE3-457D-A168-5142C22F06AE}" type="datetime1">
              <a:rPr lang="en-US"/>
              <a:pPr>
                <a:defRPr/>
              </a:pPr>
              <a:t>9/15/2020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15E02F-CF4D-4D66-9F73-DEF389AF8F6A}" type="slidenum">
              <a:rPr lang="en-US"/>
              <a:pPr>
                <a:defRPr/>
              </a:pPr>
              <a:t>‹#›</a:t>
            </a:fld>
            <a:endParaRPr lang="en-US"/>
          </a:p>
        </p:txBody>
      </p:sp>
    </p:spTree>
    <p:extLst>
      <p:ext uri="{BB962C8B-B14F-4D97-AF65-F5344CB8AC3E}">
        <p14:creationId xmlns:p14="http://schemas.microsoft.com/office/powerpoint/2010/main" val="327824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71787"/>
            <a:ext cx="77724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722313" y="137160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E248A1-7162-4766-867B-BEEE8F798669}" type="datetime1">
              <a:rPr lang="en-US"/>
              <a:pPr>
                <a:defRPr/>
              </a:pPr>
              <a:t>9/15/2020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88D44-3130-49A2-ACD1-3930AD925D9F}" type="slidenum">
              <a:rPr lang="en-US"/>
              <a:pPr>
                <a:defRPr/>
              </a:pPr>
              <a:t>‹#›</a:t>
            </a:fld>
            <a:endParaRPr lang="en-US"/>
          </a:p>
        </p:txBody>
      </p:sp>
    </p:spTree>
    <p:extLst>
      <p:ext uri="{BB962C8B-B14F-4D97-AF65-F5344CB8AC3E}">
        <p14:creationId xmlns:p14="http://schemas.microsoft.com/office/powerpoint/2010/main" val="320668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3182F3-702D-4E00-95F6-233B6AC6F4B6}" type="datetime1">
              <a:rPr lang="en-US"/>
              <a:pPr>
                <a:defRPr/>
              </a:pPr>
              <a:t>9/15/2020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A00A2-D3B1-427C-8C6A-ACEA0AAF12B8}" type="slidenum">
              <a:rPr lang="en-US"/>
              <a:pPr>
                <a:defRPr/>
              </a:pPr>
              <a:t>‹#›</a:t>
            </a:fld>
            <a:endParaRPr lang="en-US"/>
          </a:p>
        </p:txBody>
      </p:sp>
    </p:spTree>
    <p:extLst>
      <p:ext uri="{BB962C8B-B14F-4D97-AF65-F5344CB8AC3E}">
        <p14:creationId xmlns:p14="http://schemas.microsoft.com/office/powerpoint/2010/main" val="373735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5E8DA9-B1D0-4507-9FD3-479F648E5C0E}" type="datetime1">
              <a:rPr lang="en-US"/>
              <a:pPr>
                <a:defRPr/>
              </a:pPr>
              <a:t>9/15/2020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663F49-83AB-4281-9C81-6E95E3096696}" type="slidenum">
              <a:rPr lang="en-US"/>
              <a:pPr>
                <a:defRPr/>
              </a:pPr>
              <a:t>‹#›</a:t>
            </a:fld>
            <a:endParaRPr lang="en-US"/>
          </a:p>
        </p:txBody>
      </p:sp>
    </p:spTree>
    <p:extLst>
      <p:ext uri="{BB962C8B-B14F-4D97-AF65-F5344CB8AC3E}">
        <p14:creationId xmlns:p14="http://schemas.microsoft.com/office/powerpoint/2010/main" val="91736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529E4-52BF-445E-B7FC-9ADC90847A72}" type="datetime1">
              <a:rPr lang="en-US"/>
              <a:pPr>
                <a:defRPr/>
              </a:pPr>
              <a:t>9/15/2020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23BFB1-D43C-4A01-924F-CF37FAAEE6A9}" type="slidenum">
              <a:rPr lang="en-US"/>
              <a:pPr>
                <a:defRPr/>
              </a:pPr>
              <a:t>‹#›</a:t>
            </a:fld>
            <a:endParaRPr lang="en-US"/>
          </a:p>
        </p:txBody>
      </p:sp>
    </p:spTree>
    <p:extLst>
      <p:ext uri="{BB962C8B-B14F-4D97-AF65-F5344CB8AC3E}">
        <p14:creationId xmlns:p14="http://schemas.microsoft.com/office/powerpoint/2010/main" val="14721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DDFE18-0375-43D9-9A5F-BF4E50055133}" type="datetime1">
              <a:rPr lang="en-US"/>
              <a:pPr>
                <a:defRPr/>
              </a:pPr>
              <a:t>9/15/2020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8DB64C-7AD3-4444-88C8-A446B099313C}" type="slidenum">
              <a:rPr lang="en-US"/>
              <a:pPr>
                <a:defRPr/>
              </a:pPr>
              <a:t>‹#›</a:t>
            </a:fld>
            <a:endParaRPr lang="en-US"/>
          </a:p>
        </p:txBody>
      </p:sp>
    </p:spTree>
    <p:extLst>
      <p:ext uri="{BB962C8B-B14F-4D97-AF65-F5344CB8AC3E}">
        <p14:creationId xmlns:p14="http://schemas.microsoft.com/office/powerpoint/2010/main" val="401355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A07E4F-F7F1-4C42-BB65-31136F574007}" type="datetime1">
              <a:rPr lang="en-US"/>
              <a:pPr>
                <a:defRPr/>
              </a:pPr>
              <a:t>9/15/2020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4BCE4B-AF25-44B2-9FE9-4CC01D8B2F96}" type="slidenum">
              <a:rPr lang="en-US"/>
              <a:pPr>
                <a:defRPr/>
              </a:pPr>
              <a:t>‹#›</a:t>
            </a:fld>
            <a:endParaRPr lang="en-US"/>
          </a:p>
        </p:txBody>
      </p:sp>
    </p:spTree>
    <p:extLst>
      <p:ext uri="{BB962C8B-B14F-4D97-AF65-F5344CB8AC3E}">
        <p14:creationId xmlns:p14="http://schemas.microsoft.com/office/powerpoint/2010/main" val="207905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172883" flipH="1">
            <a:off x="4068763" y="1312863"/>
            <a:ext cx="3673475"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6" name="Rectangle 5"/>
          <p:cNvSpPr/>
          <p:nvPr/>
        </p:nvSpPr>
        <p:spPr>
          <a:xfrm rot="21435926" flipH="1">
            <a:off x="4044950" y="1268413"/>
            <a:ext cx="3673475"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7" name="Rectangle 6"/>
          <p:cNvSpPr/>
          <p:nvPr/>
        </p:nvSpPr>
        <p:spPr>
          <a:xfrm>
            <a:off x="4065588" y="1252538"/>
            <a:ext cx="3840162"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8" name="Rectangle 7"/>
          <p:cNvSpPr/>
          <p:nvPr/>
        </p:nvSpPr>
        <p:spPr>
          <a:xfrm rot="293056">
            <a:off x="4124325" y="1181100"/>
            <a:ext cx="3978275"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2" name="Title 1"/>
          <p:cNvSpPr>
            <a:spLocks noGrp="1"/>
          </p:cNvSpPr>
          <p:nvPr>
            <p:ph type="title"/>
          </p:nvPr>
        </p:nvSpPr>
        <p:spPr>
          <a:xfrm>
            <a:off x="381000" y="1447800"/>
            <a:ext cx="2971800" cy="1328738"/>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381000" y="2776538"/>
            <a:ext cx="2971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300000">
            <a:off x="4275668" y="1323975"/>
            <a:ext cx="3657600" cy="3657600"/>
          </a:xfrm>
          <a:solidFill>
            <a:schemeClr val="bg2"/>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1BBAD875-D3A7-4F4C-A1B0-D87B462AE21C}" type="datetime1">
              <a:rPr lang="en-US"/>
              <a:pPr>
                <a:defRPr/>
              </a:pPr>
              <a:t>9/15/2020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6F8F41C-F4F3-4760-AF96-1F44C2DA44EA}" type="slidenum">
              <a:rPr lang="en-US"/>
              <a:pPr>
                <a:defRPr/>
              </a:pPr>
              <a:t>‹#›</a:t>
            </a:fld>
            <a:endParaRPr lang="en-US"/>
          </a:p>
        </p:txBody>
      </p:sp>
    </p:spTree>
    <p:extLst>
      <p:ext uri="{BB962C8B-B14F-4D97-AF65-F5344CB8AC3E}">
        <p14:creationId xmlns:p14="http://schemas.microsoft.com/office/powerpoint/2010/main" val="238362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FF"/>
            </a:gs>
            <a:gs pos="100000">
              <a:srgbClr val="0C5C98"/>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solidFill>
              </a:defRPr>
            </a:lvl1pPr>
          </a:lstStyle>
          <a:p>
            <a:pPr>
              <a:defRPr/>
            </a:pPr>
            <a:fld id="{A22757F2-5E09-4CB3-A1FF-7AEDAD1150F8}" type="datetime1">
              <a:rPr lang="en-US"/>
              <a:pPr>
                <a:defRPr/>
              </a:pPr>
              <a:t>9/15/2020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solidFill>
              </a:defRPr>
            </a:lvl1pPr>
          </a:lstStyle>
          <a:p>
            <a:pPr>
              <a:defRPr/>
            </a:pPr>
            <a:fld id="{54DA7E8E-AF73-480F-BBE8-51E9C57AB7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60" r:id="rId9"/>
    <p:sldLayoutId id="2147483758" r:id="rId10"/>
    <p:sldLayoutId id="2147483759" r:id="rId11"/>
  </p:sldLayoutIdLst>
  <p:transition spd="med"/>
  <p:hf hdr="0" ftr="0" dt="0"/>
  <p:txStyles>
    <p:titleStyle>
      <a:lvl1pPr algn="l" rtl="0" eaLnBrk="0" fontAlgn="base" hangingPunct="0">
        <a:spcBef>
          <a:spcPct val="0"/>
        </a:spcBef>
        <a:spcAft>
          <a:spcPct val="0"/>
        </a:spcAft>
        <a:defRPr sz="4400" b="1" kern="1200">
          <a:solidFill>
            <a:schemeClr val="tx2"/>
          </a:solidFill>
          <a:effectLst>
            <a:outerShdw blurRad="50800" dist="25400" dir="5400000" algn="t" rotWithShape="0">
              <a:prstClr val="black">
                <a:alpha val="80000"/>
              </a:prst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Arial" pitchFamily="34" charset="0"/>
        </a:defRPr>
      </a:lvl2pPr>
      <a:lvl3pPr algn="l" rtl="0" eaLnBrk="0" fontAlgn="base" hangingPunct="0">
        <a:spcBef>
          <a:spcPct val="0"/>
        </a:spcBef>
        <a:spcAft>
          <a:spcPct val="0"/>
        </a:spcAft>
        <a:defRPr sz="4400" b="1">
          <a:solidFill>
            <a:schemeClr val="tx2"/>
          </a:solidFill>
          <a:latin typeface="Arial" pitchFamily="34" charset="0"/>
        </a:defRPr>
      </a:lvl3pPr>
      <a:lvl4pPr algn="l" rtl="0" eaLnBrk="0" fontAlgn="base" hangingPunct="0">
        <a:spcBef>
          <a:spcPct val="0"/>
        </a:spcBef>
        <a:spcAft>
          <a:spcPct val="0"/>
        </a:spcAft>
        <a:defRPr sz="4400" b="1">
          <a:solidFill>
            <a:schemeClr val="tx2"/>
          </a:solidFill>
          <a:latin typeface="Arial" pitchFamily="34" charset="0"/>
        </a:defRPr>
      </a:lvl4pPr>
      <a:lvl5pPr algn="l" rtl="0" eaLnBrk="0" fontAlgn="base" hangingPunct="0">
        <a:spcBef>
          <a:spcPct val="0"/>
        </a:spcBef>
        <a:spcAft>
          <a:spcPct val="0"/>
        </a:spcAft>
        <a:defRPr sz="4400" b="1">
          <a:solidFill>
            <a:schemeClr val="tx2"/>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Worksheets/17-18/UA/Diff%20by%20object%20EA%20to%20UA.xlsx"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403225" y="609600"/>
            <a:ext cx="8001000" cy="41148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sz="4800" b="1" dirty="0" smtClean="0">
                <a:solidFill>
                  <a:schemeClr val="tx1"/>
                </a:solidFill>
                <a:latin typeface="Book Antiqua" pitchFamily="18" charset="0"/>
              </a:rPr>
              <a:t>Lowell Joint School District</a:t>
            </a:r>
          </a:p>
          <a:p>
            <a:pPr algn="ctr">
              <a:lnSpc>
                <a:spcPct val="110000"/>
              </a:lnSpc>
            </a:pPr>
            <a:r>
              <a:rPr kumimoji="0" lang="en-US" altLang="en-US" sz="1800" b="1" dirty="0" smtClean="0">
                <a:solidFill>
                  <a:schemeClr val="tx1"/>
                </a:solidFill>
                <a:latin typeface="Book Antiqua" pitchFamily="18" charset="0"/>
              </a:rPr>
              <a:t>Tradition of Academic Excellence Since 1906</a:t>
            </a:r>
          </a:p>
          <a:p>
            <a:pPr algn="ctr">
              <a:lnSpc>
                <a:spcPct val="110000"/>
              </a:lnSpc>
            </a:pPr>
            <a:r>
              <a:rPr kumimoji="0" lang="en-US" altLang="en-US" sz="1800" b="1" dirty="0" smtClean="0">
                <a:solidFill>
                  <a:schemeClr val="tx1"/>
                </a:solidFill>
                <a:latin typeface="Book Antiqua" pitchFamily="18" charset="0"/>
              </a:rPr>
              <a:t>“Home of Scholars and Champions”</a:t>
            </a:r>
          </a:p>
          <a:p>
            <a:pPr algn="ctr">
              <a:lnSpc>
                <a:spcPct val="110000"/>
              </a:lnSpc>
            </a:pPr>
            <a:endParaRPr kumimoji="0" lang="en-US" altLang="en-US" sz="1600" b="1" dirty="0">
              <a:solidFill>
                <a:schemeClr val="tx1"/>
              </a:solidFill>
              <a:latin typeface="Book Antiqua" pitchFamily="18" charset="0"/>
            </a:endParaRPr>
          </a:p>
          <a:p>
            <a:pPr algn="ctr">
              <a:lnSpc>
                <a:spcPct val="110000"/>
              </a:lnSpc>
            </a:pPr>
            <a:r>
              <a:rPr kumimoji="0" lang="en-US" altLang="en-US" sz="4800" b="1" dirty="0" smtClean="0">
                <a:solidFill>
                  <a:schemeClr val="tx1"/>
                </a:solidFill>
                <a:latin typeface="Book Antiqua" pitchFamily="18" charset="0"/>
              </a:rPr>
              <a:t>Unaudited </a:t>
            </a:r>
            <a:r>
              <a:rPr kumimoji="0" lang="en-US" altLang="en-US" sz="4800" b="1" dirty="0">
                <a:solidFill>
                  <a:schemeClr val="tx1"/>
                </a:solidFill>
                <a:latin typeface="Book Antiqua" pitchFamily="18" charset="0"/>
              </a:rPr>
              <a:t>Actuals Financial Report as of </a:t>
            </a:r>
          </a:p>
          <a:p>
            <a:pPr algn="ctr">
              <a:lnSpc>
                <a:spcPct val="110000"/>
              </a:lnSpc>
            </a:pPr>
            <a:r>
              <a:rPr kumimoji="0" lang="en-US" altLang="en-US" sz="4800" b="1" dirty="0">
                <a:solidFill>
                  <a:schemeClr val="tx1"/>
                </a:solidFill>
                <a:latin typeface="Book Antiqua" pitchFamily="18" charset="0"/>
              </a:rPr>
              <a:t>June 30, </a:t>
            </a:r>
            <a:r>
              <a:rPr kumimoji="0" lang="en-US" altLang="en-US" sz="4800" b="1" dirty="0" smtClean="0">
                <a:solidFill>
                  <a:schemeClr val="tx1"/>
                </a:solidFill>
                <a:latin typeface="Book Antiqua" pitchFamily="18" charset="0"/>
              </a:rPr>
              <a:t>2020</a:t>
            </a:r>
            <a:endParaRPr kumimoji="0" lang="en-US" altLang="en-US" sz="4800" b="1" i="1" dirty="0">
              <a:solidFill>
                <a:schemeClr val="tx1"/>
              </a:solidFill>
              <a:latin typeface="Book Antiqua" pitchFamily="18" charset="0"/>
            </a:endParaRPr>
          </a:p>
        </p:txBody>
      </p:sp>
      <p:sp>
        <p:nvSpPr>
          <p:cNvPr id="9219" name="Rectangle 11"/>
          <p:cNvSpPr>
            <a:spLocks noChangeArrowheads="1"/>
          </p:cNvSpPr>
          <p:nvPr/>
        </p:nvSpPr>
        <p:spPr bwMode="auto">
          <a:xfrm rot="10800000" flipV="1">
            <a:off x="684213" y="4343400"/>
            <a:ext cx="7732712" cy="157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92075" tIns="46038" rIns="92075" bIns="46038">
            <a:spAutoFit/>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endParaRPr lang="en-US" altLang="en-US" sz="3200" b="1" dirty="0"/>
          </a:p>
          <a:p>
            <a:pPr algn="ctr"/>
            <a:r>
              <a:rPr lang="en-US" altLang="en-US" sz="3200" b="1" dirty="0" smtClean="0">
                <a:solidFill>
                  <a:schemeClr val="tx1"/>
                </a:solidFill>
              </a:rPr>
              <a:t>Presented to the Board of Trustees</a:t>
            </a:r>
          </a:p>
          <a:p>
            <a:pPr algn="ctr"/>
            <a:r>
              <a:rPr lang="en-US" altLang="en-US" sz="3200" b="1" dirty="0" smtClean="0">
                <a:solidFill>
                  <a:schemeClr val="tx1"/>
                </a:solidFill>
              </a:rPr>
              <a:t>September 14, 2020</a:t>
            </a:r>
            <a:endParaRPr lang="en-US" altLang="en-US" sz="3200" b="1"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033" y="65968"/>
            <a:ext cx="900376" cy="10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31079"/>
            <a:ext cx="177482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8E166FF-6127-4E64-86F7-E6DB656ECFF6}" type="slidenum">
              <a:rPr lang="en-US" altLang="en-US" sz="1100" smtClean="0">
                <a:solidFill>
                  <a:schemeClr val="tx1"/>
                </a:solidFill>
              </a:rPr>
              <a:pPr/>
              <a:t>10</a:t>
            </a:fld>
            <a:endParaRPr lang="en-US" altLang="en-US" sz="1100" smtClean="0">
              <a:solidFill>
                <a:schemeClr val="tx1"/>
              </a:solidFill>
            </a:endParaRPr>
          </a:p>
        </p:txBody>
      </p:sp>
      <p:sp>
        <p:nvSpPr>
          <p:cNvPr id="2053" name="Rectangle 2"/>
          <p:cNvSpPr>
            <a:spLocks noGrp="1" noChangeArrowheads="1"/>
          </p:cNvSpPr>
          <p:nvPr>
            <p:ph type="title" idx="4294967295"/>
          </p:nvPr>
        </p:nvSpPr>
        <p:spPr>
          <a:xfrm>
            <a:off x="1143000" y="274638"/>
            <a:ext cx="7086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2054" name="Rectangle 3"/>
          <p:cNvSpPr>
            <a:spLocks noChangeArrowheads="1"/>
          </p:cNvSpPr>
          <p:nvPr/>
        </p:nvSpPr>
        <p:spPr bwMode="auto">
          <a:xfrm>
            <a:off x="685800" y="1524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sz="4000" b="1" dirty="0" smtClean="0">
                <a:solidFill>
                  <a:schemeClr val="tx1"/>
                </a:solidFill>
                <a:cs typeface="Times New Roman" panose="02020603050405020304" pitchFamily="18" charset="0"/>
              </a:rPr>
              <a:t>2019/20 Bond Fund</a:t>
            </a:r>
            <a:endParaRPr kumimoji="0" lang="en-US" altLang="en-US" sz="4000" b="1" i="1" dirty="0">
              <a:solidFill>
                <a:schemeClr val="tx1"/>
              </a:solidFill>
              <a:cs typeface="Times New Roman" panose="02020603050405020304" pitchFamily="18" charset="0"/>
            </a:endParaRPr>
          </a:p>
        </p:txBody>
      </p:sp>
      <p:graphicFrame>
        <p:nvGraphicFramePr>
          <p:cNvPr id="2050" name="Object 4">
            <a:hlinkClick r:id="" action="ppaction://ole?verb=0"/>
          </p:cNvPr>
          <p:cNvGraphicFramePr>
            <a:graphicFrameLocks/>
          </p:cNvGraphicFramePr>
          <p:nvPr>
            <p:extLst>
              <p:ext uri="{D42A27DB-BD31-4B8C-83A1-F6EECF244321}">
                <p14:modId xmlns:p14="http://schemas.microsoft.com/office/powerpoint/2010/main" val="3638937022"/>
              </p:ext>
            </p:extLst>
          </p:nvPr>
        </p:nvGraphicFramePr>
        <p:xfrm>
          <a:off x="990600" y="1627188"/>
          <a:ext cx="7293768" cy="4759325"/>
        </p:xfrm>
        <a:graphic>
          <a:graphicData uri="http://schemas.openxmlformats.org/presentationml/2006/ole">
            <mc:AlternateContent xmlns:mc="http://schemas.openxmlformats.org/markup-compatibility/2006">
              <mc:Choice xmlns:v="urn:schemas-microsoft-com:vml" Requires="v">
                <p:oleObj spid="_x0000_s6172" name="Worksheet" r:id="rId5" imgW="2838524" imgH="2466975" progId="Excel.Sheet.8">
                  <p:embed/>
                </p:oleObj>
              </mc:Choice>
              <mc:Fallback>
                <p:oleObj name="Worksheet" r:id="rId5" imgW="2838524" imgH="2466975" progId="Excel.Sheet.8">
                  <p:embed/>
                  <p:pic>
                    <p:nvPicPr>
                      <p:cNvPr id="0" name=""/>
                      <p:cNvPicPr>
                        <a:picLocks noChangeArrowheads="1"/>
                      </p:cNvPicPr>
                      <p:nvPr/>
                    </p:nvPicPr>
                    <p:blipFill>
                      <a:blip r:embed="rId6"/>
                      <a:srcRect/>
                      <a:stretch>
                        <a:fillRect/>
                      </a:stretch>
                    </p:blipFill>
                    <p:spPr bwMode="auto">
                      <a:xfrm>
                        <a:off x="990600" y="1627188"/>
                        <a:ext cx="7293768" cy="4759325"/>
                      </a:xfrm>
                      <a:prstGeom prst="rect">
                        <a:avLst/>
                      </a:prstGeom>
                      <a:noFill/>
                      <a:ln w="12700">
                        <a:solidFill>
                          <a:schemeClr val="bg2"/>
                        </a:solidFill>
                        <a:miter lim="800000"/>
                        <a:headEnd/>
                        <a:tailEnd/>
                      </a:ln>
                      <a:effectLst/>
                      <a:extLst/>
                    </p:spPr>
                  </p:pic>
                </p:oleObj>
              </mc:Fallback>
            </mc:AlternateContent>
          </a:graphicData>
        </a:graphic>
      </p:graphicFrame>
      <p:pic>
        <p:nvPicPr>
          <p:cNvPr id="2128" name="Picture 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15240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1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11</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Report Observations</a:t>
            </a:r>
          </a:p>
        </p:txBody>
      </p:sp>
      <p:sp>
        <p:nvSpPr>
          <p:cNvPr id="12291" name="Rectangle 3"/>
          <p:cNvSpPr>
            <a:spLocks noGrp="1" noChangeArrowheads="1"/>
          </p:cNvSpPr>
          <p:nvPr>
            <p:ph type="body" idx="4294967295"/>
          </p:nvPr>
        </p:nvSpPr>
        <p:spPr>
          <a:xfrm>
            <a:off x="152400" y="1981200"/>
            <a:ext cx="8610600" cy="4495800"/>
          </a:xfrm>
        </p:spPr>
        <p:txBody>
          <a:bodyPr lIns="90488" tIns="44450" rIns="90488" bIns="44450">
            <a:normAutofit lnSpcReduction="10000"/>
          </a:bodyPr>
          <a:lstStyle/>
          <a:p>
            <a:pPr lvl="1" eaLnBrk="1" hangingPunct="1">
              <a:lnSpc>
                <a:spcPct val="110000"/>
              </a:lnSpc>
              <a:buClrTx/>
              <a:buSzPct val="150000"/>
              <a:buFont typeface="Arial" panose="020B0604020202020204" pitchFamily="34" charset="0"/>
              <a:buChar char="•"/>
            </a:pPr>
            <a:r>
              <a:rPr lang="en-US" altLang="en-US" dirty="0" smtClean="0"/>
              <a:t>2019/20 was a unique year for everyone</a:t>
            </a:r>
          </a:p>
          <a:p>
            <a:pPr marL="457200" lvl="1" indent="0" eaLnBrk="1" hangingPunct="1">
              <a:lnSpc>
                <a:spcPct val="110000"/>
              </a:lnSpc>
              <a:buClr>
                <a:srgbClr val="008000"/>
              </a:buClr>
              <a:buSzPct val="150000"/>
              <a:buNone/>
            </a:pPr>
            <a:r>
              <a:rPr lang="en-US" altLang="en-US" dirty="0" smtClean="0"/>
              <a:t>involved in education!</a:t>
            </a:r>
          </a:p>
          <a:p>
            <a:pPr lvl="1" eaLnBrk="1" hangingPunct="1">
              <a:lnSpc>
                <a:spcPct val="110000"/>
              </a:lnSpc>
              <a:buClrTx/>
              <a:buSzPct val="150000"/>
              <a:buFont typeface="Arial" panose="020B0604020202020204" pitchFamily="34" charset="0"/>
              <a:buChar char="•"/>
            </a:pPr>
            <a:r>
              <a:rPr lang="en-US" altLang="en-US" dirty="0" smtClean="0"/>
              <a:t>Financially, school districts were held harmless from </a:t>
            </a:r>
            <a:r>
              <a:rPr lang="en-US" altLang="en-US" dirty="0" err="1" smtClean="0"/>
              <a:t>ada</a:t>
            </a:r>
            <a:r>
              <a:rPr lang="en-US" altLang="en-US" dirty="0" smtClean="0"/>
              <a:t> loss due to the March shutdown of in-person education.  No staff members were laid off </a:t>
            </a:r>
            <a:r>
              <a:rPr lang="en-US" altLang="en-US" dirty="0" smtClean="0">
                <a:sym typeface="Wingdings" panose="05000000000000000000" pitchFamily="2" charset="2"/>
              </a:rPr>
              <a:t></a:t>
            </a:r>
          </a:p>
          <a:p>
            <a:pPr lvl="1" eaLnBrk="1" hangingPunct="1">
              <a:lnSpc>
                <a:spcPct val="110000"/>
              </a:lnSpc>
              <a:buClrTx/>
              <a:buSzPct val="150000"/>
              <a:buFont typeface="Arial" panose="020B0604020202020204" pitchFamily="34" charset="0"/>
              <a:buChar char="•"/>
            </a:pPr>
            <a:r>
              <a:rPr lang="en-US" altLang="en-US" dirty="0" smtClean="0">
                <a:sym typeface="Wingdings" panose="05000000000000000000" pitchFamily="2" charset="2"/>
              </a:rPr>
              <a:t>Savings were realized in most budget areas due to the shutdown – substitutes, supplies, and utilities were not expended as much as in the prior year</a:t>
            </a:r>
          </a:p>
          <a:p>
            <a:pPr lvl="1" eaLnBrk="1" hangingPunct="1">
              <a:lnSpc>
                <a:spcPct val="110000"/>
              </a:lnSpc>
              <a:buClrTx/>
              <a:buSzPct val="150000"/>
              <a:buFont typeface="Arial" panose="020B0604020202020204" pitchFamily="34" charset="0"/>
              <a:buChar char="•"/>
            </a:pPr>
            <a:r>
              <a:rPr lang="en-US" altLang="en-US" dirty="0" smtClean="0">
                <a:sym typeface="Wingdings" panose="05000000000000000000" pitchFamily="2" charset="2"/>
              </a:rPr>
              <a:t>Nutrition Services saw an increase in meals served during the shutdown with full reimbursement from the federal government, helping to keep costs neutral</a:t>
            </a:r>
            <a:endParaRPr lang="en-US" altLang="en-US" dirty="0" smtClean="0"/>
          </a:p>
          <a:p>
            <a:pPr marL="457200" lvl="1" indent="0" eaLnBrk="1" hangingPunct="1">
              <a:lnSpc>
                <a:spcPct val="110000"/>
              </a:lnSpc>
              <a:buClr>
                <a:srgbClr val="008000"/>
              </a:buClr>
              <a:buSzPct val="150000"/>
              <a:buNone/>
            </a:pPr>
            <a:endParaRPr lang="en-US" altLang="en-US" dirty="0" smtClean="0"/>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9263" y="1474787"/>
            <a:ext cx="213360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12</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Report Observations</a:t>
            </a:r>
          </a:p>
        </p:txBody>
      </p:sp>
      <p:sp>
        <p:nvSpPr>
          <p:cNvPr id="12291" name="Rectangle 3"/>
          <p:cNvSpPr>
            <a:spLocks noGrp="1" noChangeArrowheads="1"/>
          </p:cNvSpPr>
          <p:nvPr>
            <p:ph type="body" idx="4294967295"/>
          </p:nvPr>
        </p:nvSpPr>
        <p:spPr>
          <a:xfrm>
            <a:off x="228600" y="2667000"/>
            <a:ext cx="8534400" cy="3124200"/>
          </a:xfrm>
        </p:spPr>
        <p:txBody>
          <a:bodyPr lIns="90488" tIns="44450" rIns="90488" bIns="44450">
            <a:normAutofit fontScale="92500" lnSpcReduction="10000"/>
          </a:bodyPr>
          <a:lstStyle/>
          <a:p>
            <a:pPr lvl="1" eaLnBrk="1" hangingPunct="1">
              <a:lnSpc>
                <a:spcPct val="110000"/>
              </a:lnSpc>
              <a:buClrTx/>
              <a:buSzPct val="150000"/>
              <a:buFont typeface="Arial" panose="020B0604020202020204" pitchFamily="34" charset="0"/>
              <a:buChar char="•"/>
            </a:pPr>
            <a:r>
              <a:rPr lang="en-US" altLang="en-US" dirty="0" smtClean="0"/>
              <a:t>An additional fund will be reported each year due to the general obligation bond issuances.</a:t>
            </a:r>
          </a:p>
          <a:p>
            <a:pPr lvl="1" eaLnBrk="1" hangingPunct="1">
              <a:lnSpc>
                <a:spcPct val="110000"/>
              </a:lnSpc>
              <a:buClrTx/>
              <a:buSzPct val="150000"/>
              <a:buFont typeface="Arial" panose="020B0604020202020204" pitchFamily="34" charset="0"/>
              <a:buChar char="•"/>
            </a:pPr>
            <a:r>
              <a:rPr lang="en-US" altLang="en-US" dirty="0" smtClean="0"/>
              <a:t>The Bond Interest and Redemption Fund (fund 51) will report the property tax collections and debt service payments made by the county treasurer on behalf of the district to pay annual debt service to the bond holders.</a:t>
            </a:r>
          </a:p>
          <a:p>
            <a:pPr lvl="1" eaLnBrk="1" hangingPunct="1">
              <a:lnSpc>
                <a:spcPct val="110000"/>
              </a:lnSpc>
              <a:buClrTx/>
              <a:buSzPct val="150000"/>
              <a:buFont typeface="Arial" panose="020B0604020202020204" pitchFamily="34" charset="0"/>
              <a:buChar char="•"/>
            </a:pPr>
            <a:r>
              <a:rPr lang="en-US" altLang="en-US" dirty="0" smtClean="0"/>
              <a:t>These funds are not in our district ledgers.  They are administered solely by the county treasurer’s office.</a:t>
            </a:r>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9263" y="1474787"/>
            <a:ext cx="213360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499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13</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Report Observations</a:t>
            </a:r>
          </a:p>
        </p:txBody>
      </p:sp>
      <p:sp>
        <p:nvSpPr>
          <p:cNvPr id="12291" name="Rectangle 3"/>
          <p:cNvSpPr>
            <a:spLocks noGrp="1" noChangeArrowheads="1"/>
          </p:cNvSpPr>
          <p:nvPr>
            <p:ph type="body" idx="4294967295"/>
          </p:nvPr>
        </p:nvSpPr>
        <p:spPr>
          <a:xfrm>
            <a:off x="152400" y="2362200"/>
            <a:ext cx="8610600" cy="3733800"/>
          </a:xfrm>
        </p:spPr>
        <p:txBody>
          <a:bodyPr lIns="90488" tIns="44450" rIns="90488" bIns="44450">
            <a:normAutofit fontScale="25000" lnSpcReduction="20000"/>
          </a:bodyPr>
          <a:lstStyle/>
          <a:p>
            <a:pPr marL="0" indent="0" eaLnBrk="1" hangingPunct="1">
              <a:lnSpc>
                <a:spcPct val="110000"/>
              </a:lnSpc>
              <a:buNone/>
            </a:pPr>
            <a:r>
              <a:rPr lang="en-US" altLang="en-US" sz="12800" b="1" u="sng" dirty="0" smtClean="0">
                <a:solidFill>
                  <a:srgbClr val="008000"/>
                </a:solidFill>
              </a:rPr>
              <a:t>Good News for 2020/21</a:t>
            </a:r>
          </a:p>
          <a:p>
            <a:pPr lvl="1" eaLnBrk="1" hangingPunct="1">
              <a:lnSpc>
                <a:spcPct val="110000"/>
              </a:lnSpc>
              <a:buClr>
                <a:srgbClr val="008000"/>
              </a:buClr>
              <a:buSzPct val="150000"/>
              <a:buFont typeface="Wingdings" panose="05000000000000000000" pitchFamily="2" charset="2"/>
              <a:buChar char="ü"/>
            </a:pPr>
            <a:r>
              <a:rPr lang="en-US" altLang="en-US" sz="9600" dirty="0" smtClean="0"/>
              <a:t>We’re </a:t>
            </a:r>
            <a:r>
              <a:rPr lang="en-US" altLang="en-US" sz="9600" b="1" u="sng" dirty="0" smtClean="0">
                <a:solidFill>
                  <a:srgbClr val="008000"/>
                </a:solidFill>
              </a:rPr>
              <a:t>not</a:t>
            </a:r>
            <a:r>
              <a:rPr lang="en-US" altLang="en-US" sz="9600" dirty="0" smtClean="0">
                <a:solidFill>
                  <a:srgbClr val="008000"/>
                </a:solidFill>
              </a:rPr>
              <a:t> </a:t>
            </a:r>
            <a:r>
              <a:rPr lang="en-US" altLang="en-US" sz="9600" dirty="0" smtClean="0"/>
              <a:t>declining in enrollment!  Current enrollment is about 16 above 2019/20 CBEDS enrollment. This includes </a:t>
            </a:r>
            <a:r>
              <a:rPr lang="en-US" altLang="en-US" sz="9600" dirty="0" smtClean="0"/>
              <a:t>46 </a:t>
            </a:r>
            <a:r>
              <a:rPr lang="en-US" altLang="en-US" sz="9600" dirty="0" smtClean="0"/>
              <a:t>TK students with birthdays after December 1.  These students will begin generating ADA when they turn 5 years old.  Birthdates range between December 9 and March 31.  These students will hopefully stay with the Lowell family for the next 9 years </a:t>
            </a:r>
            <a:r>
              <a:rPr lang="en-US" altLang="en-US" sz="9600" dirty="0" smtClean="0">
                <a:sym typeface="Wingdings" panose="05000000000000000000" pitchFamily="2" charset="2"/>
              </a:rPr>
              <a:t>  </a:t>
            </a:r>
            <a:endParaRPr lang="en-US" altLang="en-US" sz="12800" dirty="0" smtClean="0"/>
          </a:p>
          <a:p>
            <a:pPr marL="457200" lvl="1" indent="0" eaLnBrk="1" hangingPunct="1">
              <a:lnSpc>
                <a:spcPct val="110000"/>
              </a:lnSpc>
              <a:buClr>
                <a:srgbClr val="008000"/>
              </a:buClr>
              <a:buSzPct val="150000"/>
              <a:buNone/>
            </a:pPr>
            <a:r>
              <a:rPr lang="en-US" altLang="en-US" sz="12800" dirty="0" smtClean="0"/>
              <a:t> </a:t>
            </a:r>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9263" y="1474787"/>
            <a:ext cx="213360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355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wipe(left)">
                                      <p:cBhvr>
                                        <p:cTn id="7" dur="1000"/>
                                        <p:tgtEl>
                                          <p:spTgt spid="12291">
                                            <p:txEl>
                                              <p:pRg st="1" end="1"/>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14</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228600" y="609600"/>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Report Observations</a:t>
            </a:r>
          </a:p>
        </p:txBody>
      </p:sp>
      <p:sp>
        <p:nvSpPr>
          <p:cNvPr id="12291" name="Rectangle 3"/>
          <p:cNvSpPr>
            <a:spLocks noGrp="1" noChangeArrowheads="1"/>
          </p:cNvSpPr>
          <p:nvPr>
            <p:ph type="body" idx="4294967295"/>
          </p:nvPr>
        </p:nvSpPr>
        <p:spPr>
          <a:xfrm>
            <a:off x="152400" y="1905000"/>
            <a:ext cx="8610600" cy="3429000"/>
          </a:xfrm>
        </p:spPr>
        <p:txBody>
          <a:bodyPr lIns="90488" tIns="44450" rIns="90488" bIns="44450">
            <a:normAutofit fontScale="92500" lnSpcReduction="10000"/>
          </a:bodyPr>
          <a:lstStyle/>
          <a:p>
            <a:pPr marL="0" lvl="1" indent="0" eaLnBrk="1" hangingPunct="1">
              <a:lnSpc>
                <a:spcPct val="110000"/>
              </a:lnSpc>
              <a:buNone/>
            </a:pPr>
            <a:r>
              <a:rPr lang="en-US" altLang="en-US" sz="3200" b="1" u="sng" dirty="0" smtClean="0"/>
              <a:t>District-wide Class size information:</a:t>
            </a:r>
            <a:endParaRPr lang="en-US" altLang="en-US" sz="3200" b="1" u="sng" dirty="0"/>
          </a:p>
          <a:p>
            <a:pPr lvl="1" eaLnBrk="1" hangingPunct="1">
              <a:lnSpc>
                <a:spcPct val="110000"/>
              </a:lnSpc>
              <a:buClr>
                <a:srgbClr val="66FF33"/>
              </a:buClr>
              <a:buSzPct val="150000"/>
              <a:buFont typeface="Wingdings" panose="05000000000000000000" pitchFamily="2" charset="2"/>
              <a:buChar char="Ø"/>
            </a:pPr>
            <a:r>
              <a:rPr lang="en-US" altLang="en-US" sz="3200" dirty="0" smtClean="0"/>
              <a:t>TK-3 Currently ranges between 23.4-25.7</a:t>
            </a:r>
          </a:p>
          <a:p>
            <a:pPr lvl="1" eaLnBrk="1" hangingPunct="1">
              <a:lnSpc>
                <a:spcPct val="110000"/>
              </a:lnSpc>
              <a:buClr>
                <a:srgbClr val="66FF33"/>
              </a:buClr>
              <a:buSzPct val="150000"/>
              <a:buFont typeface="Wingdings" panose="05000000000000000000" pitchFamily="2" charset="2"/>
              <a:buChar char="Ø"/>
            </a:pPr>
            <a:endParaRPr lang="en-US" altLang="en-US" sz="3200" dirty="0" smtClean="0"/>
          </a:p>
          <a:p>
            <a:pPr lvl="1" eaLnBrk="1" hangingPunct="1">
              <a:lnSpc>
                <a:spcPct val="110000"/>
              </a:lnSpc>
              <a:buClr>
                <a:srgbClr val="66FF33"/>
              </a:buClr>
              <a:buSzPct val="150000"/>
              <a:buFont typeface="Wingdings" panose="05000000000000000000" pitchFamily="2" charset="2"/>
              <a:buChar char="Ø"/>
            </a:pPr>
            <a:r>
              <a:rPr lang="en-US" altLang="en-US" sz="3200" dirty="0" smtClean="0"/>
              <a:t>4</a:t>
            </a:r>
            <a:r>
              <a:rPr lang="en-US" altLang="en-US" sz="3200" baseline="30000" dirty="0" smtClean="0"/>
              <a:t>th</a:t>
            </a:r>
            <a:r>
              <a:rPr lang="en-US" altLang="en-US" sz="3200" dirty="0" smtClean="0"/>
              <a:t>-6</a:t>
            </a:r>
            <a:r>
              <a:rPr lang="en-US" altLang="en-US" sz="3200" baseline="30000" dirty="0" smtClean="0"/>
              <a:t>th</a:t>
            </a:r>
            <a:r>
              <a:rPr lang="en-US" altLang="en-US" sz="3200" dirty="0"/>
              <a:t> </a:t>
            </a:r>
            <a:r>
              <a:rPr lang="en-US" altLang="en-US" sz="3200" dirty="0" smtClean="0"/>
              <a:t>Currently ranges between 29.5-32</a:t>
            </a:r>
          </a:p>
          <a:p>
            <a:pPr lvl="1" eaLnBrk="1" hangingPunct="1">
              <a:lnSpc>
                <a:spcPct val="110000"/>
              </a:lnSpc>
              <a:buClr>
                <a:srgbClr val="66FF33"/>
              </a:buClr>
              <a:buSzPct val="150000"/>
              <a:buFont typeface="Wingdings" panose="05000000000000000000" pitchFamily="2" charset="2"/>
              <a:buChar char="Ø"/>
            </a:pPr>
            <a:endParaRPr lang="en-US" altLang="en-US" sz="3200" dirty="0" smtClean="0"/>
          </a:p>
          <a:p>
            <a:pPr lvl="1" eaLnBrk="1" hangingPunct="1">
              <a:lnSpc>
                <a:spcPct val="110000"/>
              </a:lnSpc>
              <a:buClr>
                <a:srgbClr val="66FF33"/>
              </a:buClr>
              <a:buSzPct val="150000"/>
              <a:buFont typeface="Wingdings" panose="05000000000000000000" pitchFamily="2" charset="2"/>
              <a:buChar char="Ø"/>
            </a:pPr>
            <a:r>
              <a:rPr lang="en-US" altLang="en-US" sz="3200" dirty="0" smtClean="0"/>
              <a:t>7</a:t>
            </a:r>
            <a:r>
              <a:rPr lang="en-US" altLang="en-US" sz="3200" baseline="30000" dirty="0" smtClean="0"/>
              <a:t>th</a:t>
            </a:r>
            <a:r>
              <a:rPr lang="en-US" altLang="en-US" sz="3200" dirty="0" smtClean="0"/>
              <a:t>-8</a:t>
            </a:r>
            <a:r>
              <a:rPr lang="en-US" altLang="en-US" sz="3200" baseline="30000" dirty="0" smtClean="0"/>
              <a:t>th</a:t>
            </a:r>
            <a:r>
              <a:rPr lang="en-US" altLang="en-US" sz="3200" dirty="0" smtClean="0"/>
              <a:t> Currently class size average is 27.4:1</a:t>
            </a:r>
            <a:endParaRPr lang="en-US" altLang="en-US" sz="12800" dirty="0" smtClean="0"/>
          </a:p>
          <a:p>
            <a:pPr lvl="1" eaLnBrk="1" hangingPunct="1">
              <a:lnSpc>
                <a:spcPct val="110000"/>
              </a:lnSpc>
              <a:buClr>
                <a:srgbClr val="66FF33"/>
              </a:buClr>
              <a:buSzPct val="150000"/>
              <a:buFont typeface="Wingdings" panose="05000000000000000000" pitchFamily="2" charset="2"/>
              <a:buChar char="Ø"/>
            </a:pPr>
            <a:endParaRPr lang="en-US" altLang="en-US" dirty="0" smtClean="0"/>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878" y="25400"/>
            <a:ext cx="1054122"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descr="C:\Users\jcoombs\Desktop\Current Working Folder\LJSD PICTURES\9E7AB822-42AC-4EED-B9CC-E08D8A714337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105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jcoombs\Desktop\Current Working Folder\LJSD PICTURES\4DF9F102-F349-4E81-94D5-6B692FE75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5257800"/>
            <a:ext cx="1993878" cy="149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49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wipe(left)">
                                      <p:cBhvr>
                                        <p:cTn id="7" dur="500"/>
                                        <p:tgtEl>
                                          <p:spTgt spid="12291">
                                            <p:txEl>
                                              <p:pRg st="1" end="1"/>
                                            </p:txEl>
                                          </p:spTgt>
                                        </p:tgtEl>
                                      </p:cBhvr>
                                    </p:animEffect>
                                  </p:childTnLst>
                                </p:cTn>
                              </p:par>
                              <p:par>
                                <p:cTn id="8" presetID="21" presetClass="entr" presetSubtype="8" fill="hold"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wheel(8)">
                                      <p:cBhvr>
                                        <p:cTn id="10" dur="500"/>
                                        <p:tgtEl>
                                          <p:spTgt spid="1638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291">
                                            <p:txEl>
                                              <p:pRg st="3" end="3"/>
                                            </p:txEl>
                                          </p:spTgt>
                                        </p:tgtEl>
                                        <p:attrNameLst>
                                          <p:attrName>style.visibility</p:attrName>
                                        </p:attrNameLst>
                                      </p:cBhvr>
                                      <p:to>
                                        <p:strVal val="visible"/>
                                      </p:to>
                                    </p:set>
                                    <p:animEffect transition="in" filter="wipe(left)">
                                      <p:cBhvr>
                                        <p:cTn id="14" dur="500"/>
                                        <p:tgtEl>
                                          <p:spTgt spid="12291">
                                            <p:txEl>
                                              <p:pRg st="3" end="3"/>
                                            </p:txEl>
                                          </p:spTgt>
                                        </p:tgtEl>
                                      </p:cBhvr>
                                    </p:animEffect>
                                  </p:childTnLst>
                                </p:cTn>
                              </p:par>
                              <p:par>
                                <p:cTn id="15" presetID="21" presetClass="entr" presetSubtype="8" fill="hold" nodeType="with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wheel(8)">
                                      <p:cBhvr>
                                        <p:cTn id="17" dur="500"/>
                                        <p:tgtEl>
                                          <p:spTgt spid="1638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animEffect transition="in" filter="wipe(left)">
                                      <p:cBhvr>
                                        <p:cTn id="21"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1E28CF65-6ACB-4237-935A-BF998754AC6C}" type="slidenum">
              <a:rPr lang="en-US" altLang="en-US" sz="1100" smtClean="0">
                <a:solidFill>
                  <a:schemeClr val="tx1"/>
                </a:solidFill>
              </a:rPr>
              <a:pPr/>
              <a:t>15</a:t>
            </a:fld>
            <a:endParaRPr lang="en-US" altLang="en-US" sz="1100" smtClean="0">
              <a:solidFill>
                <a:schemeClr val="tx1"/>
              </a:solidFill>
            </a:endParaRPr>
          </a:p>
        </p:txBody>
      </p:sp>
      <p:sp>
        <p:nvSpPr>
          <p:cNvPr id="16387" name="Text Box 4"/>
          <p:cNvSpPr txBox="1">
            <a:spLocks noChangeArrowheads="1"/>
          </p:cNvSpPr>
          <p:nvPr/>
        </p:nvSpPr>
        <p:spPr bwMode="auto">
          <a:xfrm>
            <a:off x="304800" y="1143000"/>
            <a:ext cx="8077200" cy="258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square" lIns="92075" tIns="46038" rIns="92075" bIns="46038">
            <a:spAutoFit/>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r>
              <a:rPr lang="en-US" altLang="en-US" sz="3200" dirty="0">
                <a:solidFill>
                  <a:schemeClr val="tx1"/>
                </a:solidFill>
                <a:latin typeface="+mj-lt"/>
              </a:rPr>
              <a:t>Next Certification of District’s </a:t>
            </a:r>
            <a:r>
              <a:rPr lang="en-US" altLang="en-US" sz="3200" dirty="0" smtClean="0">
                <a:solidFill>
                  <a:schemeClr val="tx1"/>
                </a:solidFill>
                <a:latin typeface="+mj-lt"/>
              </a:rPr>
              <a:t>financial </a:t>
            </a:r>
            <a:r>
              <a:rPr lang="en-US" altLang="en-US" sz="3200" dirty="0">
                <a:solidFill>
                  <a:schemeClr val="tx1"/>
                </a:solidFill>
                <a:latin typeface="+mj-lt"/>
              </a:rPr>
              <a:t>condition </a:t>
            </a:r>
            <a:r>
              <a:rPr lang="en-US" altLang="en-US" sz="3200" dirty="0" smtClean="0">
                <a:solidFill>
                  <a:schemeClr val="tx1"/>
                </a:solidFill>
                <a:latin typeface="+mj-lt"/>
              </a:rPr>
              <a:t>will </a:t>
            </a:r>
            <a:r>
              <a:rPr lang="en-US" altLang="en-US" sz="3200" dirty="0">
                <a:solidFill>
                  <a:schemeClr val="tx1"/>
                </a:solidFill>
                <a:latin typeface="+mj-lt"/>
              </a:rPr>
              <a:t>be </a:t>
            </a:r>
            <a:r>
              <a:rPr lang="en-US" altLang="en-US" sz="3200" dirty="0" smtClean="0">
                <a:solidFill>
                  <a:schemeClr val="tx1"/>
                </a:solidFill>
                <a:latin typeface="+mj-lt"/>
              </a:rPr>
              <a:t>on </a:t>
            </a:r>
            <a:r>
              <a:rPr lang="en-US" altLang="en-US" sz="3200" dirty="0">
                <a:solidFill>
                  <a:schemeClr val="tx1"/>
                </a:solidFill>
                <a:latin typeface="+mj-lt"/>
              </a:rPr>
              <a:t>December </a:t>
            </a:r>
            <a:r>
              <a:rPr lang="en-US" altLang="en-US" sz="3200" dirty="0" smtClean="0">
                <a:solidFill>
                  <a:schemeClr val="tx1"/>
                </a:solidFill>
                <a:latin typeface="+mj-lt"/>
              </a:rPr>
              <a:t>14, 2020</a:t>
            </a:r>
          </a:p>
          <a:p>
            <a:pPr algn="ctr"/>
            <a:r>
              <a:rPr lang="en-US" altLang="en-US" sz="3200" dirty="0" smtClean="0">
                <a:solidFill>
                  <a:schemeClr val="tx1"/>
                </a:solidFill>
                <a:latin typeface="+mj-lt"/>
              </a:rPr>
              <a:t>(First Interim)</a:t>
            </a:r>
          </a:p>
          <a:p>
            <a:pPr algn="ctr"/>
            <a:endParaRPr lang="en-US" altLang="en-US" sz="1800" dirty="0" smtClean="0">
              <a:solidFill>
                <a:schemeClr val="tx1"/>
              </a:solidFill>
            </a:endParaRPr>
          </a:p>
          <a:p>
            <a:pPr algn="ctr"/>
            <a:r>
              <a:rPr lang="en-US" altLang="en-US" sz="4800" b="1" dirty="0" smtClean="0">
                <a:solidFill>
                  <a:schemeClr val="tx1"/>
                </a:solidFill>
                <a:latin typeface="Arial" charset="0"/>
              </a:rPr>
              <a:t>Board Member Questions</a:t>
            </a:r>
            <a:endParaRPr lang="en-US" altLang="en-US" sz="4800" b="1" dirty="0">
              <a:solidFill>
                <a:schemeClr val="tx1"/>
              </a:solidFill>
              <a:latin typeface="Arial" charset="0"/>
            </a:endParaRPr>
          </a:p>
        </p:txBody>
      </p:sp>
      <p:pic>
        <p:nvPicPr>
          <p:cNvPr id="4"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9"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9506"/>
            <a:ext cx="4572000" cy="279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94729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7BB4C747-5918-4A60-A25D-8C02D10BDDB7}" type="slidenum">
              <a:rPr lang="en-US" altLang="en-US" sz="1100" smtClean="0">
                <a:solidFill>
                  <a:schemeClr val="tx1"/>
                </a:solidFill>
              </a:rPr>
              <a:pPr/>
              <a:t>2</a:t>
            </a:fld>
            <a:endParaRPr lang="en-US" altLang="en-US" sz="1100" smtClean="0">
              <a:solidFill>
                <a:schemeClr val="tx1"/>
              </a:solidFill>
            </a:endParaRPr>
          </a:p>
        </p:txBody>
      </p:sp>
      <p:graphicFrame>
        <p:nvGraphicFramePr>
          <p:cNvPr id="1026" name="Object 2">
            <a:hlinkClick r:id="" action="ppaction://ole?verb=0"/>
          </p:cNvPr>
          <p:cNvGraphicFramePr>
            <a:graphicFrameLocks/>
          </p:cNvGraphicFramePr>
          <p:nvPr>
            <p:extLst>
              <p:ext uri="{D42A27DB-BD31-4B8C-83A1-F6EECF244321}">
                <p14:modId xmlns:p14="http://schemas.microsoft.com/office/powerpoint/2010/main" val="1350351685"/>
              </p:ext>
            </p:extLst>
          </p:nvPr>
        </p:nvGraphicFramePr>
        <p:xfrm>
          <a:off x="0" y="1828800"/>
          <a:ext cx="7608888" cy="4416425"/>
        </p:xfrm>
        <a:graphic>
          <a:graphicData uri="http://schemas.openxmlformats.org/presentationml/2006/ole">
            <mc:AlternateContent xmlns:mc="http://schemas.openxmlformats.org/markup-compatibility/2006">
              <mc:Choice xmlns:v="urn:schemas-microsoft-com:vml" Requires="v">
                <p:oleObj spid="_x0000_s1190" name="Worksheet" r:id="rId4" imgW="4276850" imgH="1666875" progId="Excel.Sheet.8">
                  <p:embed/>
                </p:oleObj>
              </mc:Choice>
              <mc:Fallback>
                <p:oleObj name="Worksheet" r:id="rId4" imgW="4276850" imgH="1666875" progId="Excel.Sheet.8">
                  <p:embed/>
                  <p:pic>
                    <p:nvPicPr>
                      <p:cNvPr id="0" name="Object 2"/>
                      <p:cNvPicPr>
                        <a:picLocks noChangeArrowheads="1"/>
                      </p:cNvPicPr>
                      <p:nvPr/>
                    </p:nvPicPr>
                    <p:blipFill>
                      <a:blip r:embed="rId5"/>
                      <a:srcRect/>
                      <a:stretch>
                        <a:fillRect/>
                      </a:stretch>
                    </p:blipFill>
                    <p:spPr bwMode="auto">
                      <a:xfrm>
                        <a:off x="0" y="1828800"/>
                        <a:ext cx="7608888" cy="4416425"/>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ChangeArrowheads="1"/>
          </p:cNvSpPr>
          <p:nvPr/>
        </p:nvSpPr>
        <p:spPr bwMode="auto">
          <a:xfrm>
            <a:off x="838200" y="381000"/>
            <a:ext cx="7696200" cy="12192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Revenue</a:t>
            </a:r>
          </a:p>
          <a:p>
            <a:pPr algn="ctr">
              <a:lnSpc>
                <a:spcPct val="110000"/>
              </a:lnSpc>
            </a:pPr>
            <a:r>
              <a:rPr kumimoji="0" lang="en-US" altLang="en-US" sz="2800" dirty="0" smtClean="0">
                <a:solidFill>
                  <a:schemeClr val="tx1"/>
                </a:solidFill>
                <a:latin typeface="Book Antiqua" pitchFamily="18" charset="0"/>
              </a:rPr>
              <a:t>2019/20 </a:t>
            </a:r>
            <a:r>
              <a:rPr kumimoji="0" lang="en-US" altLang="en-US" sz="2800" dirty="0">
                <a:solidFill>
                  <a:schemeClr val="tx1"/>
                </a:solidFill>
                <a:latin typeface="Book Antiqua" pitchFamily="18" charset="0"/>
              </a:rPr>
              <a:t>General Fund</a:t>
            </a:r>
          </a:p>
          <a:p>
            <a:pPr algn="ctr">
              <a:lnSpc>
                <a:spcPct val="110000"/>
              </a:lnSpc>
            </a:pPr>
            <a:endParaRPr kumimoji="0" lang="en-US" altLang="en-US" sz="5400" b="1" i="1" dirty="0">
              <a:solidFill>
                <a:schemeClr val="tx1"/>
              </a:solidFill>
              <a:latin typeface="Book Antiqua" pitchFamily="18" charset="0"/>
            </a:endParaRPr>
          </a:p>
        </p:txBody>
      </p:sp>
      <p:pic>
        <p:nvPicPr>
          <p:cNvPr id="1101"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5257800"/>
            <a:ext cx="16002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2"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5700" y="228600"/>
            <a:ext cx="1333499" cy="14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299200" y="5105400"/>
            <a:ext cx="1447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99200" y="3048000"/>
            <a:ext cx="1447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101"/>
                                        </p:tgtEl>
                                        <p:attrNameLst>
                                          <p:attrName>style.visibility</p:attrName>
                                        </p:attrNameLst>
                                      </p:cBhvr>
                                      <p:to>
                                        <p:strVal val="visible"/>
                                      </p:to>
                                    </p:set>
                                    <p:anim calcmode="lin" valueType="num">
                                      <p:cBhvr additive="base">
                                        <p:cTn id="7" dur="500" fill="hold"/>
                                        <p:tgtEl>
                                          <p:spTgt spid="1101"/>
                                        </p:tgtEl>
                                        <p:attrNameLst>
                                          <p:attrName>ppt_x</p:attrName>
                                        </p:attrNameLst>
                                      </p:cBhvr>
                                      <p:tavLst>
                                        <p:tav tm="0">
                                          <p:val>
                                            <p:strVal val="0-#ppt_w/2"/>
                                          </p:val>
                                        </p:tav>
                                        <p:tav tm="100000">
                                          <p:val>
                                            <p:strVal val="#ppt_x"/>
                                          </p:val>
                                        </p:tav>
                                      </p:tavLst>
                                    </p:anim>
                                    <p:anim calcmode="lin" valueType="num">
                                      <p:cBhvr additive="base">
                                        <p:cTn id="8" dur="500" fill="hold"/>
                                        <p:tgtEl>
                                          <p:spTgt spid="1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1D62247-F69F-470D-9914-0D166D208C66}" type="slidenum">
              <a:rPr lang="en-US" altLang="en-US" sz="1100" smtClean="0">
                <a:solidFill>
                  <a:schemeClr val="tx1"/>
                </a:solidFill>
              </a:rPr>
              <a:pPr/>
              <a:t>3</a:t>
            </a:fld>
            <a:endParaRPr lang="en-US" altLang="en-US" sz="1100" smtClean="0">
              <a:solidFill>
                <a:schemeClr val="tx1"/>
              </a:solidFill>
            </a:endParaRPr>
          </a:p>
        </p:txBody>
      </p:sp>
      <p:sp>
        <p:nvSpPr>
          <p:cNvPr id="11267"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1268" name="Rectangle 7"/>
          <p:cNvSpPr>
            <a:spLocks noGrp="1" noChangeArrowheads="1"/>
          </p:cNvSpPr>
          <p:nvPr>
            <p:ph type="body" idx="4294967295"/>
          </p:nvPr>
        </p:nvSpPr>
        <p:spPr>
          <a:xfrm>
            <a:off x="859631" y="2057400"/>
            <a:ext cx="7812882" cy="4648200"/>
          </a:xfrm>
        </p:spPr>
        <p:txBody>
          <a:bodyPr lIns="92075" tIns="46038" rIns="92075" bIns="46038"/>
          <a:lstStyle/>
          <a:p>
            <a:pPr eaLnBrk="1" hangingPunct="1"/>
            <a:r>
              <a:rPr lang="en-US" altLang="en-US" b="1" dirty="0" smtClean="0"/>
              <a:t>All revenue sources decreased $59,000 from budget estimates </a:t>
            </a:r>
          </a:p>
          <a:p>
            <a:pPr lvl="1" eaLnBrk="1" hangingPunct="1">
              <a:buClr>
                <a:srgbClr val="FF0000"/>
              </a:buClr>
              <a:buSzPct val="200000"/>
              <a:buFont typeface="Wingdings" panose="05000000000000000000" pitchFamily="2" charset="2"/>
              <a:buChar char="ü"/>
            </a:pPr>
            <a:r>
              <a:rPr lang="en-US" altLang="en-US" dirty="0" smtClean="0"/>
              <a:t>Federal revenue net decrease of $192,000 due to unspent dollars (will be recognized in 20/21)</a:t>
            </a:r>
          </a:p>
          <a:p>
            <a:pPr lvl="1" eaLnBrk="1" hangingPunct="1">
              <a:buClr>
                <a:srgbClr val="00B050"/>
              </a:buClr>
              <a:buSzPct val="200000"/>
              <a:buFont typeface="Wingdings" panose="05000000000000000000" pitchFamily="2" charset="2"/>
              <a:buChar char="ü"/>
            </a:pPr>
            <a:r>
              <a:rPr lang="en-US" altLang="en-US" dirty="0" smtClean="0"/>
              <a:t>LCFF </a:t>
            </a:r>
            <a:r>
              <a:rPr lang="en-US" altLang="en-US" dirty="0"/>
              <a:t>prior year increase $</a:t>
            </a:r>
            <a:r>
              <a:rPr lang="en-US" altLang="en-US" dirty="0" smtClean="0"/>
              <a:t>33,000</a:t>
            </a:r>
          </a:p>
          <a:p>
            <a:pPr lvl="1" eaLnBrk="1" hangingPunct="1">
              <a:buClr>
                <a:srgbClr val="00B050"/>
              </a:buClr>
              <a:buSzPct val="200000"/>
              <a:buFont typeface="Wingdings" panose="05000000000000000000" pitchFamily="2" charset="2"/>
              <a:buChar char="ü"/>
            </a:pPr>
            <a:r>
              <a:rPr lang="en-US" altLang="en-US" dirty="0"/>
              <a:t>State funds: lottery (unrestricted and restricted) and mental health reimbursement increased </a:t>
            </a:r>
            <a:r>
              <a:rPr lang="en-US" altLang="en-US" dirty="0" smtClean="0"/>
              <a:t>$33,000</a:t>
            </a:r>
          </a:p>
          <a:p>
            <a:pPr lvl="1" eaLnBrk="1" hangingPunct="1">
              <a:buClr>
                <a:srgbClr val="00B050"/>
              </a:buClr>
              <a:buSzPct val="200000"/>
              <a:buFont typeface="Wingdings" panose="05000000000000000000" pitchFamily="2" charset="2"/>
              <a:buChar char="ü"/>
            </a:pPr>
            <a:r>
              <a:rPr lang="en-US" altLang="en-US" dirty="0" smtClean="0"/>
              <a:t>Local revenue increased $68,000 due to additional funds received in Special Education, and school donations </a:t>
            </a:r>
          </a:p>
        </p:txBody>
      </p:sp>
      <p:sp>
        <p:nvSpPr>
          <p:cNvPr id="11269" name="Rectangle 3"/>
          <p:cNvSpPr>
            <a:spLocks noChangeArrowheads="1"/>
          </p:cNvSpPr>
          <p:nvPr/>
        </p:nvSpPr>
        <p:spPr bwMode="auto">
          <a:xfrm>
            <a:off x="671513" y="533400"/>
            <a:ext cx="8001000" cy="13716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Summary of Revenue</a:t>
            </a:r>
          </a:p>
          <a:p>
            <a:pPr algn="ctr">
              <a:lnSpc>
                <a:spcPct val="110000"/>
              </a:lnSpc>
            </a:pPr>
            <a:r>
              <a:rPr kumimoji="0" lang="en-US" altLang="en-US" sz="2800" dirty="0" smtClean="0">
                <a:solidFill>
                  <a:schemeClr val="tx1"/>
                </a:solidFill>
                <a:latin typeface="Book Antiqua" pitchFamily="18" charset="0"/>
              </a:rPr>
              <a:t>2019/20 </a:t>
            </a:r>
            <a:r>
              <a:rPr kumimoji="0" lang="en-US" altLang="en-US" sz="2800" dirty="0">
                <a:solidFill>
                  <a:schemeClr val="tx1"/>
                </a:solidFill>
                <a:latin typeface="Book Antiqua" pitchFamily="18" charset="0"/>
              </a:rPr>
              <a:t>General Fund</a:t>
            </a:r>
          </a:p>
          <a:p>
            <a:pPr algn="ctr">
              <a:lnSpc>
                <a:spcPct val="110000"/>
              </a:lnSpc>
            </a:pPr>
            <a:endParaRPr kumimoji="0" lang="en-US" altLang="en-US" i="1" dirty="0">
              <a:solidFill>
                <a:schemeClr val="tx1"/>
              </a:solidFill>
              <a:latin typeface="Book Antiqua" pitchFamily="18" charset="0"/>
            </a:endParaRPr>
          </a:p>
        </p:txBody>
      </p:sp>
      <p:pic>
        <p:nvPicPr>
          <p:cNvPr id="6" name="Picture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333499" cy="14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29000"/>
            <a:ext cx="121936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animEffect transition="in" filter="wipe(left)">
                                      <p:cBhvr>
                                        <p:cTn id="7" dur="1000"/>
                                        <p:tgtEl>
                                          <p:spTgt spid="11268">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268">
                                            <p:txEl>
                                              <p:pRg st="2" end="2"/>
                                            </p:txEl>
                                          </p:spTgt>
                                        </p:tgtEl>
                                        <p:attrNameLst>
                                          <p:attrName>style.visibility</p:attrName>
                                        </p:attrNameLst>
                                      </p:cBhvr>
                                      <p:to>
                                        <p:strVal val="visible"/>
                                      </p:to>
                                    </p:set>
                                    <p:animEffect transition="in" filter="wipe(left)">
                                      <p:cBhvr>
                                        <p:cTn id="11" dur="1000"/>
                                        <p:tgtEl>
                                          <p:spTgt spid="11268">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268">
                                            <p:txEl>
                                              <p:pRg st="3" end="3"/>
                                            </p:txEl>
                                          </p:spTgt>
                                        </p:tgtEl>
                                        <p:attrNameLst>
                                          <p:attrName>style.visibility</p:attrName>
                                        </p:attrNameLst>
                                      </p:cBhvr>
                                      <p:to>
                                        <p:strVal val="visible"/>
                                      </p:to>
                                    </p:set>
                                    <p:animEffect transition="in" filter="wipe(left)">
                                      <p:cBhvr>
                                        <p:cTn id="15" dur="1000"/>
                                        <p:tgtEl>
                                          <p:spTgt spid="11268">
                                            <p:txEl>
                                              <p:pRg st="3" end="3"/>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1268">
                                            <p:txEl>
                                              <p:pRg st="4" end="4"/>
                                            </p:txEl>
                                          </p:spTgt>
                                        </p:tgtEl>
                                        <p:attrNameLst>
                                          <p:attrName>style.visibility</p:attrName>
                                        </p:attrNameLst>
                                      </p:cBhvr>
                                      <p:to>
                                        <p:strVal val="visible"/>
                                      </p:to>
                                    </p:set>
                                    <p:animEffect transition="in" filter="wipe(left)">
                                      <p:cBhvr>
                                        <p:cTn id="19" dur="1000"/>
                                        <p:tgtEl>
                                          <p:spTgt spid="11268">
                                            <p:txEl>
                                              <p:pRg st="4" end="4"/>
                                            </p:txEl>
                                          </p:spTgt>
                                        </p:tgtEl>
                                      </p:cBhvr>
                                    </p:animEffect>
                                  </p:childTnLst>
                                </p:cTn>
                              </p:par>
                              <p:par>
                                <p:cTn id="20" presetID="2" presetClass="entr" presetSubtype="9"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additive="base">
                                        <p:cTn id="22" dur="2000" fill="hold"/>
                                        <p:tgtEl>
                                          <p:spTgt spid="5122"/>
                                        </p:tgtEl>
                                        <p:attrNameLst>
                                          <p:attrName>ppt_x</p:attrName>
                                        </p:attrNameLst>
                                      </p:cBhvr>
                                      <p:tavLst>
                                        <p:tav tm="0">
                                          <p:val>
                                            <p:strVal val="0-#ppt_w/2"/>
                                          </p:val>
                                        </p:tav>
                                        <p:tav tm="100000">
                                          <p:val>
                                            <p:strVal val="#ppt_x"/>
                                          </p:val>
                                        </p:tav>
                                      </p:tavLst>
                                    </p:anim>
                                    <p:anim calcmode="lin" valueType="num">
                                      <p:cBhvr additive="base">
                                        <p:cTn id="23" dur="2000" fill="hold"/>
                                        <p:tgtEl>
                                          <p:spTgt spid="51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r"/>
            <a:fld id="{2E3BDDDD-35FD-4A4C-B3D7-540001A63358}" type="slidenum">
              <a:rPr lang="en-US" altLang="en-US" sz="1100">
                <a:solidFill>
                  <a:schemeClr val="tx1"/>
                </a:solidFill>
              </a:rPr>
              <a:pPr algn="r"/>
              <a:t>4</a:t>
            </a:fld>
            <a:endParaRPr lang="en-US" altLang="en-US" sz="1100">
              <a:solidFill>
                <a:schemeClr val="tx1"/>
              </a:solidFill>
            </a:endParaRPr>
          </a:p>
        </p:txBody>
      </p:sp>
      <p:sp>
        <p:nvSpPr>
          <p:cNvPr id="43011" name="Rectangle 3"/>
          <p:cNvSpPr>
            <a:spLocks noChangeArrowheads="1"/>
          </p:cNvSpPr>
          <p:nvPr/>
        </p:nvSpPr>
        <p:spPr bwMode="auto">
          <a:xfrm>
            <a:off x="914400" y="457200"/>
            <a:ext cx="7696200" cy="12192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Revenue Percentages</a:t>
            </a:r>
          </a:p>
          <a:p>
            <a:pPr algn="ctr">
              <a:lnSpc>
                <a:spcPct val="110000"/>
              </a:lnSpc>
            </a:pPr>
            <a:r>
              <a:rPr kumimoji="0" lang="en-US" altLang="en-US" sz="2800" dirty="0" smtClean="0">
                <a:solidFill>
                  <a:schemeClr val="tx1"/>
                </a:solidFill>
                <a:latin typeface="Book Antiqua" pitchFamily="18" charset="0"/>
              </a:rPr>
              <a:t>2019/20 </a:t>
            </a:r>
            <a:r>
              <a:rPr kumimoji="0" lang="en-US" altLang="en-US" sz="2800" dirty="0">
                <a:solidFill>
                  <a:schemeClr val="tx1"/>
                </a:solidFill>
                <a:latin typeface="Book Antiqua" pitchFamily="18" charset="0"/>
              </a:rPr>
              <a:t>General Fund</a:t>
            </a:r>
          </a:p>
          <a:p>
            <a:pPr algn="ctr">
              <a:lnSpc>
                <a:spcPct val="110000"/>
              </a:lnSpc>
            </a:pPr>
            <a:endParaRPr kumimoji="0" lang="en-US" altLang="en-US" b="1" i="1" dirty="0">
              <a:solidFill>
                <a:schemeClr val="tx1"/>
              </a:solidFill>
              <a:latin typeface="Book Antiqua" pitchFamily="18" charset="0"/>
            </a:endParaRPr>
          </a:p>
        </p:txBody>
      </p:sp>
      <p:graphicFrame>
        <p:nvGraphicFramePr>
          <p:cNvPr id="5" name="Chart 4">
            <a:hlinkClick r:id="rId2" action="ppaction://hlinkfile"/>
          </p:cNvPr>
          <p:cNvGraphicFramePr>
            <a:graphicFrameLocks noGrp="1"/>
          </p:cNvGraphicFramePr>
          <p:nvPr>
            <p:extLst>
              <p:ext uri="{D42A27DB-BD31-4B8C-83A1-F6EECF244321}">
                <p14:modId xmlns:p14="http://schemas.microsoft.com/office/powerpoint/2010/main" val="2064602441"/>
              </p:ext>
            </p:extLst>
          </p:nvPr>
        </p:nvGraphicFramePr>
        <p:xfrm>
          <a:off x="2438400" y="2667000"/>
          <a:ext cx="5410200" cy="3200400"/>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1792288"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2700" y="409328"/>
            <a:ext cx="1333499" cy="14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81199" y="1862986"/>
            <a:ext cx="6629401" cy="485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8)">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8E166FF-6127-4E64-86F7-E6DB656ECFF6}" type="slidenum">
              <a:rPr lang="en-US" altLang="en-US" sz="1100" smtClean="0">
                <a:solidFill>
                  <a:schemeClr val="tx1"/>
                </a:solidFill>
              </a:rPr>
              <a:pPr/>
              <a:t>5</a:t>
            </a:fld>
            <a:endParaRPr lang="en-US" altLang="en-US" sz="1100" smtClean="0">
              <a:solidFill>
                <a:schemeClr val="tx1"/>
              </a:solidFill>
            </a:endParaRPr>
          </a:p>
        </p:txBody>
      </p:sp>
      <p:sp>
        <p:nvSpPr>
          <p:cNvPr id="2053"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2054" name="Rectangle 3"/>
          <p:cNvSpPr>
            <a:spLocks noChangeArrowheads="1"/>
          </p:cNvSpPr>
          <p:nvPr/>
        </p:nvSpPr>
        <p:spPr bwMode="auto">
          <a:xfrm>
            <a:off x="685800" y="1524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Expenses</a:t>
            </a:r>
          </a:p>
          <a:p>
            <a:pPr algn="ctr">
              <a:lnSpc>
                <a:spcPct val="110000"/>
              </a:lnSpc>
            </a:pPr>
            <a:r>
              <a:rPr kumimoji="0" lang="en-US" altLang="en-US" sz="2800" dirty="0" smtClean="0">
                <a:solidFill>
                  <a:schemeClr val="tx1"/>
                </a:solidFill>
                <a:latin typeface="Book Antiqua" pitchFamily="18" charset="0"/>
              </a:rPr>
              <a:t>2019/20 </a:t>
            </a:r>
            <a:r>
              <a:rPr kumimoji="0" lang="en-US" altLang="en-US" sz="2800" dirty="0">
                <a:solidFill>
                  <a:schemeClr val="tx1"/>
                </a:solidFill>
                <a:latin typeface="Book Antiqua" pitchFamily="18" charset="0"/>
              </a:rPr>
              <a:t>General Fund</a:t>
            </a:r>
            <a:endParaRPr kumimoji="0" lang="en-US" altLang="en-US" sz="2800" i="1" dirty="0">
              <a:solidFill>
                <a:schemeClr val="tx1"/>
              </a:solidFill>
              <a:latin typeface="Book Antiqua" pitchFamily="18" charset="0"/>
            </a:endParaRPr>
          </a:p>
        </p:txBody>
      </p:sp>
      <p:graphicFrame>
        <p:nvGraphicFramePr>
          <p:cNvPr id="2050" name="Object 4">
            <a:hlinkClick r:id="" action="ppaction://ole?verb=0"/>
          </p:cNvPr>
          <p:cNvGraphicFramePr>
            <a:graphicFrameLocks/>
          </p:cNvGraphicFramePr>
          <p:nvPr>
            <p:extLst>
              <p:ext uri="{D42A27DB-BD31-4B8C-83A1-F6EECF244321}">
                <p14:modId xmlns:p14="http://schemas.microsoft.com/office/powerpoint/2010/main" val="317537154"/>
              </p:ext>
            </p:extLst>
          </p:nvPr>
        </p:nvGraphicFramePr>
        <p:xfrm>
          <a:off x="658813" y="1600200"/>
          <a:ext cx="8123237" cy="4611688"/>
        </p:xfrm>
        <a:graphic>
          <a:graphicData uri="http://schemas.openxmlformats.org/presentationml/2006/ole">
            <mc:AlternateContent xmlns:mc="http://schemas.openxmlformats.org/markup-compatibility/2006">
              <mc:Choice xmlns:v="urn:schemas-microsoft-com:vml" Requires="v">
                <p:oleObj spid="_x0000_s5149" name="Worksheet" r:id="rId5" imgW="4505274" imgH="2390775" progId="Excel.Sheet.8">
                  <p:embed/>
                </p:oleObj>
              </mc:Choice>
              <mc:Fallback>
                <p:oleObj name="Worksheet" r:id="rId5" imgW="4505274" imgH="2390775" progId="Excel.Sheet.8">
                  <p:embed/>
                  <p:pic>
                    <p:nvPicPr>
                      <p:cNvPr id="0" name=""/>
                      <p:cNvPicPr>
                        <a:picLocks noChangeArrowheads="1"/>
                      </p:cNvPicPr>
                      <p:nvPr/>
                    </p:nvPicPr>
                    <p:blipFill>
                      <a:blip r:embed="rId6"/>
                      <a:srcRect/>
                      <a:stretch>
                        <a:fillRect/>
                      </a:stretch>
                    </p:blipFill>
                    <p:spPr bwMode="auto">
                      <a:xfrm>
                        <a:off x="658813" y="1600200"/>
                        <a:ext cx="8123237" cy="4611688"/>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28" name="Picture 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15240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7239000" y="5257800"/>
            <a:ext cx="1557337"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43813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76BBF4E0-9943-4295-9FB4-BEE109A01579}" type="slidenum">
              <a:rPr lang="en-US" altLang="en-US" sz="1100" smtClean="0">
                <a:solidFill>
                  <a:schemeClr val="tx1"/>
                </a:solidFill>
              </a:rPr>
              <a:pPr/>
              <a:t>6</a:t>
            </a:fld>
            <a:endParaRPr lang="en-US" altLang="en-US" sz="1100" smtClean="0">
              <a:solidFill>
                <a:schemeClr val="tx1"/>
              </a:solidFill>
            </a:endParaRPr>
          </a:p>
        </p:txBody>
      </p:sp>
      <p:sp>
        <p:nvSpPr>
          <p:cNvPr id="13315"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3317" name="Rectangle 4"/>
          <p:cNvSpPr>
            <a:spLocks noChangeArrowheads="1"/>
          </p:cNvSpPr>
          <p:nvPr/>
        </p:nvSpPr>
        <p:spPr bwMode="auto">
          <a:xfrm>
            <a:off x="381000" y="533400"/>
            <a:ext cx="8001000" cy="14478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Summary of Expenditures</a:t>
            </a:r>
          </a:p>
          <a:p>
            <a:pPr algn="ctr">
              <a:lnSpc>
                <a:spcPct val="110000"/>
              </a:lnSpc>
            </a:pPr>
            <a:r>
              <a:rPr kumimoji="0" lang="en-US" altLang="en-US" sz="2800" dirty="0" smtClean="0">
                <a:solidFill>
                  <a:schemeClr val="tx1"/>
                </a:solidFill>
                <a:latin typeface="Book Antiqua" pitchFamily="18" charset="0"/>
              </a:rPr>
              <a:t>2019/20 </a:t>
            </a:r>
            <a:r>
              <a:rPr kumimoji="0" lang="en-US" altLang="en-US" sz="2800" dirty="0">
                <a:solidFill>
                  <a:schemeClr val="tx1"/>
                </a:solidFill>
                <a:latin typeface="Book Antiqua" pitchFamily="18" charset="0"/>
              </a:rPr>
              <a:t>General Fund</a:t>
            </a:r>
            <a:endParaRPr kumimoji="0" lang="en-US" altLang="en-US" sz="2800" i="1" dirty="0">
              <a:solidFill>
                <a:schemeClr val="tx1"/>
              </a:solidFill>
              <a:latin typeface="Book Antiqua"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57300"/>
            <a:ext cx="1038001"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3"/>
          <p:cNvSpPr>
            <a:spLocks noGrp="1" noChangeArrowheads="1"/>
          </p:cNvSpPr>
          <p:nvPr>
            <p:ph type="body" idx="4294967295"/>
          </p:nvPr>
        </p:nvSpPr>
        <p:spPr>
          <a:xfrm>
            <a:off x="914400" y="1981201"/>
            <a:ext cx="8229600" cy="4191000"/>
          </a:xfrm>
        </p:spPr>
        <p:txBody>
          <a:bodyPr lIns="92075" tIns="46038" rIns="92075" bIns="46038"/>
          <a:lstStyle/>
          <a:p>
            <a:pPr marL="0" indent="0" eaLnBrk="1" hangingPunct="1">
              <a:lnSpc>
                <a:spcPct val="90000"/>
              </a:lnSpc>
              <a:buNone/>
            </a:pPr>
            <a:r>
              <a:rPr lang="en-US" altLang="en-US" sz="3200" b="1" dirty="0" smtClean="0"/>
              <a:t>Actual expenses were $1,594,000 less than budgeted				</a:t>
            </a:r>
          </a:p>
          <a:p>
            <a:pPr lvl="1" eaLnBrk="1" hangingPunct="1">
              <a:lnSpc>
                <a:spcPct val="90000"/>
              </a:lnSpc>
              <a:buClr>
                <a:srgbClr val="008000"/>
              </a:buClr>
              <a:buSzPct val="150000"/>
              <a:buFont typeface="Wingdings" panose="05000000000000000000" pitchFamily="2" charset="2"/>
              <a:buChar char="ü"/>
            </a:pPr>
            <a:r>
              <a:rPr lang="en-US" altLang="en-US" dirty="0" smtClean="0"/>
              <a:t>$323,000 School Site Budgets unspent</a:t>
            </a:r>
          </a:p>
          <a:p>
            <a:pPr lvl="1" eaLnBrk="1" hangingPunct="1">
              <a:lnSpc>
                <a:spcPct val="90000"/>
              </a:lnSpc>
              <a:buClr>
                <a:srgbClr val="008000"/>
              </a:buClr>
              <a:buSzPct val="150000"/>
              <a:buFont typeface="Wingdings" panose="05000000000000000000" pitchFamily="2" charset="2"/>
              <a:buChar char="ü"/>
            </a:pPr>
            <a:r>
              <a:rPr lang="en-US" altLang="en-US" dirty="0" smtClean="0"/>
              <a:t>$249,000 unspent  federal funds (deferred)</a:t>
            </a:r>
          </a:p>
          <a:p>
            <a:pPr lvl="1" eaLnBrk="1" hangingPunct="1">
              <a:lnSpc>
                <a:spcPct val="90000"/>
              </a:lnSpc>
              <a:buClr>
                <a:srgbClr val="008000"/>
              </a:buClr>
              <a:buSzPct val="150000"/>
              <a:buFont typeface="Wingdings" panose="05000000000000000000" pitchFamily="2" charset="2"/>
              <a:buChar char="ü"/>
            </a:pPr>
            <a:r>
              <a:rPr lang="en-US" altLang="en-US" dirty="0" smtClean="0"/>
              <a:t>$360,000 Unspent Grant Funds (restricted fund </a:t>
            </a:r>
            <a:r>
              <a:rPr lang="en-US" altLang="en-US" dirty="0" err="1" smtClean="0"/>
              <a:t>bal</a:t>
            </a:r>
            <a:r>
              <a:rPr lang="en-US" altLang="en-US" dirty="0" smtClean="0"/>
              <a:t>)</a:t>
            </a:r>
          </a:p>
          <a:p>
            <a:pPr lvl="1" eaLnBrk="1" hangingPunct="1">
              <a:lnSpc>
                <a:spcPct val="90000"/>
              </a:lnSpc>
              <a:buClr>
                <a:srgbClr val="008000"/>
              </a:buClr>
              <a:buSzPct val="150000"/>
              <a:buFont typeface="Wingdings" panose="05000000000000000000" pitchFamily="2" charset="2"/>
              <a:buChar char="ü"/>
            </a:pPr>
            <a:r>
              <a:rPr lang="en-US" altLang="en-US" dirty="0" smtClean="0">
                <a:solidFill>
                  <a:srgbClr val="FF0000"/>
                </a:solidFill>
              </a:rPr>
              <a:t>$(371,000) </a:t>
            </a:r>
            <a:r>
              <a:rPr lang="en-US" altLang="en-US" dirty="0" smtClean="0"/>
              <a:t>CARES funds without revenue until 20/21</a:t>
            </a:r>
          </a:p>
          <a:p>
            <a:pPr lvl="1" eaLnBrk="1" hangingPunct="1">
              <a:lnSpc>
                <a:spcPct val="90000"/>
              </a:lnSpc>
              <a:buClr>
                <a:srgbClr val="008000"/>
              </a:buClr>
              <a:buSzPct val="150000"/>
              <a:buFont typeface="Wingdings" panose="05000000000000000000" pitchFamily="2" charset="2"/>
              <a:buChar char="ü"/>
            </a:pPr>
            <a:r>
              <a:rPr lang="en-US" altLang="en-US" dirty="0" smtClean="0"/>
              <a:t>307,000 Unspent Chromebook (CARES paid)</a:t>
            </a:r>
          </a:p>
          <a:p>
            <a:pPr lvl="1" eaLnBrk="1" hangingPunct="1">
              <a:lnSpc>
                <a:spcPct val="90000"/>
              </a:lnSpc>
              <a:buClr>
                <a:srgbClr val="008000"/>
              </a:buClr>
              <a:buSzPct val="150000"/>
              <a:buFont typeface="Wingdings" panose="05000000000000000000" pitchFamily="2" charset="2"/>
              <a:buChar char="ü"/>
            </a:pPr>
            <a:r>
              <a:rPr lang="en-US" altLang="en-US" dirty="0" smtClean="0"/>
              <a:t>$285,000 Unspent unrestricted salaries and benefits</a:t>
            </a:r>
          </a:p>
          <a:p>
            <a:pPr lvl="1" eaLnBrk="1" hangingPunct="1">
              <a:lnSpc>
                <a:spcPct val="90000"/>
              </a:lnSpc>
              <a:buClr>
                <a:srgbClr val="008000"/>
              </a:buClr>
              <a:buSzPct val="150000"/>
              <a:buFont typeface="Wingdings" panose="05000000000000000000" pitchFamily="2" charset="2"/>
              <a:buChar char="ü"/>
            </a:pPr>
            <a:r>
              <a:rPr lang="en-US" altLang="en-US" dirty="0" smtClean="0"/>
              <a:t>$405,000 One-time funds – Preschool count</a:t>
            </a:r>
          </a:p>
          <a:p>
            <a:pPr lvl="1" eaLnBrk="1" hangingPunct="1">
              <a:lnSpc>
                <a:spcPct val="90000"/>
              </a:lnSpc>
            </a:pPr>
            <a:endParaRPr lang="en-US" altLang="en-US" dirty="0" smtClean="0"/>
          </a:p>
        </p:txBody>
      </p:sp>
      <p:pic>
        <p:nvPicPr>
          <p:cNvPr id="7"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438400"/>
            <a:ext cx="1600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animEffect transition="in" filter="wipe(left)">
                                      <p:cBhvr>
                                        <p:cTn id="7" dur="1000"/>
                                        <p:tgtEl>
                                          <p:spTgt spid="13316">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animEffect transition="in" filter="wipe(left)">
                                      <p:cBhvr>
                                        <p:cTn id="11" dur="1000"/>
                                        <p:tgtEl>
                                          <p:spTgt spid="13316">
                                            <p:txEl>
                                              <p:pRg st="2" end="2"/>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fltVal val="0"/>
                                          </p:val>
                                        </p:tav>
                                        <p:tav tm="100000">
                                          <p:val>
                                            <p:strVal val="#ppt_w"/>
                                          </p:val>
                                        </p:tav>
                                      </p:tavLst>
                                    </p:anim>
                                    <p:anim calcmode="lin" valueType="num">
                                      <p:cBhvr>
                                        <p:cTn id="15" dur="1000" fill="hold"/>
                                        <p:tgtEl>
                                          <p:spTgt spid="8194"/>
                                        </p:tgtEl>
                                        <p:attrNameLst>
                                          <p:attrName>ppt_h</p:attrName>
                                        </p:attrNameLst>
                                      </p:cBhvr>
                                      <p:tavLst>
                                        <p:tav tm="0">
                                          <p:val>
                                            <p:fltVal val="0"/>
                                          </p:val>
                                        </p:tav>
                                        <p:tav tm="100000">
                                          <p:val>
                                            <p:strVal val="#ppt_h"/>
                                          </p:val>
                                        </p:tav>
                                      </p:tavLst>
                                    </p:anim>
                                    <p:animEffect transition="in" filter="fade">
                                      <p:cBhvr>
                                        <p:cTn id="16" dur="1000"/>
                                        <p:tgtEl>
                                          <p:spTgt spid="8194"/>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3316">
                                            <p:txEl>
                                              <p:pRg st="3" end="3"/>
                                            </p:txEl>
                                          </p:spTgt>
                                        </p:tgtEl>
                                        <p:attrNameLst>
                                          <p:attrName>style.visibility</p:attrName>
                                        </p:attrNameLst>
                                      </p:cBhvr>
                                      <p:to>
                                        <p:strVal val="visible"/>
                                      </p:to>
                                    </p:set>
                                    <p:animEffect transition="in" filter="wipe(left)">
                                      <p:cBhvr>
                                        <p:cTn id="20" dur="1000"/>
                                        <p:tgtEl>
                                          <p:spTgt spid="13316">
                                            <p:txEl>
                                              <p:pRg st="3" end="3"/>
                                            </p:txEl>
                                          </p:spTgt>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3316">
                                            <p:txEl>
                                              <p:pRg st="4" end="4"/>
                                            </p:txEl>
                                          </p:spTgt>
                                        </p:tgtEl>
                                        <p:attrNameLst>
                                          <p:attrName>style.visibility</p:attrName>
                                        </p:attrNameLst>
                                      </p:cBhvr>
                                      <p:to>
                                        <p:strVal val="visible"/>
                                      </p:to>
                                    </p:set>
                                    <p:animEffect transition="in" filter="wipe(left)">
                                      <p:cBhvr>
                                        <p:cTn id="24" dur="1000"/>
                                        <p:tgtEl>
                                          <p:spTgt spid="13316">
                                            <p:txEl>
                                              <p:pRg st="4" end="4"/>
                                            </p:txEl>
                                          </p:spTgt>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13316">
                                            <p:txEl>
                                              <p:pRg st="5" end="5"/>
                                            </p:txEl>
                                          </p:spTgt>
                                        </p:tgtEl>
                                        <p:attrNameLst>
                                          <p:attrName>style.visibility</p:attrName>
                                        </p:attrNameLst>
                                      </p:cBhvr>
                                      <p:to>
                                        <p:strVal val="visible"/>
                                      </p:to>
                                    </p:set>
                                    <p:animEffect transition="in" filter="wipe(left)">
                                      <p:cBhvr>
                                        <p:cTn id="28" dur="1000"/>
                                        <p:tgtEl>
                                          <p:spTgt spid="13316">
                                            <p:txEl>
                                              <p:pRg st="5" end="5"/>
                                            </p:txEl>
                                          </p:spTgt>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13316">
                                            <p:txEl>
                                              <p:pRg st="6" end="6"/>
                                            </p:txEl>
                                          </p:spTgt>
                                        </p:tgtEl>
                                        <p:attrNameLst>
                                          <p:attrName>style.visibility</p:attrName>
                                        </p:attrNameLst>
                                      </p:cBhvr>
                                      <p:to>
                                        <p:strVal val="visible"/>
                                      </p:to>
                                    </p:set>
                                    <p:animEffect transition="in" filter="wipe(left)">
                                      <p:cBhvr>
                                        <p:cTn id="32" dur="1000"/>
                                        <p:tgtEl>
                                          <p:spTgt spid="13316">
                                            <p:txEl>
                                              <p:pRg st="6" end="6"/>
                                            </p:txEl>
                                          </p:spTgt>
                                        </p:tgtEl>
                                      </p:cBhvr>
                                    </p:animEffect>
                                  </p:childTnLst>
                                </p:cTn>
                              </p:par>
                            </p:childTnLst>
                          </p:cTn>
                        </p:par>
                        <p:par>
                          <p:cTn id="33" fill="hold">
                            <p:stCondLst>
                              <p:cond delay="6000"/>
                            </p:stCondLst>
                            <p:childTnLst>
                              <p:par>
                                <p:cTn id="34" presetID="22" presetClass="entr" presetSubtype="8" fill="hold" nodeType="afterEffect">
                                  <p:stCondLst>
                                    <p:cond delay="0"/>
                                  </p:stCondLst>
                                  <p:childTnLst>
                                    <p:set>
                                      <p:cBhvr>
                                        <p:cTn id="35" dur="1" fill="hold">
                                          <p:stCondLst>
                                            <p:cond delay="0"/>
                                          </p:stCondLst>
                                        </p:cTn>
                                        <p:tgtEl>
                                          <p:spTgt spid="13316">
                                            <p:txEl>
                                              <p:pRg st="7" end="7"/>
                                            </p:txEl>
                                          </p:spTgt>
                                        </p:tgtEl>
                                        <p:attrNameLst>
                                          <p:attrName>style.visibility</p:attrName>
                                        </p:attrNameLst>
                                      </p:cBhvr>
                                      <p:to>
                                        <p:strVal val="visible"/>
                                      </p:to>
                                    </p:set>
                                    <p:animEffect transition="in" filter="wipe(left)">
                                      <p:cBhvr>
                                        <p:cTn id="36" dur="1000"/>
                                        <p:tgtEl>
                                          <p:spTgt spid="13316">
                                            <p:txEl>
                                              <p:pRg st="7" end="7"/>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261C4961-8494-4689-A36C-DD76E60CAE2F}" type="slidenum">
              <a:rPr lang="en-US" altLang="en-US" sz="1100" smtClean="0">
                <a:solidFill>
                  <a:schemeClr val="tx1"/>
                </a:solidFill>
              </a:rPr>
              <a:pPr/>
              <a:t>7</a:t>
            </a:fld>
            <a:endParaRPr lang="en-US" altLang="en-US" sz="1100" smtClean="0">
              <a:solidFill>
                <a:schemeClr val="tx1"/>
              </a:solidFill>
            </a:endParaRPr>
          </a:p>
        </p:txBody>
      </p:sp>
      <p:sp>
        <p:nvSpPr>
          <p:cNvPr id="12291"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2292" name="Rectangle 3"/>
          <p:cNvSpPr>
            <a:spLocks noChangeArrowheads="1"/>
          </p:cNvSpPr>
          <p:nvPr/>
        </p:nvSpPr>
        <p:spPr bwMode="auto">
          <a:xfrm>
            <a:off x="283368" y="3810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Expenditure Percentages</a:t>
            </a:r>
          </a:p>
          <a:p>
            <a:pPr algn="ctr">
              <a:lnSpc>
                <a:spcPct val="110000"/>
              </a:lnSpc>
            </a:pPr>
            <a:r>
              <a:rPr kumimoji="0" lang="en-US" altLang="en-US" sz="2800" dirty="0" smtClean="0">
                <a:solidFill>
                  <a:schemeClr val="tx1"/>
                </a:solidFill>
                <a:latin typeface="Book Antiqua" pitchFamily="18" charset="0"/>
              </a:rPr>
              <a:t>2019/20 </a:t>
            </a:r>
            <a:r>
              <a:rPr kumimoji="0" lang="en-US" altLang="en-US" sz="2800" dirty="0">
                <a:solidFill>
                  <a:schemeClr val="tx1"/>
                </a:solidFill>
                <a:latin typeface="Book Antiqua" pitchFamily="18" charset="0"/>
              </a:rPr>
              <a:t>General Fund</a:t>
            </a:r>
            <a:endParaRPr kumimoji="0" lang="en-US" altLang="en-US" sz="2800" i="1" dirty="0">
              <a:solidFill>
                <a:schemeClr val="tx1"/>
              </a:solidFill>
              <a:latin typeface="Book Antiqua" pitchFamily="18"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554976817"/>
              </p:ext>
            </p:extLst>
          </p:nvPr>
        </p:nvGraphicFramePr>
        <p:xfrm>
          <a:off x="671513" y="1828800"/>
          <a:ext cx="8001000" cy="474726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9"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6"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051050"/>
            <a:ext cx="8475406"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76BBF4E0-9943-4295-9FB4-BEE109A01579}" type="slidenum">
              <a:rPr lang="en-US" altLang="en-US" sz="1100" smtClean="0">
                <a:solidFill>
                  <a:schemeClr val="tx1"/>
                </a:solidFill>
              </a:rPr>
              <a:pPr/>
              <a:t>8</a:t>
            </a:fld>
            <a:endParaRPr lang="en-US" altLang="en-US" sz="1100" smtClean="0">
              <a:solidFill>
                <a:schemeClr val="tx1"/>
              </a:solidFill>
            </a:endParaRPr>
          </a:p>
        </p:txBody>
      </p:sp>
      <p:sp>
        <p:nvSpPr>
          <p:cNvPr id="13315"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3316" name="Rectangle 3"/>
          <p:cNvSpPr>
            <a:spLocks noGrp="1" noChangeArrowheads="1"/>
          </p:cNvSpPr>
          <p:nvPr>
            <p:ph type="body" idx="4294967295"/>
          </p:nvPr>
        </p:nvSpPr>
        <p:spPr>
          <a:xfrm>
            <a:off x="626746" y="1981200"/>
            <a:ext cx="8229600" cy="4525963"/>
          </a:xfrm>
        </p:spPr>
        <p:txBody>
          <a:bodyPr lIns="92075" tIns="46038" rIns="92075" bIns="46038"/>
          <a:lstStyle/>
          <a:p>
            <a:pPr marL="0" indent="0" eaLnBrk="1" hangingPunct="1">
              <a:lnSpc>
                <a:spcPct val="90000"/>
              </a:lnSpc>
              <a:buNone/>
            </a:pPr>
            <a:r>
              <a:rPr lang="en-US" altLang="en-US" sz="3200" b="1" dirty="0" smtClean="0"/>
              <a:t>Actual </a:t>
            </a:r>
            <a:r>
              <a:rPr lang="en-US" altLang="en-US" sz="3200" b="1" u="sng" dirty="0" smtClean="0"/>
              <a:t>unrestricted</a:t>
            </a:r>
            <a:r>
              <a:rPr lang="en-US" altLang="en-US" sz="3200" b="1" dirty="0" smtClean="0"/>
              <a:t> ending balance is $1,607,000 more than projected at Estimated Actuals</a:t>
            </a:r>
          </a:p>
          <a:p>
            <a:pPr lvl="1" eaLnBrk="1" hangingPunct="1">
              <a:lnSpc>
                <a:spcPct val="90000"/>
              </a:lnSpc>
              <a:buClr>
                <a:srgbClr val="008000"/>
              </a:buClr>
              <a:buSzPct val="150000"/>
              <a:buFont typeface="Wingdings" panose="05000000000000000000" pitchFamily="2" charset="2"/>
              <a:buChar char="ü"/>
            </a:pPr>
            <a:r>
              <a:rPr lang="en-US" altLang="en-US" dirty="0" smtClean="0"/>
              <a:t>$323,000 </a:t>
            </a:r>
            <a:r>
              <a:rPr lang="en-US" altLang="en-US" dirty="0"/>
              <a:t>School Site Budgets </a:t>
            </a:r>
            <a:r>
              <a:rPr lang="en-US" altLang="en-US" dirty="0" smtClean="0"/>
              <a:t>Carryover</a:t>
            </a:r>
            <a:endParaRPr lang="en-US" altLang="en-US" dirty="0"/>
          </a:p>
          <a:p>
            <a:pPr lvl="1" eaLnBrk="1" hangingPunct="1">
              <a:lnSpc>
                <a:spcPct val="90000"/>
              </a:lnSpc>
              <a:buClr>
                <a:srgbClr val="008000"/>
              </a:buClr>
              <a:buSzPct val="150000"/>
              <a:buFont typeface="Wingdings" panose="05000000000000000000" pitchFamily="2" charset="2"/>
              <a:buChar char="ü"/>
            </a:pPr>
            <a:r>
              <a:rPr lang="en-US" altLang="en-US" dirty="0" smtClean="0"/>
              <a:t>$405,000 One-time funds – Preschool count</a:t>
            </a:r>
          </a:p>
          <a:p>
            <a:pPr lvl="1" eaLnBrk="1" hangingPunct="1">
              <a:lnSpc>
                <a:spcPct val="90000"/>
              </a:lnSpc>
              <a:buClr>
                <a:srgbClr val="008000"/>
              </a:buClr>
              <a:buSzPct val="150000"/>
              <a:buFont typeface="Wingdings" panose="05000000000000000000" pitchFamily="2" charset="2"/>
              <a:buChar char="ü"/>
            </a:pPr>
            <a:r>
              <a:rPr lang="en-US" altLang="en-US" dirty="0" smtClean="0"/>
              <a:t>$73,000   </a:t>
            </a:r>
            <a:r>
              <a:rPr lang="en-US" altLang="en-US" dirty="0" err="1" smtClean="0"/>
              <a:t>Add’l</a:t>
            </a:r>
            <a:r>
              <a:rPr lang="en-US" altLang="en-US" dirty="0" smtClean="0"/>
              <a:t> LCFF, Lottery and MAA income</a:t>
            </a:r>
          </a:p>
          <a:p>
            <a:pPr lvl="1" eaLnBrk="1" hangingPunct="1">
              <a:lnSpc>
                <a:spcPct val="90000"/>
              </a:lnSpc>
              <a:buClr>
                <a:srgbClr val="008000"/>
              </a:buClr>
              <a:buSzPct val="150000"/>
              <a:buFont typeface="Wingdings" panose="05000000000000000000" pitchFamily="2" charset="2"/>
              <a:buChar char="ü"/>
            </a:pPr>
            <a:r>
              <a:rPr lang="en-US" altLang="en-US" dirty="0" smtClean="0"/>
              <a:t>$139,000 Reduced Contribution to </a:t>
            </a:r>
            <a:r>
              <a:rPr lang="en-US" altLang="en-US" dirty="0" err="1" smtClean="0"/>
              <a:t>Categoricals</a:t>
            </a:r>
            <a:endParaRPr lang="en-US" altLang="en-US" dirty="0"/>
          </a:p>
          <a:p>
            <a:pPr lvl="1" eaLnBrk="1" hangingPunct="1">
              <a:lnSpc>
                <a:spcPct val="90000"/>
              </a:lnSpc>
              <a:buClr>
                <a:srgbClr val="008000"/>
              </a:buClr>
              <a:buSzPct val="150000"/>
              <a:buFont typeface="Wingdings" panose="05000000000000000000" pitchFamily="2" charset="2"/>
              <a:buChar char="ü"/>
            </a:pPr>
            <a:r>
              <a:rPr lang="en-US" altLang="en-US" dirty="0" smtClean="0"/>
              <a:t>$285,000 </a:t>
            </a:r>
            <a:r>
              <a:rPr lang="en-US" altLang="en-US" dirty="0"/>
              <a:t>Unspent </a:t>
            </a:r>
            <a:r>
              <a:rPr lang="en-US" altLang="en-US" dirty="0" smtClean="0"/>
              <a:t>unrestricted salaries/benefits</a:t>
            </a:r>
          </a:p>
          <a:p>
            <a:pPr lvl="1" eaLnBrk="1" hangingPunct="1">
              <a:lnSpc>
                <a:spcPct val="90000"/>
              </a:lnSpc>
              <a:buClr>
                <a:srgbClr val="008000"/>
              </a:buClr>
              <a:buSzPct val="150000"/>
              <a:buFont typeface="Wingdings" panose="05000000000000000000" pitchFamily="2" charset="2"/>
              <a:buChar char="ü"/>
            </a:pPr>
            <a:r>
              <a:rPr lang="en-US" altLang="en-US" dirty="0" smtClean="0"/>
              <a:t>$80,000   CSEA 2% raise not paid in 19/20</a:t>
            </a:r>
            <a:endParaRPr lang="en-US" altLang="en-US" dirty="0"/>
          </a:p>
          <a:p>
            <a:pPr lvl="1" eaLnBrk="1" hangingPunct="1">
              <a:lnSpc>
                <a:spcPct val="90000"/>
              </a:lnSpc>
              <a:buClr>
                <a:srgbClr val="008000"/>
              </a:buClr>
              <a:buSzPct val="150000"/>
              <a:buFont typeface="Wingdings" panose="05000000000000000000" pitchFamily="2" charset="2"/>
              <a:buChar char="ü"/>
            </a:pPr>
            <a:r>
              <a:rPr lang="en-US" altLang="en-US" dirty="0" smtClean="0"/>
              <a:t>$307,000 Unspent Chromebook funds (CARES paid)</a:t>
            </a:r>
          </a:p>
          <a:p>
            <a:pPr marL="457200" lvl="1" indent="0" eaLnBrk="1" hangingPunct="1">
              <a:lnSpc>
                <a:spcPct val="90000"/>
              </a:lnSpc>
              <a:buClr>
                <a:srgbClr val="008000"/>
              </a:buClr>
              <a:buSzPct val="150000"/>
              <a:buNone/>
            </a:pPr>
            <a:r>
              <a:rPr lang="en-US" altLang="en-US" dirty="0" smtClean="0"/>
              <a:t> </a:t>
            </a:r>
            <a:endParaRPr lang="en-US" altLang="en-US" sz="2800" dirty="0" smtClean="0"/>
          </a:p>
          <a:p>
            <a:pPr lvl="1" eaLnBrk="1" hangingPunct="1">
              <a:lnSpc>
                <a:spcPct val="90000"/>
              </a:lnSpc>
            </a:pPr>
            <a:endParaRPr lang="en-US" altLang="en-US" sz="3200" dirty="0" smtClean="0"/>
          </a:p>
        </p:txBody>
      </p:sp>
      <p:sp>
        <p:nvSpPr>
          <p:cNvPr id="13317" name="Rectangle 4"/>
          <p:cNvSpPr>
            <a:spLocks noChangeArrowheads="1"/>
          </p:cNvSpPr>
          <p:nvPr/>
        </p:nvSpPr>
        <p:spPr bwMode="auto">
          <a:xfrm>
            <a:off x="671513" y="533400"/>
            <a:ext cx="8001000" cy="11430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2019/20 Fund Balance</a:t>
            </a:r>
            <a:endParaRPr kumimoji="0" lang="en-US" altLang="en-US" sz="5400" i="1" dirty="0">
              <a:solidFill>
                <a:schemeClr val="tx1"/>
              </a:solidFill>
              <a:latin typeface="Book Antiqua"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2667000"/>
            <a:ext cx="1600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9"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556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animEffect transition="in" filter="wipe(right)">
                                      <p:cBhvr>
                                        <p:cTn id="7" dur="1000"/>
                                        <p:tgtEl>
                                          <p:spTgt spid="13316">
                                            <p:txEl>
                                              <p:pRg st="1" end="1"/>
                                            </p:txEl>
                                          </p:spTgt>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animEffect transition="in" filter="wipe(right)">
                                      <p:cBhvr>
                                        <p:cTn id="11" dur="1000"/>
                                        <p:tgtEl>
                                          <p:spTgt spid="13316">
                                            <p:txEl>
                                              <p:pRg st="2" end="2"/>
                                            </p:txEl>
                                          </p:spTgt>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13316">
                                            <p:txEl>
                                              <p:pRg st="3" end="3"/>
                                            </p:txEl>
                                          </p:spTgt>
                                        </p:tgtEl>
                                        <p:attrNameLst>
                                          <p:attrName>style.visibility</p:attrName>
                                        </p:attrNameLst>
                                      </p:cBhvr>
                                      <p:to>
                                        <p:strVal val="visible"/>
                                      </p:to>
                                    </p:set>
                                    <p:animEffect transition="in" filter="wipe(right)">
                                      <p:cBhvr>
                                        <p:cTn id="15" dur="1000"/>
                                        <p:tgtEl>
                                          <p:spTgt spid="13316">
                                            <p:txEl>
                                              <p:pRg st="3" end="3"/>
                                            </p:txEl>
                                          </p:spTgt>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13316">
                                            <p:txEl>
                                              <p:pRg st="4" end="4"/>
                                            </p:txEl>
                                          </p:spTgt>
                                        </p:tgtEl>
                                        <p:attrNameLst>
                                          <p:attrName>style.visibility</p:attrName>
                                        </p:attrNameLst>
                                      </p:cBhvr>
                                      <p:to>
                                        <p:strVal val="visible"/>
                                      </p:to>
                                    </p:set>
                                    <p:animEffect transition="in" filter="wipe(right)">
                                      <p:cBhvr>
                                        <p:cTn id="19" dur="1000"/>
                                        <p:tgtEl>
                                          <p:spTgt spid="13316">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9218"/>
                                        </p:tgtEl>
                                        <p:attrNameLst>
                                          <p:attrName>style.visibility</p:attrName>
                                        </p:attrNameLst>
                                      </p:cBhvr>
                                      <p:to>
                                        <p:strVal val="visible"/>
                                      </p:to>
                                    </p:set>
                                    <p:anim calcmode="lin" valueType="num">
                                      <p:cBhvr>
                                        <p:cTn id="22" dur="500" fill="hold"/>
                                        <p:tgtEl>
                                          <p:spTgt spid="9218"/>
                                        </p:tgtEl>
                                        <p:attrNameLst>
                                          <p:attrName>ppt_w</p:attrName>
                                        </p:attrNameLst>
                                      </p:cBhvr>
                                      <p:tavLst>
                                        <p:tav tm="0">
                                          <p:val>
                                            <p:fltVal val="0"/>
                                          </p:val>
                                        </p:tav>
                                        <p:tav tm="100000">
                                          <p:val>
                                            <p:strVal val="#ppt_w"/>
                                          </p:val>
                                        </p:tav>
                                      </p:tavLst>
                                    </p:anim>
                                    <p:anim calcmode="lin" valueType="num">
                                      <p:cBhvr>
                                        <p:cTn id="23" dur="500" fill="hold"/>
                                        <p:tgtEl>
                                          <p:spTgt spid="9218"/>
                                        </p:tgtEl>
                                        <p:attrNameLst>
                                          <p:attrName>ppt_h</p:attrName>
                                        </p:attrNameLst>
                                      </p:cBhvr>
                                      <p:tavLst>
                                        <p:tav tm="0">
                                          <p:val>
                                            <p:fltVal val="0"/>
                                          </p:val>
                                        </p:tav>
                                        <p:tav tm="100000">
                                          <p:val>
                                            <p:strVal val="#ppt_h"/>
                                          </p:val>
                                        </p:tav>
                                      </p:tavLst>
                                    </p:anim>
                                    <p:animEffect transition="in" filter="fade">
                                      <p:cBhvr>
                                        <p:cTn id="24" dur="500"/>
                                        <p:tgtEl>
                                          <p:spTgt spid="9218"/>
                                        </p:tgtEl>
                                      </p:cBhvr>
                                    </p:animEffect>
                                  </p:childTnLst>
                                </p:cTn>
                              </p:par>
                            </p:childTnLst>
                          </p:cTn>
                        </p:par>
                        <p:par>
                          <p:cTn id="25" fill="hold">
                            <p:stCondLst>
                              <p:cond delay="4000"/>
                            </p:stCondLst>
                            <p:childTnLst>
                              <p:par>
                                <p:cTn id="26" presetID="22" presetClass="entr" presetSubtype="2" fill="hold" nodeType="afterEffect">
                                  <p:stCondLst>
                                    <p:cond delay="0"/>
                                  </p:stCondLst>
                                  <p:childTnLst>
                                    <p:set>
                                      <p:cBhvr>
                                        <p:cTn id="27" dur="1" fill="hold">
                                          <p:stCondLst>
                                            <p:cond delay="0"/>
                                          </p:stCondLst>
                                        </p:cTn>
                                        <p:tgtEl>
                                          <p:spTgt spid="13316">
                                            <p:txEl>
                                              <p:pRg st="5" end="5"/>
                                            </p:txEl>
                                          </p:spTgt>
                                        </p:tgtEl>
                                        <p:attrNameLst>
                                          <p:attrName>style.visibility</p:attrName>
                                        </p:attrNameLst>
                                      </p:cBhvr>
                                      <p:to>
                                        <p:strVal val="visible"/>
                                      </p:to>
                                    </p:set>
                                    <p:animEffect transition="in" filter="wipe(right)">
                                      <p:cBhvr>
                                        <p:cTn id="28" dur="1000"/>
                                        <p:tgtEl>
                                          <p:spTgt spid="13316">
                                            <p:txEl>
                                              <p:pRg st="5" end="5"/>
                                            </p:txEl>
                                          </p:spTgt>
                                        </p:tgtEl>
                                      </p:cBhvr>
                                    </p:animEffect>
                                  </p:childTnLst>
                                </p:cTn>
                              </p:par>
                            </p:childTnLst>
                          </p:cTn>
                        </p:par>
                        <p:par>
                          <p:cTn id="29" fill="hold">
                            <p:stCondLst>
                              <p:cond delay="5000"/>
                            </p:stCondLst>
                            <p:childTnLst>
                              <p:par>
                                <p:cTn id="30" presetID="22" presetClass="entr" presetSubtype="2" fill="hold" nodeType="afterEffect">
                                  <p:stCondLst>
                                    <p:cond delay="0"/>
                                  </p:stCondLst>
                                  <p:childTnLst>
                                    <p:set>
                                      <p:cBhvr>
                                        <p:cTn id="31" dur="1" fill="hold">
                                          <p:stCondLst>
                                            <p:cond delay="0"/>
                                          </p:stCondLst>
                                        </p:cTn>
                                        <p:tgtEl>
                                          <p:spTgt spid="13316">
                                            <p:txEl>
                                              <p:pRg st="6" end="6"/>
                                            </p:txEl>
                                          </p:spTgt>
                                        </p:tgtEl>
                                        <p:attrNameLst>
                                          <p:attrName>style.visibility</p:attrName>
                                        </p:attrNameLst>
                                      </p:cBhvr>
                                      <p:to>
                                        <p:strVal val="visible"/>
                                      </p:to>
                                    </p:set>
                                    <p:animEffect transition="in" filter="wipe(right)">
                                      <p:cBhvr>
                                        <p:cTn id="32" dur="1000"/>
                                        <p:tgtEl>
                                          <p:spTgt spid="13316">
                                            <p:txEl>
                                              <p:pRg st="6" end="6"/>
                                            </p:txEl>
                                          </p:spTgt>
                                        </p:tgtEl>
                                      </p:cBhvr>
                                    </p:animEffect>
                                  </p:childTnLst>
                                </p:cTn>
                              </p:par>
                            </p:childTnLst>
                          </p:cTn>
                        </p:par>
                        <p:par>
                          <p:cTn id="33" fill="hold">
                            <p:stCondLst>
                              <p:cond delay="6000"/>
                            </p:stCondLst>
                            <p:childTnLst>
                              <p:par>
                                <p:cTn id="34" presetID="22" presetClass="entr" presetSubtype="2" fill="hold" nodeType="afterEffect">
                                  <p:stCondLst>
                                    <p:cond delay="0"/>
                                  </p:stCondLst>
                                  <p:childTnLst>
                                    <p:set>
                                      <p:cBhvr>
                                        <p:cTn id="35" dur="1" fill="hold">
                                          <p:stCondLst>
                                            <p:cond delay="0"/>
                                          </p:stCondLst>
                                        </p:cTn>
                                        <p:tgtEl>
                                          <p:spTgt spid="13316">
                                            <p:txEl>
                                              <p:pRg st="7" end="7"/>
                                            </p:txEl>
                                          </p:spTgt>
                                        </p:tgtEl>
                                        <p:attrNameLst>
                                          <p:attrName>style.visibility</p:attrName>
                                        </p:attrNameLst>
                                      </p:cBhvr>
                                      <p:to>
                                        <p:strVal val="visible"/>
                                      </p:to>
                                    </p:set>
                                    <p:animEffect transition="in" filter="wipe(right)">
                                      <p:cBhvr>
                                        <p:cTn id="36" dur="1000"/>
                                        <p:tgtEl>
                                          <p:spTgt spid="13316">
                                            <p:txEl>
                                              <p:pRg st="7" end="7"/>
                                            </p:txEl>
                                          </p:spTgt>
                                        </p:tgtEl>
                                      </p:cBhvr>
                                    </p:animEffect>
                                  </p:childTnLst>
                                </p:cTn>
                              </p:par>
                            </p:childTnLst>
                          </p:cTn>
                        </p:par>
                        <p:par>
                          <p:cTn id="37" fill="hold">
                            <p:stCondLst>
                              <p:cond delay="7000"/>
                            </p:stCondLst>
                            <p:childTnLst>
                              <p:par>
                                <p:cTn id="38" presetID="22" presetClass="entr" presetSubtype="2" fill="hold" nodeType="afterEffect">
                                  <p:stCondLst>
                                    <p:cond delay="0"/>
                                  </p:stCondLst>
                                  <p:childTnLst>
                                    <p:set>
                                      <p:cBhvr>
                                        <p:cTn id="39" dur="1" fill="hold">
                                          <p:stCondLst>
                                            <p:cond delay="0"/>
                                          </p:stCondLst>
                                        </p:cTn>
                                        <p:tgtEl>
                                          <p:spTgt spid="13316">
                                            <p:txEl>
                                              <p:pRg st="8" end="8"/>
                                            </p:txEl>
                                          </p:spTgt>
                                        </p:tgtEl>
                                        <p:attrNameLst>
                                          <p:attrName>style.visibility</p:attrName>
                                        </p:attrNameLst>
                                      </p:cBhvr>
                                      <p:to>
                                        <p:strVal val="visible"/>
                                      </p:to>
                                    </p:set>
                                    <p:animEffect transition="in" filter="wipe(right)">
                                      <p:cBhvr>
                                        <p:cTn id="40" dur="1000"/>
                                        <p:tgtEl>
                                          <p:spTgt spid="133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8E166FF-6127-4E64-86F7-E6DB656ECFF6}" type="slidenum">
              <a:rPr lang="en-US" altLang="en-US" sz="1100" smtClean="0">
                <a:solidFill>
                  <a:schemeClr val="tx1"/>
                </a:solidFill>
              </a:rPr>
              <a:pPr/>
              <a:t>9</a:t>
            </a:fld>
            <a:endParaRPr lang="en-US" altLang="en-US" sz="1100" smtClean="0">
              <a:solidFill>
                <a:schemeClr val="tx1"/>
              </a:solidFill>
            </a:endParaRPr>
          </a:p>
        </p:txBody>
      </p:sp>
      <p:sp>
        <p:nvSpPr>
          <p:cNvPr id="2053" name="Rectangle 2"/>
          <p:cNvSpPr>
            <a:spLocks noGrp="1" noChangeArrowheads="1"/>
          </p:cNvSpPr>
          <p:nvPr>
            <p:ph type="title" idx="4294967295"/>
          </p:nvPr>
        </p:nvSpPr>
        <p:spPr>
          <a:xfrm>
            <a:off x="1143000" y="274638"/>
            <a:ext cx="7086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2054" name="Rectangle 3"/>
          <p:cNvSpPr>
            <a:spLocks noChangeArrowheads="1"/>
          </p:cNvSpPr>
          <p:nvPr/>
        </p:nvSpPr>
        <p:spPr bwMode="auto">
          <a:xfrm>
            <a:off x="685800" y="1524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sz="4000" b="1" dirty="0" smtClean="0">
                <a:solidFill>
                  <a:schemeClr val="tx1"/>
                </a:solidFill>
                <a:cs typeface="Times New Roman" panose="02020603050405020304" pitchFamily="18" charset="0"/>
              </a:rPr>
              <a:t>2019/20 Cafeteria Fund</a:t>
            </a:r>
            <a:endParaRPr kumimoji="0" lang="en-US" altLang="en-US" sz="4000" b="1" i="1" dirty="0">
              <a:solidFill>
                <a:schemeClr val="tx1"/>
              </a:solidFill>
              <a:cs typeface="Times New Roman" panose="02020603050405020304" pitchFamily="18" charset="0"/>
            </a:endParaRPr>
          </a:p>
        </p:txBody>
      </p:sp>
      <p:graphicFrame>
        <p:nvGraphicFramePr>
          <p:cNvPr id="2050" name="Object 4">
            <a:hlinkClick r:id="" action="ppaction://ole?verb=0"/>
          </p:cNvPr>
          <p:cNvGraphicFramePr>
            <a:graphicFrameLocks/>
          </p:cNvGraphicFramePr>
          <p:nvPr>
            <p:extLst>
              <p:ext uri="{D42A27DB-BD31-4B8C-83A1-F6EECF244321}">
                <p14:modId xmlns:p14="http://schemas.microsoft.com/office/powerpoint/2010/main" val="2601255963"/>
              </p:ext>
            </p:extLst>
          </p:nvPr>
        </p:nvGraphicFramePr>
        <p:xfrm>
          <a:off x="990600" y="1627188"/>
          <a:ext cx="7293768" cy="4759325"/>
        </p:xfrm>
        <a:graphic>
          <a:graphicData uri="http://schemas.openxmlformats.org/presentationml/2006/ole">
            <mc:AlternateContent xmlns:mc="http://schemas.openxmlformats.org/markup-compatibility/2006">
              <mc:Choice xmlns:v="urn:schemas-microsoft-com:vml" Requires="v">
                <p:oleObj spid="_x0000_s2213" name="Worksheet" r:id="rId5" imgW="2838524" imgH="2466975" progId="Excel.Sheet.8">
                  <p:embed/>
                </p:oleObj>
              </mc:Choice>
              <mc:Fallback>
                <p:oleObj name="Worksheet" r:id="rId5" imgW="2838524" imgH="2466975" progId="Excel.Sheet.8">
                  <p:embed/>
                  <p:pic>
                    <p:nvPicPr>
                      <p:cNvPr id="0" name="Object 4"/>
                      <p:cNvPicPr>
                        <a:picLocks noChangeArrowheads="1"/>
                      </p:cNvPicPr>
                      <p:nvPr/>
                    </p:nvPicPr>
                    <p:blipFill>
                      <a:blip r:embed="rId6"/>
                      <a:srcRect/>
                      <a:stretch>
                        <a:fillRect/>
                      </a:stretch>
                    </p:blipFill>
                    <p:spPr bwMode="auto">
                      <a:xfrm>
                        <a:off x="990600" y="1627188"/>
                        <a:ext cx="7293768" cy="4759325"/>
                      </a:xfrm>
                      <a:prstGeom prst="rect">
                        <a:avLst/>
                      </a:prstGeom>
                      <a:noFill/>
                      <a:ln w="12700">
                        <a:solidFill>
                          <a:schemeClr val="bg2"/>
                        </a:solidFill>
                        <a:miter lim="800000"/>
                        <a:headEnd/>
                        <a:tailEnd/>
                      </a:ln>
                      <a:effectLst/>
                      <a:extLst/>
                    </p:spPr>
                  </p:pic>
                </p:oleObj>
              </mc:Fallback>
            </mc:AlternateContent>
          </a:graphicData>
        </a:graphic>
      </p:graphicFrame>
      <p:pic>
        <p:nvPicPr>
          <p:cNvPr id="2128" name="Picture 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15240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lk">
  <a:themeElements>
    <a:clrScheme name="Slik-1">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Silk</Template>
  <TotalTime>14841</TotalTime>
  <Pages>9</Pages>
  <Words>539</Words>
  <Application>Microsoft Office PowerPoint</Application>
  <PresentationFormat>On-screen Show (4:3)</PresentationFormat>
  <Paragraphs>95</Paragraphs>
  <Slides>15</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Silk</vt:lpstr>
      <vt:lpstr>Worksheet</vt:lpstr>
      <vt:lpstr>PowerPoint Presentation</vt:lpstr>
      <vt:lpstr>PowerPoint Presentation</vt:lpstr>
      <vt:lpstr> </vt:lpstr>
      <vt:lpstr>PowerPoint Presentation</vt:lpstr>
      <vt:lpstr> </vt:lpstr>
      <vt:lpstr> </vt:lpstr>
      <vt:lpstr> </vt:lpstr>
      <vt:lpstr> </vt:lpstr>
      <vt:lpstr> </vt:lpstr>
      <vt:lpstr> </vt:lpstr>
      <vt:lpstr> Financial Report Observations</vt:lpstr>
      <vt:lpstr> Financial Report Observations</vt:lpstr>
      <vt:lpstr> Financial Report Observations</vt:lpstr>
      <vt:lpstr> Financial Report Observations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Average Daily Attendance (ADA)</dc:title>
  <dc:creator>FUHSD</dc:creator>
  <cp:lastModifiedBy>Andrea Reynolds</cp:lastModifiedBy>
  <cp:revision>561</cp:revision>
  <cp:lastPrinted>2020-09-10T20:09:49Z</cp:lastPrinted>
  <dcterms:created xsi:type="dcterms:W3CDTF">1997-11-21T13:16:14Z</dcterms:created>
  <dcterms:modified xsi:type="dcterms:W3CDTF">2020-09-15T15:59:56Z</dcterms:modified>
</cp:coreProperties>
</file>