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7" r:id="rId1"/>
  </p:sldMasterIdLst>
  <p:notesMasterIdLst>
    <p:notesMasterId r:id="rId33"/>
  </p:notesMasterIdLst>
  <p:handoutMasterIdLst>
    <p:handoutMasterId r:id="rId34"/>
  </p:handoutMasterIdLst>
  <p:sldIdLst>
    <p:sldId id="257" r:id="rId2"/>
    <p:sldId id="305" r:id="rId3"/>
    <p:sldId id="273" r:id="rId4"/>
    <p:sldId id="291" r:id="rId5"/>
    <p:sldId id="301" r:id="rId6"/>
    <p:sldId id="275" r:id="rId7"/>
    <p:sldId id="288" r:id="rId8"/>
    <p:sldId id="258" r:id="rId9"/>
    <p:sldId id="289" r:id="rId10"/>
    <p:sldId id="290" r:id="rId11"/>
    <p:sldId id="319" r:id="rId12"/>
    <p:sldId id="276" r:id="rId13"/>
    <p:sldId id="324" r:id="rId14"/>
    <p:sldId id="325" r:id="rId15"/>
    <p:sldId id="279" r:id="rId16"/>
    <p:sldId id="312" r:id="rId17"/>
    <p:sldId id="280" r:id="rId18"/>
    <p:sldId id="313" r:id="rId19"/>
    <p:sldId id="320" r:id="rId20"/>
    <p:sldId id="317" r:id="rId21"/>
    <p:sldId id="278" r:id="rId22"/>
    <p:sldId id="298" r:id="rId23"/>
    <p:sldId id="309" r:id="rId24"/>
    <p:sldId id="293" r:id="rId25"/>
    <p:sldId id="321" r:id="rId26"/>
    <p:sldId id="326" r:id="rId27"/>
    <p:sldId id="294" r:id="rId28"/>
    <p:sldId id="311" r:id="rId29"/>
    <p:sldId id="322" r:id="rId30"/>
    <p:sldId id="323" r:id="rId31"/>
    <p:sldId id="264" r:id="rId32"/>
  </p:sldIdLst>
  <p:sldSz cx="9144000" cy="6858000" type="screen4x3"/>
  <p:notesSz cx="6950075" cy="9236075"/>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4000" b="1" kern="1200">
        <a:solidFill>
          <a:schemeClr val="bg2"/>
        </a:solidFill>
        <a:latin typeface="Times New Roman" pitchFamily="18" charset="0"/>
        <a:ea typeface="+mn-ea"/>
        <a:cs typeface="+mn-cs"/>
      </a:defRPr>
    </a:lvl1pPr>
    <a:lvl2pPr marL="457200" algn="ctr" rtl="0" fontAlgn="base">
      <a:spcBef>
        <a:spcPct val="0"/>
      </a:spcBef>
      <a:spcAft>
        <a:spcPct val="0"/>
      </a:spcAft>
      <a:defRPr sz="4000" b="1" kern="1200">
        <a:solidFill>
          <a:schemeClr val="bg2"/>
        </a:solidFill>
        <a:latin typeface="Times New Roman" pitchFamily="18" charset="0"/>
        <a:ea typeface="+mn-ea"/>
        <a:cs typeface="+mn-cs"/>
      </a:defRPr>
    </a:lvl2pPr>
    <a:lvl3pPr marL="914400" algn="ctr" rtl="0" fontAlgn="base">
      <a:spcBef>
        <a:spcPct val="0"/>
      </a:spcBef>
      <a:spcAft>
        <a:spcPct val="0"/>
      </a:spcAft>
      <a:defRPr sz="4000" b="1" kern="1200">
        <a:solidFill>
          <a:schemeClr val="bg2"/>
        </a:solidFill>
        <a:latin typeface="Times New Roman" pitchFamily="18" charset="0"/>
        <a:ea typeface="+mn-ea"/>
        <a:cs typeface="+mn-cs"/>
      </a:defRPr>
    </a:lvl3pPr>
    <a:lvl4pPr marL="1371600" algn="ctr" rtl="0" fontAlgn="base">
      <a:spcBef>
        <a:spcPct val="0"/>
      </a:spcBef>
      <a:spcAft>
        <a:spcPct val="0"/>
      </a:spcAft>
      <a:defRPr sz="4000" b="1" kern="1200">
        <a:solidFill>
          <a:schemeClr val="bg2"/>
        </a:solidFill>
        <a:latin typeface="Times New Roman" pitchFamily="18" charset="0"/>
        <a:ea typeface="+mn-ea"/>
        <a:cs typeface="+mn-cs"/>
      </a:defRPr>
    </a:lvl4pPr>
    <a:lvl5pPr marL="1828800" algn="ctr" rtl="0" fontAlgn="base">
      <a:spcBef>
        <a:spcPct val="0"/>
      </a:spcBef>
      <a:spcAft>
        <a:spcPct val="0"/>
      </a:spcAft>
      <a:defRPr sz="4000" b="1" kern="1200">
        <a:solidFill>
          <a:schemeClr val="bg2"/>
        </a:solidFill>
        <a:latin typeface="Times New Roman" pitchFamily="18" charset="0"/>
        <a:ea typeface="+mn-ea"/>
        <a:cs typeface="+mn-cs"/>
      </a:defRPr>
    </a:lvl5pPr>
    <a:lvl6pPr marL="2286000" algn="l" defTabSz="914400" rtl="0" eaLnBrk="1" latinLnBrk="0" hangingPunct="1">
      <a:defRPr sz="4000" b="1" kern="1200">
        <a:solidFill>
          <a:schemeClr val="bg2"/>
        </a:solidFill>
        <a:latin typeface="Times New Roman" pitchFamily="18" charset="0"/>
        <a:ea typeface="+mn-ea"/>
        <a:cs typeface="+mn-cs"/>
      </a:defRPr>
    </a:lvl6pPr>
    <a:lvl7pPr marL="2743200" algn="l" defTabSz="914400" rtl="0" eaLnBrk="1" latinLnBrk="0" hangingPunct="1">
      <a:defRPr sz="4000" b="1" kern="1200">
        <a:solidFill>
          <a:schemeClr val="bg2"/>
        </a:solidFill>
        <a:latin typeface="Times New Roman" pitchFamily="18" charset="0"/>
        <a:ea typeface="+mn-ea"/>
        <a:cs typeface="+mn-cs"/>
      </a:defRPr>
    </a:lvl7pPr>
    <a:lvl8pPr marL="3200400" algn="l" defTabSz="914400" rtl="0" eaLnBrk="1" latinLnBrk="0" hangingPunct="1">
      <a:defRPr sz="4000" b="1" kern="1200">
        <a:solidFill>
          <a:schemeClr val="bg2"/>
        </a:solidFill>
        <a:latin typeface="Times New Roman" pitchFamily="18" charset="0"/>
        <a:ea typeface="+mn-ea"/>
        <a:cs typeface="+mn-cs"/>
      </a:defRPr>
    </a:lvl8pPr>
    <a:lvl9pPr marL="3657600" algn="l" defTabSz="914400" rtl="0" eaLnBrk="1" latinLnBrk="0" hangingPunct="1">
      <a:defRPr sz="4000" b="1" kern="1200">
        <a:solidFill>
          <a:schemeClr val="bg2"/>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8">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333333"/>
    <a:srgbClr val="663300"/>
    <a:srgbClr val="CD7F17"/>
    <a:srgbClr val="008000"/>
    <a:srgbClr val="66CCFF"/>
    <a:srgbClr val="3366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714" autoAdjust="0"/>
  </p:normalViewPr>
  <p:slideViewPr>
    <p:cSldViewPr>
      <p:cViewPr>
        <p:scale>
          <a:sx n="120" d="100"/>
          <a:sy n="120" d="100"/>
        </p:scale>
        <p:origin x="-138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1459" y="-77"/>
      </p:cViewPr>
      <p:guideLst>
        <p:guide orient="horz" pos="2908"/>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417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6263" y="4387544"/>
            <a:ext cx="5097559" cy="4155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30" tIns="45257" rIns="92130" bIns="45257" numCol="1" anchor="t" anchorCtr="0" compatLnSpc="1">
            <a:prstTxWarp prst="textNoShape">
              <a:avLst/>
            </a:prstTxWarp>
          </a:bodyPr>
          <a:lstStyle/>
          <a:p>
            <a:pPr lvl="0"/>
            <a:r>
              <a:rPr lang="en-US" altLang="en-US" noProof="0" smtClean="0"/>
              <a:t>Click to edit Master notes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23" name="Rectangle 3"/>
          <p:cNvSpPr>
            <a:spLocks noGrp="1" noRot="1" noChangeAspect="1" noChangeArrowheads="1" noTextEdit="1"/>
          </p:cNvSpPr>
          <p:nvPr>
            <p:ph type="sldImg" idx="2"/>
          </p:nvPr>
        </p:nvSpPr>
        <p:spPr bwMode="auto">
          <a:xfrm>
            <a:off x="1177925" y="701675"/>
            <a:ext cx="4594225" cy="344646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279558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noFill/>
        </p:spPr>
        <p:txBody>
          <a:bodyPr/>
          <a:lstStyle/>
          <a:p>
            <a:endParaRPr lang="en-US" altLang="en-US" smtClean="0"/>
          </a:p>
        </p:txBody>
      </p:sp>
      <p:sp>
        <p:nvSpPr>
          <p:cNvPr id="31747" name="Rectangle 3"/>
          <p:cNvSpPr>
            <a:spLocks noGrp="1" noRot="1" noChangeAspect="1" noChangeArrowheads="1" noTextEdit="1"/>
          </p:cNvSpPr>
          <p:nvPr>
            <p:ph type="sldImg"/>
          </p:nvPr>
        </p:nvSpPr>
        <p:spPr>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noFill/>
        </p:spPr>
        <p:txBody>
          <a:bodyPr/>
          <a:lstStyle/>
          <a:p>
            <a:endParaRPr lang="en-US" altLang="en-US" smtClean="0"/>
          </a:p>
        </p:txBody>
      </p:sp>
      <p:sp>
        <p:nvSpPr>
          <p:cNvPr id="43011" name="Rectangle 3"/>
          <p:cNvSpPr>
            <a:spLocks noGrp="1" noRot="1" noChangeAspect="1" noChangeArrowheads="1" noTextEdit="1"/>
          </p:cNvSpPr>
          <p:nvPr>
            <p:ph type="sldImg"/>
          </p:nvPr>
        </p:nvSpPr>
        <p:spPr>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noFill/>
        </p:spPr>
        <p:txBody>
          <a:bodyPr/>
          <a:lstStyle/>
          <a:p>
            <a:endParaRPr lang="en-US" altLang="en-US" smtClean="0"/>
          </a:p>
        </p:txBody>
      </p:sp>
      <p:sp>
        <p:nvSpPr>
          <p:cNvPr id="3379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noFill/>
        </p:spPr>
        <p:txBody>
          <a:bodyPr/>
          <a:lstStyle/>
          <a:p>
            <a:endParaRPr lang="en-US" altLang="en-US" smtClean="0"/>
          </a:p>
        </p:txBody>
      </p:sp>
      <p:sp>
        <p:nvSpPr>
          <p:cNvPr id="34819" name="Rectangle 3"/>
          <p:cNvSpPr>
            <a:spLocks noGrp="1" noRot="1" noChangeAspect="1" noChangeArrowheads="1" noTextEdit="1"/>
          </p:cNvSpPr>
          <p:nvPr>
            <p:ph type="sldImg"/>
          </p:nvPr>
        </p:nvSpPr>
        <p:spPr>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p:spPr>
        <p:txBody>
          <a:bodyPr/>
          <a:lstStyle/>
          <a:p>
            <a:endParaRPr lang="en-US" altLang="en-US" smtClean="0"/>
          </a:p>
        </p:txBody>
      </p:sp>
      <p:sp>
        <p:nvSpPr>
          <p:cNvPr id="35843" name="Rectangle 3"/>
          <p:cNvSpPr>
            <a:spLocks noGrp="1" noRot="1" noChangeAspect="1" noChangeArrowheads="1" noTextEdit="1"/>
          </p:cNvSpPr>
          <p:nvPr>
            <p:ph type="sldImg"/>
          </p:nvPr>
        </p:nvSpPr>
        <p:spPr>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noFill/>
        </p:spPr>
        <p:txBody>
          <a:bodyPr/>
          <a:lstStyle/>
          <a:p>
            <a:endParaRPr lang="en-US" altLang="en-US" smtClean="0"/>
          </a:p>
        </p:txBody>
      </p:sp>
      <p:sp>
        <p:nvSpPr>
          <p:cNvPr id="36867" name="Rectangle 3"/>
          <p:cNvSpPr>
            <a:spLocks noGrp="1" noRot="1" noChangeAspect="1" noChangeArrowheads="1" noTextEdit="1"/>
          </p:cNvSpPr>
          <p:nvPr>
            <p:ph type="sldImg"/>
          </p:nvPr>
        </p:nvSpPr>
        <p:spPr>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p:spPr>
        <p:txBody>
          <a:bodyPr/>
          <a:lstStyle/>
          <a:p>
            <a:endParaRPr lang="en-US" altLang="en-US" dirty="0" smtClean="0"/>
          </a:p>
        </p:txBody>
      </p:sp>
      <p:sp>
        <p:nvSpPr>
          <p:cNvPr id="38915" name="Rectangle 3"/>
          <p:cNvSpPr>
            <a:spLocks noGrp="1" noRot="1" noChangeAspect="1" noChangeArrowheads="1" noTextEdit="1"/>
          </p:cNvSpPr>
          <p:nvPr>
            <p:ph type="sldImg"/>
          </p:nvPr>
        </p:nvSpPr>
        <p:spPr>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noFill/>
        </p:spPr>
        <p:txBody>
          <a:bodyPr/>
          <a:lstStyle/>
          <a:p>
            <a:endParaRPr lang="en-US" altLang="en-US" smtClean="0"/>
          </a:p>
        </p:txBody>
      </p:sp>
      <p:sp>
        <p:nvSpPr>
          <p:cNvPr id="39939" name="Rectangle 3"/>
          <p:cNvSpPr>
            <a:spLocks noGrp="1" noRot="1" noChangeAspect="1" noChangeArrowheads="1" noTextEdit="1"/>
          </p:cNvSpPr>
          <p:nvPr>
            <p:ph type="sldImg"/>
          </p:nvPr>
        </p:nvSpPr>
        <p:spPr>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p:spPr>
        <p:txBody>
          <a:bodyPr/>
          <a:lstStyle/>
          <a:p>
            <a:endParaRPr lang="en-US" altLang="en-US" smtClean="0"/>
          </a:p>
        </p:txBody>
      </p:sp>
      <p:sp>
        <p:nvSpPr>
          <p:cNvPr id="40963" name="Rectangle 3"/>
          <p:cNvSpPr>
            <a:spLocks noGrp="1" noRot="1" noChangeAspect="1" noChangeArrowheads="1" noTextEdit="1"/>
          </p:cNvSpPr>
          <p:nvPr>
            <p:ph type="sldImg"/>
          </p:nvPr>
        </p:nvSpPr>
        <p:spPr>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p:spPr>
        <p:txBody>
          <a:bodyPr/>
          <a:lstStyle/>
          <a:p>
            <a:endParaRPr lang="en-US" altLang="en-US" smtClean="0"/>
          </a:p>
        </p:txBody>
      </p:sp>
      <p:sp>
        <p:nvSpPr>
          <p:cNvPr id="41987"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5778"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75779"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0D79291-9309-4E61-A07E-07033693F11E}" type="slidenum">
              <a:rPr lang="en-US" altLang="en-US"/>
              <a:pPr>
                <a:defRPr/>
              </a:pPr>
              <a:t>‹#›</a:t>
            </a:fld>
            <a:endParaRPr lang="en-US" altLang="en-US"/>
          </a:p>
        </p:txBody>
      </p:sp>
    </p:spTree>
    <p:extLst>
      <p:ext uri="{BB962C8B-B14F-4D97-AF65-F5344CB8AC3E}">
        <p14:creationId xmlns:p14="http://schemas.microsoft.com/office/powerpoint/2010/main" val="380801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B100CD9-1F02-4FFE-96DA-6AAE80D36B00}" type="slidenum">
              <a:rPr lang="en-US" altLang="en-US"/>
              <a:pPr>
                <a:defRPr/>
              </a:pPr>
              <a:t>‹#›</a:t>
            </a:fld>
            <a:endParaRPr lang="en-US" altLang="en-US"/>
          </a:p>
        </p:txBody>
      </p:sp>
    </p:spTree>
    <p:extLst>
      <p:ext uri="{BB962C8B-B14F-4D97-AF65-F5344CB8AC3E}">
        <p14:creationId xmlns:p14="http://schemas.microsoft.com/office/powerpoint/2010/main" val="1999836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0B4CBEC-EFA1-4881-85D7-A035347E27EF}" type="slidenum">
              <a:rPr lang="en-US" altLang="en-US"/>
              <a:pPr>
                <a:defRPr/>
              </a:pPr>
              <a:t>‹#›</a:t>
            </a:fld>
            <a:endParaRPr lang="en-US" altLang="en-US"/>
          </a:p>
        </p:txBody>
      </p:sp>
    </p:spTree>
    <p:extLst>
      <p:ext uri="{BB962C8B-B14F-4D97-AF65-F5344CB8AC3E}">
        <p14:creationId xmlns:p14="http://schemas.microsoft.com/office/powerpoint/2010/main" val="212099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3BFB6AD-7A40-41B8-83A8-EEFA1210A8E1}" type="slidenum">
              <a:rPr lang="en-US" altLang="en-US"/>
              <a:pPr>
                <a:defRPr/>
              </a:pPr>
              <a:t>‹#›</a:t>
            </a:fld>
            <a:endParaRPr lang="en-US" altLang="en-US"/>
          </a:p>
        </p:txBody>
      </p:sp>
    </p:spTree>
    <p:extLst>
      <p:ext uri="{BB962C8B-B14F-4D97-AF65-F5344CB8AC3E}">
        <p14:creationId xmlns:p14="http://schemas.microsoft.com/office/powerpoint/2010/main" val="1344445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9812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7731B2-3553-41BA-99F2-1ADC31D22130}" type="slidenum">
              <a:rPr lang="en-US" altLang="en-US"/>
              <a:pPr>
                <a:defRPr/>
              </a:pPr>
              <a:t>‹#›</a:t>
            </a:fld>
            <a:endParaRPr lang="en-US" altLang="en-US"/>
          </a:p>
        </p:txBody>
      </p:sp>
    </p:spTree>
    <p:extLst>
      <p:ext uri="{BB962C8B-B14F-4D97-AF65-F5344CB8AC3E}">
        <p14:creationId xmlns:p14="http://schemas.microsoft.com/office/powerpoint/2010/main" val="3291103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40386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2"/>
          </p:nvPr>
        </p:nvSpPr>
        <p:spPr>
          <a:ln/>
        </p:spPr>
        <p:txBody>
          <a:bodyPr/>
          <a:lstStyle>
            <a:lvl1pPr>
              <a:defRPr/>
            </a:lvl1pPr>
          </a:lstStyle>
          <a:p>
            <a:pPr>
              <a:defRPr/>
            </a:pPr>
            <a:fld id="{23EBFD95-5C36-4571-9746-C91E7E0A1A97}" type="slidenum">
              <a:rPr lang="en-US" altLang="en-US"/>
              <a:pPr>
                <a:defRPr/>
              </a:pPr>
              <a:t>‹#›</a:t>
            </a:fld>
            <a:endParaRPr lang="en-US" altLang="en-US"/>
          </a:p>
        </p:txBody>
      </p:sp>
    </p:spTree>
    <p:extLst>
      <p:ext uri="{BB962C8B-B14F-4D97-AF65-F5344CB8AC3E}">
        <p14:creationId xmlns:p14="http://schemas.microsoft.com/office/powerpoint/2010/main" val="308845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FAF807-A278-46BE-8077-9A7794EA53EB}" type="slidenum">
              <a:rPr lang="en-US" altLang="en-US"/>
              <a:pPr>
                <a:defRPr/>
              </a:pPr>
              <a:t>‹#›</a:t>
            </a:fld>
            <a:endParaRPr lang="en-US" altLang="en-US"/>
          </a:p>
        </p:txBody>
      </p:sp>
    </p:spTree>
    <p:extLst>
      <p:ext uri="{BB962C8B-B14F-4D97-AF65-F5344CB8AC3E}">
        <p14:creationId xmlns:p14="http://schemas.microsoft.com/office/powerpoint/2010/main" val="112548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1D365E-BE10-4739-93CC-AC3C4BD4CCC4}" type="slidenum">
              <a:rPr lang="en-US" altLang="en-US"/>
              <a:pPr>
                <a:defRPr/>
              </a:pPr>
              <a:t>‹#›</a:t>
            </a:fld>
            <a:endParaRPr lang="en-US" altLang="en-US"/>
          </a:p>
        </p:txBody>
      </p:sp>
    </p:spTree>
    <p:extLst>
      <p:ext uri="{BB962C8B-B14F-4D97-AF65-F5344CB8AC3E}">
        <p14:creationId xmlns:p14="http://schemas.microsoft.com/office/powerpoint/2010/main" val="4057287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20939B7-4E16-4915-995F-9E22A4793079}" type="slidenum">
              <a:rPr lang="en-US" altLang="en-US"/>
              <a:pPr>
                <a:defRPr/>
              </a:pPr>
              <a:t>‹#›</a:t>
            </a:fld>
            <a:endParaRPr lang="en-US" altLang="en-US"/>
          </a:p>
        </p:txBody>
      </p:sp>
    </p:spTree>
    <p:extLst>
      <p:ext uri="{BB962C8B-B14F-4D97-AF65-F5344CB8AC3E}">
        <p14:creationId xmlns:p14="http://schemas.microsoft.com/office/powerpoint/2010/main" val="160556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CF3B269-238D-4E9D-9F6F-588C45B5F7FB}" type="slidenum">
              <a:rPr lang="en-US" altLang="en-US"/>
              <a:pPr>
                <a:defRPr/>
              </a:pPr>
              <a:t>‹#›</a:t>
            </a:fld>
            <a:endParaRPr lang="en-US" altLang="en-US"/>
          </a:p>
        </p:txBody>
      </p:sp>
    </p:spTree>
    <p:extLst>
      <p:ext uri="{BB962C8B-B14F-4D97-AF65-F5344CB8AC3E}">
        <p14:creationId xmlns:p14="http://schemas.microsoft.com/office/powerpoint/2010/main" val="228270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8873F59F-7BB4-44C4-92A1-EE8AC03E4111}" type="slidenum">
              <a:rPr lang="en-US" altLang="en-US"/>
              <a:pPr>
                <a:defRPr/>
              </a:pPr>
              <a:t>‹#›</a:t>
            </a:fld>
            <a:endParaRPr lang="en-US" altLang="en-US"/>
          </a:p>
        </p:txBody>
      </p:sp>
    </p:spTree>
    <p:extLst>
      <p:ext uri="{BB962C8B-B14F-4D97-AF65-F5344CB8AC3E}">
        <p14:creationId xmlns:p14="http://schemas.microsoft.com/office/powerpoint/2010/main" val="3451870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F9B9459-2DEA-4B92-8DCA-A1FBCE44573D}" type="slidenum">
              <a:rPr lang="en-US" altLang="en-US"/>
              <a:pPr>
                <a:defRPr/>
              </a:pPr>
              <a:t>‹#›</a:t>
            </a:fld>
            <a:endParaRPr lang="en-US" altLang="en-US"/>
          </a:p>
        </p:txBody>
      </p:sp>
    </p:spTree>
    <p:extLst>
      <p:ext uri="{BB962C8B-B14F-4D97-AF65-F5344CB8AC3E}">
        <p14:creationId xmlns:p14="http://schemas.microsoft.com/office/powerpoint/2010/main" val="290149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B50C7E0-A565-4BB9-94CD-61B342F8BB8A}" type="slidenum">
              <a:rPr lang="en-US" altLang="en-US"/>
              <a:pPr>
                <a:defRPr/>
              </a:pPr>
              <a:t>‹#›</a:t>
            </a:fld>
            <a:endParaRPr lang="en-US" altLang="en-US"/>
          </a:p>
        </p:txBody>
      </p:sp>
    </p:spTree>
    <p:extLst>
      <p:ext uri="{BB962C8B-B14F-4D97-AF65-F5344CB8AC3E}">
        <p14:creationId xmlns:p14="http://schemas.microsoft.com/office/powerpoint/2010/main" val="182346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6100B44-C6F4-4CF5-86CA-8C83A4C4E7B0}" type="slidenum">
              <a:rPr lang="en-US" altLang="en-US"/>
              <a:pPr>
                <a:defRPr/>
              </a:pPr>
              <a:t>‹#›</a:t>
            </a:fld>
            <a:endParaRPr lang="en-US" altLang="en-US"/>
          </a:p>
        </p:txBody>
      </p:sp>
    </p:spTree>
    <p:extLst>
      <p:ext uri="{BB962C8B-B14F-4D97-AF65-F5344CB8AC3E}">
        <p14:creationId xmlns:p14="http://schemas.microsoft.com/office/powerpoint/2010/main" val="224074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74755" name="Rectangle 3"/>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475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0">
                <a:solidFill>
                  <a:schemeClr val="tx1"/>
                </a:solidFill>
                <a:effectLst>
                  <a:outerShdw blurRad="38100" dist="38100" dir="2700000" algn="tl">
                    <a:srgbClr val="000000"/>
                  </a:outerShdw>
                </a:effectLst>
                <a:latin typeface="Arial" charset="0"/>
              </a:defRPr>
            </a:lvl1pPr>
          </a:lstStyle>
          <a:p>
            <a:pPr>
              <a:defRPr/>
            </a:pPr>
            <a:endParaRPr lang="en-US" altLang="en-US"/>
          </a:p>
        </p:txBody>
      </p:sp>
      <p:sp>
        <p:nvSpPr>
          <p:cNvPr id="7475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b="0">
                <a:solidFill>
                  <a:schemeClr val="tx1"/>
                </a:solidFill>
                <a:effectLst>
                  <a:outerShdw blurRad="38100" dist="38100" dir="2700000" algn="tl">
                    <a:srgbClr val="000000"/>
                  </a:outerShdw>
                </a:effectLst>
                <a:latin typeface="Arial" charset="0"/>
              </a:defRPr>
            </a:lvl1pPr>
          </a:lstStyle>
          <a:p>
            <a:pPr>
              <a:defRPr/>
            </a:pPr>
            <a:fld id="{A0EEB94E-989A-4EFA-AAB0-0187542A329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18476D0-10DF-414A-9237-BD17FF102CB0}" type="slidenum">
              <a:rPr lang="en-US" altLang="en-US"/>
              <a:pPr>
                <a:defRPr/>
              </a:pPr>
              <a:t>1</a:t>
            </a:fld>
            <a:endParaRPr lang="en-US" altLang="en-US"/>
          </a:p>
        </p:txBody>
      </p:sp>
      <p:sp>
        <p:nvSpPr>
          <p:cNvPr id="5124" name="Rectangle 4"/>
          <p:cNvSpPr>
            <a:spLocks noChangeArrowheads="1"/>
          </p:cNvSpPr>
          <p:nvPr/>
        </p:nvSpPr>
        <p:spPr bwMode="auto">
          <a:xfrm>
            <a:off x="533400" y="1066800"/>
            <a:ext cx="8001000" cy="25146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p>
            <a:pPr eaLnBrk="0" hangingPunct="0">
              <a:lnSpc>
                <a:spcPct val="110000"/>
              </a:lnSpc>
              <a:defRPr/>
            </a:pPr>
            <a:r>
              <a:rPr lang="en-US" altLang="en-US" sz="4800" dirty="0">
                <a:latin typeface="Book Antiqua" pitchFamily="18" charset="0"/>
              </a:rPr>
              <a:t>First Interim Financial Report as of </a:t>
            </a:r>
          </a:p>
          <a:p>
            <a:pPr eaLnBrk="0" hangingPunct="0">
              <a:lnSpc>
                <a:spcPct val="110000"/>
              </a:lnSpc>
              <a:defRPr/>
            </a:pPr>
            <a:r>
              <a:rPr lang="en-US" altLang="en-US" sz="4800" dirty="0">
                <a:latin typeface="Book Antiqua" pitchFamily="18" charset="0"/>
              </a:rPr>
              <a:t>October 31, </a:t>
            </a:r>
            <a:r>
              <a:rPr lang="en-US" altLang="en-US" sz="4800" dirty="0" smtClean="0">
                <a:latin typeface="Book Antiqua" pitchFamily="18" charset="0"/>
              </a:rPr>
              <a:t>2019</a:t>
            </a:r>
            <a:endParaRPr lang="en-US" altLang="en-US" sz="4800" dirty="0">
              <a:latin typeface="Book Antiqua" pitchFamily="18" charset="0"/>
            </a:endParaRPr>
          </a:p>
          <a:p>
            <a:pPr algn="l" eaLnBrk="0" hangingPunct="0">
              <a:lnSpc>
                <a:spcPct val="110000"/>
              </a:lnSpc>
              <a:defRPr/>
            </a:pPr>
            <a:endParaRPr lang="en-US" altLang="en-US" sz="4800" i="1" dirty="0">
              <a:effectLst>
                <a:outerShdw blurRad="38100" dist="38100" dir="2700000" algn="tl">
                  <a:srgbClr val="000000"/>
                </a:outerShdw>
              </a:effectLst>
              <a:latin typeface="Book Antiqua" pitchFamily="18" charset="0"/>
            </a:endParaRPr>
          </a:p>
          <a:p>
            <a:pPr algn="l" eaLnBrk="0" latinLnBrk="1" hangingPunct="0">
              <a:lnSpc>
                <a:spcPct val="110000"/>
              </a:lnSpc>
              <a:defRPr/>
            </a:pPr>
            <a:endParaRPr lang="en-US" altLang="en-US" sz="4800" i="1" dirty="0">
              <a:solidFill>
                <a:schemeClr val="tx2"/>
              </a:solidFill>
              <a:latin typeface="Book Antiqua" pitchFamily="18" charset="0"/>
            </a:endParaRPr>
          </a:p>
        </p:txBody>
      </p:sp>
      <p:sp>
        <p:nvSpPr>
          <p:cNvPr id="2052" name="Rectangle 11"/>
          <p:cNvSpPr>
            <a:spLocks noChangeArrowheads="1"/>
          </p:cNvSpPr>
          <p:nvPr/>
        </p:nvSpPr>
        <p:spPr bwMode="auto">
          <a:xfrm rot="10800000" flipV="1">
            <a:off x="682625" y="3733800"/>
            <a:ext cx="7735888" cy="1677988"/>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endParaRPr kumimoji="1" lang="en-US" altLang="en-US" dirty="0">
              <a:solidFill>
                <a:schemeClr val="bg2"/>
              </a:solidFill>
              <a:latin typeface="Times New Roman" pitchFamily="18" charset="0"/>
            </a:endParaRPr>
          </a:p>
          <a:p>
            <a:pPr algn="ctr">
              <a:spcBef>
                <a:spcPct val="0"/>
              </a:spcBef>
              <a:buClrTx/>
              <a:buSzTx/>
              <a:buFontTx/>
              <a:buNone/>
            </a:pPr>
            <a:r>
              <a:rPr kumimoji="1" lang="en-US" altLang="en-US" sz="3600" dirty="0">
                <a:solidFill>
                  <a:schemeClr val="bg2"/>
                </a:solidFill>
                <a:latin typeface="Times New Roman" pitchFamily="18" charset="0"/>
              </a:rPr>
              <a:t>Presented to the Board of Trustees</a:t>
            </a:r>
          </a:p>
          <a:p>
            <a:pPr algn="ctr">
              <a:spcBef>
                <a:spcPct val="0"/>
              </a:spcBef>
              <a:buClrTx/>
              <a:buSzTx/>
              <a:buFontTx/>
              <a:buNone/>
            </a:pPr>
            <a:r>
              <a:rPr kumimoji="1" lang="en-US" altLang="en-US" sz="3600" dirty="0">
                <a:solidFill>
                  <a:schemeClr val="bg2"/>
                </a:solidFill>
                <a:latin typeface="Times New Roman" pitchFamily="18" charset="0"/>
              </a:rPr>
              <a:t>December </a:t>
            </a:r>
            <a:r>
              <a:rPr kumimoji="1" lang="en-US" altLang="en-US" sz="3600" dirty="0" smtClean="0">
                <a:solidFill>
                  <a:schemeClr val="bg2"/>
                </a:solidFill>
                <a:latin typeface="Times New Roman" pitchFamily="18" charset="0"/>
              </a:rPr>
              <a:t>9, 2019</a:t>
            </a:r>
            <a:endParaRPr kumimoji="1" lang="en-US" altLang="en-US" sz="3600" dirty="0">
              <a:solidFill>
                <a:schemeClr val="bg2"/>
              </a:solidFill>
              <a:latin typeface="Times New Roman"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817" y="381000"/>
            <a:ext cx="1073150" cy="1192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3E232836-6B7C-4F1D-8845-4B0617489B52}" type="slidenum">
              <a:rPr lang="en-US" altLang="en-US"/>
              <a:pPr>
                <a:defRPr/>
              </a:pPr>
              <a:t>10</a:t>
            </a:fld>
            <a:endParaRPr lang="en-US" altLang="en-US"/>
          </a:p>
        </p:txBody>
      </p:sp>
      <p:sp>
        <p:nvSpPr>
          <p:cNvPr id="98306"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3316" name="Rectangle 3"/>
          <p:cNvSpPr>
            <a:spLocks noGrp="1" noChangeArrowheads="1"/>
          </p:cNvSpPr>
          <p:nvPr>
            <p:ph type="body" idx="1"/>
          </p:nvPr>
        </p:nvSpPr>
        <p:spPr>
          <a:xfrm>
            <a:off x="228600" y="1905000"/>
            <a:ext cx="85344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spcAft>
                <a:spcPct val="15000"/>
              </a:spcAft>
              <a:buClr>
                <a:schemeClr val="bg2"/>
              </a:buClr>
              <a:buFont typeface="Wingdings" pitchFamily="2" charset="2"/>
              <a:buChar char="Ø"/>
              <a:defRPr/>
            </a:pPr>
            <a:r>
              <a:rPr lang="en-US" altLang="en-US" sz="2800" b="1" dirty="0" smtClean="0">
                <a:solidFill>
                  <a:schemeClr val="bg2"/>
                </a:solidFill>
                <a:effectLst/>
                <a:latin typeface="Times New Roman" pitchFamily="18" charset="0"/>
              </a:rPr>
              <a:t>Statutory and Health Benefits  </a:t>
            </a:r>
            <a:r>
              <a:rPr lang="en-US" altLang="en-US" sz="2400" b="1" dirty="0" smtClean="0">
                <a:solidFill>
                  <a:schemeClr val="bg2"/>
                </a:solidFill>
                <a:effectLst/>
                <a:latin typeface="Times New Roman" pitchFamily="18" charset="0"/>
              </a:rPr>
              <a:t>-$210,000</a:t>
            </a:r>
            <a:endParaRPr lang="en-US" altLang="en-US" sz="2400" b="1" dirty="0">
              <a:solidFill>
                <a:schemeClr val="bg2"/>
              </a:solidFill>
              <a:effectLst/>
              <a:latin typeface="Times New Roman" pitchFamily="18" charset="0"/>
            </a:endParaRPr>
          </a:p>
          <a:p>
            <a:pPr lvl="1" eaLnBrk="1" hangingPunct="1">
              <a:spcAft>
                <a:spcPct val="1500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Medical premium savings – Kaiser cap increased by 5% (Adopted Budget assumed 9%)</a:t>
            </a:r>
            <a:endParaRPr lang="en-US" altLang="en-US" sz="2400" b="1" dirty="0">
              <a:solidFill>
                <a:schemeClr val="bg2"/>
              </a:solidFill>
              <a:effectLst/>
              <a:latin typeface="Times New Roman" pitchFamily="18" charset="0"/>
            </a:endParaRPr>
          </a:p>
          <a:p>
            <a:pPr lvl="1" eaLnBrk="1" hangingPunct="1">
              <a:spcAft>
                <a:spcPct val="1500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Statutory benefit increase for salary increases</a:t>
            </a:r>
            <a:endParaRPr lang="en-US" altLang="en-US" sz="28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Supplies	</a:t>
            </a:r>
            <a:r>
              <a:rPr lang="en-US" altLang="en-US" sz="2400" b="1" dirty="0" smtClean="0">
                <a:solidFill>
                  <a:schemeClr val="bg2"/>
                </a:solidFill>
                <a:effectLst/>
                <a:latin typeface="Times New Roman" pitchFamily="18" charset="0"/>
              </a:rPr>
              <a:t>+1,044,000</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Legally restricted and prior year unspent awards ($556,000)</a:t>
            </a:r>
          </a:p>
          <a:p>
            <a:pPr lvl="1" eaLnBrk="1" hangingPunct="1">
              <a:lnSpc>
                <a:spcPct val="80000"/>
              </a:lnSpc>
              <a:buClr>
                <a:schemeClr val="bg2"/>
              </a:buClr>
              <a:buFont typeface="Arial" panose="020B0604020202020204" pitchFamily="34" charset="0"/>
              <a:buChar char="•"/>
            </a:pPr>
            <a:r>
              <a:rPr lang="en-US" altLang="en-US" sz="2400" b="1" dirty="0">
                <a:solidFill>
                  <a:schemeClr val="bg2"/>
                </a:solidFill>
                <a:effectLst/>
                <a:latin typeface="Times New Roman" pitchFamily="18" charset="0"/>
              </a:rPr>
              <a:t>One-time Special Education Preschool grant ($405,000</a:t>
            </a:r>
            <a:r>
              <a:rPr lang="en-US" altLang="en-US" sz="2400" b="1" dirty="0" smtClean="0">
                <a:solidFill>
                  <a:schemeClr val="bg2"/>
                </a:solidFill>
                <a:effectLst/>
                <a:latin typeface="Times New Roman" pitchFamily="18" charset="0"/>
              </a:rPr>
              <a:t>)</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School site carryover budgeted </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School site donations budgeted</a:t>
            </a:r>
          </a:p>
          <a:p>
            <a:pPr lvl="1" eaLnBrk="1" hangingPunct="1">
              <a:lnSpc>
                <a:spcPct val="80000"/>
              </a:lnSpc>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Reallocation of supplemental grant budgets</a:t>
            </a:r>
          </a:p>
          <a:p>
            <a:pPr lvl="1" eaLnBrk="1" hangingPunct="1">
              <a:lnSpc>
                <a:spcPct val="80000"/>
              </a:lnSpc>
              <a:buClr>
                <a:schemeClr val="bg2"/>
              </a:buClr>
              <a:buFont typeface="Arial" panose="020B0604020202020204" pitchFamily="34" charset="0"/>
              <a:buChar char="•"/>
            </a:pPr>
            <a:endParaRPr lang="en-US" altLang="en-US" sz="24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4F67B2F-99B2-4301-9877-F1E89898E619}" type="slidenum">
              <a:rPr lang="en-US" altLang="en-US"/>
              <a:pPr>
                <a:defRPr/>
              </a:pPr>
              <a:t>11</a:t>
            </a:fld>
            <a:endParaRPr lang="en-US" altLang="en-US" dirty="0"/>
          </a:p>
        </p:txBody>
      </p:sp>
      <p:sp>
        <p:nvSpPr>
          <p:cNvPr id="112642"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4340" name="Rectangle 3"/>
          <p:cNvSpPr>
            <a:spLocks noGrp="1" noChangeArrowheads="1"/>
          </p:cNvSpPr>
          <p:nvPr>
            <p:ph type="body" idx="1"/>
          </p:nvPr>
        </p:nvSpPr>
        <p:spPr>
          <a:xfrm>
            <a:off x="381000" y="1806174"/>
            <a:ext cx="8153400" cy="49530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spcAft>
                <a:spcPct val="15000"/>
              </a:spcAft>
              <a:buClr>
                <a:schemeClr val="bg2"/>
              </a:buClr>
              <a:buFont typeface="Wingdings" pitchFamily="2" charset="2"/>
              <a:buChar char="Ø"/>
            </a:pPr>
            <a:r>
              <a:rPr lang="en-US" altLang="en-US" sz="2800" b="1" dirty="0" smtClean="0">
                <a:solidFill>
                  <a:schemeClr val="bg2"/>
                </a:solidFill>
                <a:effectLst/>
                <a:latin typeface="Times New Roman" pitchFamily="18" charset="0"/>
              </a:rPr>
              <a:t>Services/Operating	+</a:t>
            </a:r>
            <a:r>
              <a:rPr lang="en-US" altLang="en-US" sz="2400" b="1" dirty="0" smtClean="0">
                <a:solidFill>
                  <a:schemeClr val="bg2"/>
                </a:solidFill>
                <a:effectLst/>
                <a:latin typeface="Times New Roman" pitchFamily="18" charset="0"/>
              </a:rPr>
              <a:t>$473,000</a:t>
            </a:r>
            <a:endParaRPr lang="en-US" altLang="en-US" sz="2400" b="1" dirty="0">
              <a:solidFill>
                <a:schemeClr val="bg2"/>
              </a:solidFill>
              <a:effectLst/>
              <a:latin typeface="Times New Roman" pitchFamily="18" charset="0"/>
            </a:endParaRPr>
          </a:p>
          <a:p>
            <a:pPr lvl="1" eaLnBrk="1" hangingPunct="1">
              <a:lnSpc>
                <a:spcPct val="80000"/>
              </a:lnSpc>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Water usage and cost doubled ($115,000)</a:t>
            </a:r>
          </a:p>
          <a:p>
            <a:pPr lvl="1" eaLnBrk="1" hangingPunct="1">
              <a:lnSpc>
                <a:spcPct val="80000"/>
              </a:lnSpc>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Special Education assessments ($37,000)</a:t>
            </a:r>
          </a:p>
          <a:p>
            <a:pPr lvl="1" eaLnBrk="1" hangingPunct="1">
              <a:lnSpc>
                <a:spcPct val="80000"/>
              </a:lnSpc>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Tech support ($40,000),  Tree trimming ($47,000)</a:t>
            </a:r>
          </a:p>
          <a:p>
            <a:pPr lvl="1" eaLnBrk="1" hangingPunct="1">
              <a:lnSpc>
                <a:spcPct val="80000"/>
              </a:lnSpc>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Additional software licenses (Tinker, library books software,  etc.) ($160,000)</a:t>
            </a:r>
          </a:p>
          <a:p>
            <a:pPr lvl="1" eaLnBrk="1" hangingPunct="1">
              <a:lnSpc>
                <a:spcPct val="80000"/>
              </a:lnSpc>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Instructional workshops ($31,000)</a:t>
            </a:r>
          </a:p>
          <a:p>
            <a:pPr eaLnBrk="1" hangingPunct="1">
              <a:spcAft>
                <a:spcPct val="15000"/>
              </a:spcAft>
              <a:buClr>
                <a:schemeClr val="bg2"/>
              </a:buClr>
              <a:buFont typeface="Wingdings" pitchFamily="2" charset="2"/>
              <a:buChar char="Ø"/>
            </a:pPr>
            <a:r>
              <a:rPr lang="en-US" altLang="en-US" sz="2800" b="1" dirty="0" smtClean="0">
                <a:solidFill>
                  <a:schemeClr val="bg2"/>
                </a:solidFill>
                <a:effectLst/>
                <a:latin typeface="Times New Roman" pitchFamily="18" charset="0"/>
              </a:rPr>
              <a:t>Other Outgoing	+</a:t>
            </a:r>
            <a:r>
              <a:rPr lang="en-US" altLang="en-US" sz="2400" b="1" dirty="0" smtClean="0">
                <a:solidFill>
                  <a:schemeClr val="bg2"/>
                </a:solidFill>
                <a:effectLst/>
                <a:latin typeface="Times New Roman" pitchFamily="18" charset="0"/>
              </a:rPr>
              <a:t>$42,000</a:t>
            </a:r>
          </a:p>
          <a:p>
            <a:pPr lvl="1" eaLnBrk="1" hangingPunct="1">
              <a:spcAft>
                <a:spcPct val="15000"/>
              </a:spcAft>
              <a:buClr>
                <a:schemeClr val="bg2"/>
              </a:buClr>
              <a:buFont typeface="Arial" panose="020B0604020202020204" pitchFamily="34" charset="0"/>
              <a:buChar char="•"/>
            </a:pPr>
            <a:r>
              <a:rPr lang="en-US" altLang="en-US" sz="2400" b="1" dirty="0" smtClean="0">
                <a:solidFill>
                  <a:schemeClr val="bg2"/>
                </a:solidFill>
                <a:effectLst/>
                <a:latin typeface="Times New Roman" pitchFamily="18" charset="0"/>
              </a:rPr>
              <a:t>1 additional student attending outside programs</a:t>
            </a:r>
          </a:p>
          <a:p>
            <a:pPr eaLnBrk="1" hangingPunct="1">
              <a:spcAft>
                <a:spcPts val="0"/>
              </a:spcAft>
              <a:buClr>
                <a:schemeClr val="bg2"/>
              </a:buClr>
              <a:buFont typeface="Wingdings" pitchFamily="2" charset="2"/>
              <a:buChar char="Ø"/>
            </a:pPr>
            <a:r>
              <a:rPr lang="en-US" altLang="en-US" sz="2800" b="1" dirty="0">
                <a:solidFill>
                  <a:schemeClr val="bg2"/>
                </a:solidFill>
                <a:effectLst/>
                <a:latin typeface="Times New Roman" pitchFamily="18" charset="0"/>
              </a:rPr>
              <a:t>Transfers In/Out	+</a:t>
            </a:r>
            <a:r>
              <a:rPr lang="en-US" altLang="en-US" sz="2400" b="1" dirty="0">
                <a:solidFill>
                  <a:schemeClr val="bg2"/>
                </a:solidFill>
                <a:effectLst/>
                <a:latin typeface="Times New Roman" pitchFamily="18" charset="0"/>
              </a:rPr>
              <a:t>$5,000</a:t>
            </a:r>
          </a:p>
          <a:p>
            <a:pPr lvl="1" eaLnBrk="1" hangingPunct="1">
              <a:spcAft>
                <a:spcPct val="15000"/>
              </a:spcAft>
              <a:buClr>
                <a:schemeClr val="bg2"/>
              </a:buClr>
              <a:buFont typeface="Arial" panose="020B0604020202020204" pitchFamily="34" charset="0"/>
              <a:buChar char="•"/>
            </a:pPr>
            <a:r>
              <a:rPr lang="en-US" altLang="en-US" sz="2400" b="1" dirty="0">
                <a:solidFill>
                  <a:schemeClr val="bg2"/>
                </a:solidFill>
                <a:effectLst/>
                <a:latin typeface="Times New Roman" pitchFamily="18" charset="0"/>
              </a:rPr>
              <a:t>Increased estimate for unpaid/uncollectible meals </a:t>
            </a:r>
          </a:p>
          <a:p>
            <a:pPr lvl="1" eaLnBrk="1" hangingPunct="1">
              <a:spcAft>
                <a:spcPct val="15000"/>
              </a:spcAft>
              <a:buClr>
                <a:schemeClr val="bg2"/>
              </a:buClr>
              <a:buFont typeface="Arial" panose="020B0604020202020204" pitchFamily="34" charset="0"/>
              <a:buChar char="•"/>
            </a:pPr>
            <a:endParaRPr lang="en-US" altLang="en-US" sz="2400" b="1" dirty="0" smtClean="0">
              <a:solidFill>
                <a:schemeClr val="bg2"/>
              </a:solidFill>
              <a:effectLst/>
              <a:latin typeface="Times New Roman" pitchFamily="18" charset="0"/>
            </a:endParaRPr>
          </a:p>
          <a:p>
            <a:pPr marL="457200" lvl="1" indent="0" eaLnBrk="1" hangingPunct="1">
              <a:spcAft>
                <a:spcPct val="15000"/>
              </a:spcAft>
              <a:buClr>
                <a:schemeClr val="bg2"/>
              </a:buClr>
              <a:buNone/>
            </a:pPr>
            <a:endParaRPr lang="en-US" altLang="en-US" sz="2400" b="1" dirty="0" smtClean="0">
              <a:solidFill>
                <a:schemeClr val="bg2"/>
              </a:solidFill>
              <a:effectLst/>
              <a:latin typeface="Times New Roman" pitchFamily="18" charset="0"/>
            </a:endParaRPr>
          </a:p>
          <a:p>
            <a:pPr marL="0" indent="0" eaLnBrk="1" hangingPunct="1">
              <a:spcAft>
                <a:spcPct val="15000"/>
              </a:spcAft>
              <a:buClr>
                <a:schemeClr val="bg2"/>
              </a:buClr>
              <a:buNone/>
            </a:pPr>
            <a:endParaRPr lang="en-US" altLang="en-US" sz="24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1033632718"/>
      </p:ext>
    </p:extLst>
  </p:cSld>
  <p:clrMapOvr>
    <a:masterClrMapping/>
  </p:clrMapOvr>
  <p:transition spd="med">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12</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2019/20 First Interim Assumptions</a:t>
            </a:r>
            <a:r>
              <a:rPr lang="en-US" altLang="en-US" sz="2800" b="1" dirty="0" smtClean="0">
                <a:solidFill>
                  <a:srgbClr val="D60093"/>
                </a:solidFill>
                <a:effectLst/>
              </a:rPr>
              <a:t/>
            </a:r>
            <a:br>
              <a:rPr lang="en-US" altLang="en-US" sz="2800" b="1" dirty="0" smtClean="0">
                <a:solidFill>
                  <a:srgbClr val="D60093"/>
                </a:solidFill>
                <a:effectLst/>
              </a:rPr>
            </a:b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The Designation For Economic Uncertainties Reserve target is at 5% per board policy</a:t>
            </a:r>
          </a:p>
          <a:p>
            <a:pPr marL="114300" lvl="1" indent="0" eaLnBrk="1" hangingPunct="1">
              <a:lnSpc>
                <a:spcPct val="90000"/>
              </a:lnSpc>
              <a:buClr>
                <a:schemeClr val="bg2"/>
              </a:buClr>
              <a:buNone/>
            </a:pPr>
            <a:endParaRPr lang="en-US" altLang="en-US" sz="24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This additional 2% above the state required </a:t>
            </a:r>
            <a:r>
              <a:rPr lang="en-US" altLang="en-US" sz="2400" b="1" u="sng" dirty="0" smtClean="0">
                <a:solidFill>
                  <a:schemeClr val="bg2"/>
                </a:solidFill>
                <a:effectLst/>
                <a:latin typeface="Times New Roman" pitchFamily="18" charset="0"/>
              </a:rPr>
              <a:t>minimum</a:t>
            </a:r>
            <a:r>
              <a:rPr lang="en-US" altLang="en-US" sz="2400" b="1" dirty="0" smtClean="0">
                <a:solidFill>
                  <a:schemeClr val="bg2"/>
                </a:solidFill>
                <a:effectLst/>
                <a:latin typeface="Times New Roman" pitchFamily="18" charset="0"/>
              </a:rPr>
              <a:t> is approximately $650,000 in reserve above $980,000 required by the state criteria, for a total of $1,630,000</a:t>
            </a:r>
          </a:p>
          <a:p>
            <a:pPr marL="114300" lvl="1" indent="0" eaLnBrk="1" hangingPunct="1">
              <a:lnSpc>
                <a:spcPct val="90000"/>
              </a:lnSpc>
              <a:buClr>
                <a:schemeClr val="bg2"/>
              </a:buClr>
              <a:buNone/>
            </a:pPr>
            <a:endParaRPr lang="en-US" altLang="en-US" sz="24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If the district were to reserve one month’s payroll, the total would </a:t>
            </a:r>
            <a:r>
              <a:rPr lang="en-US" altLang="en-US" sz="2400" b="1" dirty="0">
                <a:solidFill>
                  <a:schemeClr val="bg2"/>
                </a:solidFill>
                <a:effectLst/>
                <a:latin typeface="Times New Roman" pitchFamily="18" charset="0"/>
              </a:rPr>
              <a:t>be 8% </a:t>
            </a:r>
            <a:r>
              <a:rPr lang="en-US" altLang="en-US" sz="2400" b="1" dirty="0" smtClean="0">
                <a:solidFill>
                  <a:schemeClr val="bg2"/>
                </a:solidFill>
                <a:effectLst/>
                <a:latin typeface="Times New Roman" pitchFamily="18" charset="0"/>
              </a:rPr>
              <a:t>(approximately $2,700,000)</a:t>
            </a:r>
          </a:p>
          <a:p>
            <a:pPr marL="514350" lvl="1" indent="-400050" eaLnBrk="1" hangingPunct="1">
              <a:lnSpc>
                <a:spcPct val="90000"/>
              </a:lnSpc>
              <a:buClr>
                <a:schemeClr val="tx1"/>
              </a:buClr>
              <a:buFont typeface="Wingdings" pitchFamily="2" charset="2"/>
              <a:buChar char="Ø"/>
            </a:pP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13</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2019/20 First Interim Assumptions</a:t>
            </a:r>
            <a:r>
              <a:rPr lang="en-US" altLang="en-US" sz="2800" b="1" dirty="0" smtClean="0">
                <a:solidFill>
                  <a:srgbClr val="D60093"/>
                </a:solidFill>
                <a:effectLst/>
              </a:rPr>
              <a:t/>
            </a:r>
            <a:br>
              <a:rPr lang="en-US" altLang="en-US" sz="2800" b="1" dirty="0" smtClean="0">
                <a:solidFill>
                  <a:srgbClr val="D60093"/>
                </a:solidFill>
                <a:effectLst/>
              </a:rPr>
            </a:b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Chromebook Initiative reserve of $1,287,000 to fund replacement costs of all Chromebooks</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 Textbook adoptions for science and social studies funded from reserves of $757,000 and restricted lottery carryover</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Font typeface="Wingdings" pitchFamily="2" charset="2"/>
              <a:buChar char="Ø"/>
            </a:pPr>
            <a:r>
              <a:rPr lang="en-US" altLang="en-US" sz="2400" b="1" kern="1200" dirty="0" smtClean="0">
                <a:solidFill>
                  <a:srgbClr val="003366"/>
                </a:solidFill>
                <a:effectLst/>
                <a:latin typeface="Times New Roman" pitchFamily="18" charset="0"/>
              </a:rPr>
              <a:t>LACOE’s “BEST” project fee of $178,000 for financial system conversion reserved until decision is made to change county oversight, which would avoid this fee</a:t>
            </a:r>
            <a:endParaRPr lang="en-US" altLang="en-US" sz="2500" b="1" dirty="0" smtClean="0">
              <a:solidFill>
                <a:schemeClr val="bg2"/>
              </a:solidFill>
              <a:effectLst/>
              <a:latin typeface="Times New Roman" pitchFamily="18" charset="0"/>
            </a:endParaRPr>
          </a:p>
          <a:p>
            <a:pPr marL="514350" lvl="1" indent="-400050" eaLnBrk="1" hangingPunct="1">
              <a:lnSpc>
                <a:spcPct val="90000"/>
              </a:lnSpc>
              <a:buClr>
                <a:schemeClr val="bg2"/>
              </a:buClr>
              <a:buFont typeface="Wingdings" pitchFamily="2" charset="2"/>
              <a:buChar char="Ø"/>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3105931333"/>
      </p:ext>
    </p:extLst>
  </p:cSld>
  <p:clrMapOvr>
    <a:masterClrMapping/>
  </p:clrMapOvr>
  <p:transition spd="med">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84FFBA-DCFB-44BA-9EEF-3828938A3D54}" type="slidenum">
              <a:rPr lang="en-US" altLang="en-US"/>
              <a:pPr>
                <a:defRPr/>
              </a:pPr>
              <a:t>14</a:t>
            </a:fld>
            <a:endParaRPr lang="en-US" altLang="en-US"/>
          </a:p>
        </p:txBody>
      </p:sp>
      <p:sp>
        <p:nvSpPr>
          <p:cNvPr id="55298" name="Rectangle 2"/>
          <p:cNvSpPr>
            <a:spLocks noGrp="1" noChangeArrowheads="1"/>
          </p:cNvSpPr>
          <p:nvPr>
            <p:ph type="title"/>
          </p:nvPr>
        </p:nvSpPr>
        <p:spPr>
          <a:xfrm>
            <a:off x="304800" y="533400"/>
            <a:ext cx="8458200" cy="12192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800" b="1" dirty="0" smtClean="0">
                <a:solidFill>
                  <a:srgbClr val="95055B"/>
                </a:solidFill>
              </a:rPr>
              <a:t>    </a:t>
            </a:r>
            <a:r>
              <a:rPr lang="en-US" altLang="en-US" sz="4000" b="1" dirty="0" smtClean="0">
                <a:solidFill>
                  <a:schemeClr val="bg2"/>
                </a:solidFill>
                <a:effectLst/>
                <a:latin typeface="Times New Roman" pitchFamily="18" charset="0"/>
              </a:rPr>
              <a:t>2019/20 First Interim Assumptions</a:t>
            </a:r>
            <a:r>
              <a:rPr lang="en-US" altLang="en-US" sz="2800" b="1" dirty="0" smtClean="0">
                <a:solidFill>
                  <a:srgbClr val="D60093"/>
                </a:solidFill>
                <a:effectLst/>
              </a:rPr>
              <a:t/>
            </a:r>
            <a:br>
              <a:rPr lang="en-US" altLang="en-US" sz="2800" b="1" dirty="0" smtClean="0">
                <a:solidFill>
                  <a:srgbClr val="D60093"/>
                </a:solidFill>
                <a:effectLst/>
              </a:rPr>
            </a:br>
            <a:r>
              <a:rPr lang="en-US" altLang="en-US" sz="2800" b="1" dirty="0" smtClean="0">
                <a:solidFill>
                  <a:srgbClr val="D60093"/>
                </a:solidFill>
                <a:effectLst/>
              </a:rPr>
              <a:t> </a:t>
            </a:r>
            <a:r>
              <a:rPr lang="en-US" altLang="en-US" sz="2800" b="1" dirty="0" smtClean="0">
                <a:solidFill>
                  <a:schemeClr val="bg2"/>
                </a:solidFill>
                <a:effectLst/>
                <a:latin typeface="Times New Roman" pitchFamily="18" charset="0"/>
              </a:rPr>
              <a:t>General Fund Reserve</a:t>
            </a:r>
            <a:endParaRPr lang="en-US" altLang="en-US" sz="2800" b="1" dirty="0" smtClean="0">
              <a:effectLst/>
              <a:latin typeface="Times New Roman" pitchFamily="18" charset="0"/>
            </a:endParaRPr>
          </a:p>
        </p:txBody>
      </p:sp>
      <p:sp>
        <p:nvSpPr>
          <p:cNvPr id="15364" name="Rectangle 3"/>
          <p:cNvSpPr>
            <a:spLocks noGrp="1" noChangeArrowheads="1"/>
          </p:cNvSpPr>
          <p:nvPr>
            <p:ph type="body" idx="1"/>
          </p:nvPr>
        </p:nvSpPr>
        <p:spPr>
          <a:xfrm>
            <a:off x="304800" y="2057400"/>
            <a:ext cx="8458200" cy="42672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400050" lvl="1" indent="0" eaLnBrk="1" hangingPunct="1">
              <a:spcBef>
                <a:spcPct val="0"/>
              </a:spcBef>
              <a:spcAft>
                <a:spcPts val="1200"/>
              </a:spcAft>
              <a:buClrTx/>
              <a:buSzTx/>
              <a:buFont typeface="Wingdings" pitchFamily="2" charset="2"/>
              <a:buChar char="Ø"/>
            </a:pPr>
            <a:r>
              <a:rPr lang="en-US" altLang="en-US" sz="2400" b="1" kern="1200" dirty="0" smtClean="0">
                <a:solidFill>
                  <a:srgbClr val="003366"/>
                </a:solidFill>
                <a:effectLst/>
                <a:latin typeface="Times New Roman" pitchFamily="18" charset="0"/>
              </a:rPr>
              <a:t>Retiree Health and Welfare liability deposit of $440,000</a:t>
            </a:r>
          </a:p>
          <a:p>
            <a:pPr marL="800100" lvl="2" indent="0" eaLnBrk="1" hangingPunct="1">
              <a:spcBef>
                <a:spcPct val="0"/>
              </a:spcBef>
              <a:buClrTx/>
              <a:buSzTx/>
              <a:buFont typeface="Wingdings" pitchFamily="2" charset="2"/>
              <a:buChar char="Ø"/>
            </a:pPr>
            <a:r>
              <a:rPr lang="en-US" altLang="en-US" sz="2000" b="1" kern="1200" dirty="0" smtClean="0">
                <a:solidFill>
                  <a:srgbClr val="003366"/>
                </a:solidFill>
                <a:effectLst/>
                <a:latin typeface="Times New Roman" pitchFamily="18" charset="0"/>
              </a:rPr>
              <a:t>District will spend down reserves in facility funds over the next several years.  Reduction in reserves has a negative impact on credit rating for future general obligation bond issuances.</a:t>
            </a:r>
          </a:p>
          <a:p>
            <a:pPr marL="800100" lvl="2" indent="0" eaLnBrk="1" hangingPunct="1">
              <a:spcBef>
                <a:spcPct val="0"/>
              </a:spcBef>
              <a:buClrTx/>
              <a:buSzTx/>
              <a:buFont typeface="Wingdings" pitchFamily="2" charset="2"/>
              <a:buChar char="Ø"/>
            </a:pPr>
            <a:endParaRPr lang="en-US" altLang="en-US" sz="2000" b="1" kern="1200" dirty="0">
              <a:solidFill>
                <a:srgbClr val="003366"/>
              </a:solidFill>
              <a:effectLst/>
              <a:latin typeface="Times New Roman" pitchFamily="18" charset="0"/>
            </a:endParaRPr>
          </a:p>
          <a:p>
            <a:pPr marL="800100" lvl="2" indent="0" eaLnBrk="1" hangingPunct="1">
              <a:spcBef>
                <a:spcPct val="0"/>
              </a:spcBef>
              <a:buClrTx/>
              <a:buSzTx/>
              <a:buFont typeface="Wingdings" pitchFamily="2" charset="2"/>
              <a:buChar char="Ø"/>
            </a:pPr>
            <a:r>
              <a:rPr lang="en-US" altLang="en-US" sz="2000" b="1" kern="1200" dirty="0" smtClean="0">
                <a:solidFill>
                  <a:srgbClr val="003366"/>
                </a:solidFill>
                <a:effectLst/>
                <a:latin typeface="Times New Roman" pitchFamily="18" charset="0"/>
              </a:rPr>
              <a:t>Intend to establish an irrevocable trust to deposit funds to assist with balance sheet improvement for credit rating for future general obligation bond issuances.  Additional annual deposits will continue to support commitment to funding this liability.</a:t>
            </a:r>
          </a:p>
          <a:p>
            <a:pPr marL="400050" lvl="1" indent="0" eaLnBrk="1" hangingPunct="1">
              <a:spcBef>
                <a:spcPct val="0"/>
              </a:spcBef>
              <a:buClrTx/>
              <a:buSzTx/>
              <a:buFont typeface="Wingdings" pitchFamily="2" charset="2"/>
              <a:buChar char="Ø"/>
            </a:pPr>
            <a:endParaRPr lang="en-US" altLang="en-US" sz="2400" b="1" kern="1200" dirty="0" smtClean="0">
              <a:solidFill>
                <a:srgbClr val="003366"/>
              </a:solidFill>
              <a:effectLst/>
              <a:latin typeface="Times New Roman" pitchFamily="18" charset="0"/>
            </a:endParaRPr>
          </a:p>
          <a:p>
            <a:pPr marL="400050" lvl="1" indent="0" eaLnBrk="1" hangingPunct="1">
              <a:spcBef>
                <a:spcPct val="0"/>
              </a:spcBef>
              <a:buClrTx/>
              <a:buSzTx/>
              <a:buNone/>
            </a:pPr>
            <a:endParaRPr lang="en-US" altLang="en-US" sz="20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856614811"/>
      </p:ext>
    </p:extLst>
  </p:cSld>
  <p:clrMapOvr>
    <a:masterClrMapping/>
  </p:clrMapOvr>
  <p:transition spd="med">
    <p:plu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15</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Local Control Funding Formula and Special Ed Sources:</a:t>
            </a:r>
          </a:p>
          <a:p>
            <a:pPr marL="0" indent="0" eaLnBrk="1" hangingPunct="1">
              <a:lnSpc>
                <a:spcPct val="80000"/>
              </a:lnSpc>
              <a:buClr>
                <a:schemeClr val="bg2"/>
              </a:buClr>
              <a:buNone/>
              <a:defRPr/>
            </a:pPr>
            <a:endParaRPr lang="en-US" altLang="en-US" sz="2400" b="1" dirty="0" smtClean="0">
              <a:solidFill>
                <a:schemeClr val="bg2"/>
              </a:solidFill>
              <a:effectLst/>
              <a:latin typeface="Times New Roman" pitchFamily="18" charset="0"/>
            </a:endParaRPr>
          </a:p>
          <a:p>
            <a:pPr lvl="1"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COLA </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3.0% in 2020/21</a:t>
            </a:r>
          </a:p>
          <a:p>
            <a:pPr marL="914400" lvl="2" indent="0" eaLnBrk="1" hangingPunct="1">
              <a:lnSpc>
                <a:spcPct val="80000"/>
              </a:lnSpc>
              <a:buClr>
                <a:schemeClr val="bg2"/>
              </a:buClr>
              <a:buNone/>
              <a:defRPr/>
            </a:pPr>
            <a:r>
              <a:rPr lang="en-US" altLang="en-US" b="1" dirty="0" smtClean="0">
                <a:solidFill>
                  <a:schemeClr val="bg2"/>
                </a:solidFill>
                <a:effectLst/>
                <a:latin typeface="Times New Roman" pitchFamily="18" charset="0"/>
              </a:rPr>
              <a:t>2.8% in 2021/22</a:t>
            </a:r>
          </a:p>
          <a:p>
            <a:pPr marL="914400" lvl="2"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lvl="1" eaLnBrk="1" hangingPunct="1">
              <a:lnSpc>
                <a:spcPct val="80000"/>
              </a:lnSpc>
              <a:buClr>
                <a:schemeClr val="bg2"/>
              </a:buClr>
              <a:buFont typeface="Wingdings" pitchFamily="2" charset="2"/>
              <a:buChar char="Ø"/>
              <a:defRPr/>
            </a:pPr>
            <a:r>
              <a:rPr lang="en-US" altLang="en-US" sz="2400" b="1" dirty="0">
                <a:solidFill>
                  <a:schemeClr val="bg2"/>
                </a:solidFill>
                <a:effectLst/>
                <a:latin typeface="Times New Roman" pitchFamily="18" charset="0"/>
              </a:rPr>
              <a:t>ADA</a:t>
            </a:r>
          </a:p>
          <a:p>
            <a:pPr marL="914400" lvl="2" indent="0" eaLnBrk="1" hangingPunct="1">
              <a:lnSpc>
                <a:spcPct val="80000"/>
              </a:lnSpc>
              <a:buClr>
                <a:schemeClr val="bg2"/>
              </a:buClr>
              <a:buNone/>
              <a:defRPr/>
            </a:pPr>
            <a:r>
              <a:rPr lang="en-US" altLang="en-US" b="1" dirty="0">
                <a:solidFill>
                  <a:schemeClr val="bg2"/>
                </a:solidFill>
                <a:effectLst/>
                <a:latin typeface="Times New Roman" pitchFamily="18" charset="0"/>
              </a:rPr>
              <a:t>0 ADA change in </a:t>
            </a:r>
            <a:r>
              <a:rPr lang="en-US" altLang="en-US" b="1" dirty="0" smtClean="0">
                <a:solidFill>
                  <a:schemeClr val="bg2"/>
                </a:solidFill>
                <a:effectLst/>
                <a:latin typeface="Times New Roman" pitchFamily="18" charset="0"/>
              </a:rPr>
              <a:t>2020/21 </a:t>
            </a:r>
            <a:endParaRPr lang="en-US" altLang="en-US" b="1" dirty="0">
              <a:solidFill>
                <a:schemeClr val="bg2"/>
              </a:solidFill>
              <a:effectLst/>
              <a:latin typeface="Times New Roman" pitchFamily="18" charset="0"/>
            </a:endParaRPr>
          </a:p>
          <a:p>
            <a:pPr marL="914400" lvl="2" indent="0" eaLnBrk="1" hangingPunct="1">
              <a:lnSpc>
                <a:spcPct val="80000"/>
              </a:lnSpc>
              <a:buClr>
                <a:schemeClr val="bg2"/>
              </a:buClr>
              <a:buNone/>
              <a:defRPr/>
            </a:pPr>
            <a:r>
              <a:rPr lang="en-US" altLang="en-US" b="1" dirty="0">
                <a:solidFill>
                  <a:schemeClr val="bg2"/>
                </a:solidFill>
                <a:effectLst/>
                <a:latin typeface="Times New Roman" pitchFamily="18" charset="0"/>
              </a:rPr>
              <a:t>0 ADA change in </a:t>
            </a:r>
            <a:r>
              <a:rPr lang="en-US" altLang="en-US" b="1" dirty="0" smtClean="0">
                <a:solidFill>
                  <a:schemeClr val="bg2"/>
                </a:solidFill>
                <a:effectLst/>
                <a:latin typeface="Times New Roman" pitchFamily="18" charset="0"/>
              </a:rPr>
              <a:t>2021/22</a:t>
            </a:r>
          </a:p>
          <a:p>
            <a:pPr marL="514350" lvl="1" indent="0" eaLnBrk="1" hangingPunct="1">
              <a:lnSpc>
                <a:spcPct val="80000"/>
              </a:lnSpc>
              <a:buClr>
                <a:schemeClr val="bg2"/>
              </a:buClr>
              <a:buNone/>
              <a:defRPr/>
            </a:pPr>
            <a:endParaRPr lang="en-US" altLang="en-US" sz="2400" b="1" dirty="0">
              <a:solidFill>
                <a:schemeClr val="bg2"/>
              </a:solidFill>
              <a:effectLst/>
              <a:latin typeface="Times New Roman" pitchFamily="18" charset="0"/>
            </a:endParaRPr>
          </a:p>
          <a:p>
            <a:pPr marL="114300"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b="1" dirty="0" smtClean="0">
              <a:solidFill>
                <a:schemeClr val="bg2"/>
              </a:solidFill>
              <a:effectLst/>
              <a:latin typeface="Times New Roman" pitchFamily="18" charset="0"/>
            </a:endParaRPr>
          </a:p>
          <a:p>
            <a:pPr marL="914400" lvl="2"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p:txBody>
      </p:sp>
    </p:spTree>
  </p:cSld>
  <p:clrMapOvr>
    <a:masterClrMapping/>
  </p:clrMapOvr>
  <p:transition spd="med">
    <p:push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D180A21-3F11-48E6-B66F-1021E9766D85}" type="slidenum">
              <a:rPr lang="en-US" altLang="en-US"/>
              <a:pPr>
                <a:defRPr/>
              </a:pPr>
              <a:t>16</a:t>
            </a:fld>
            <a:endParaRPr lang="en-US" altLang="en-US"/>
          </a:p>
        </p:txBody>
      </p:sp>
      <p:sp>
        <p:nvSpPr>
          <p:cNvPr id="63490" name="Rectangle 2"/>
          <p:cNvSpPr>
            <a:spLocks noGrp="1" noChangeArrowheads="1"/>
          </p:cNvSpPr>
          <p:nvPr>
            <p:ph type="title"/>
          </p:nvPr>
        </p:nvSpPr>
        <p:spPr>
          <a:xfrm>
            <a:off x="533400" y="381000"/>
            <a:ext cx="7924800" cy="14478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Multi-year Projections</a:t>
            </a:r>
            <a:br>
              <a:rPr lang="en-US" altLang="en-US" sz="3600" b="1" smtClean="0">
                <a:solidFill>
                  <a:schemeClr val="bg2"/>
                </a:solidFill>
                <a:effectLst/>
                <a:latin typeface="Times New Roman" pitchFamily="18" charset="0"/>
              </a:rPr>
            </a:br>
            <a:r>
              <a:rPr lang="en-US" altLang="en-US" sz="2400" b="1" smtClean="0">
                <a:solidFill>
                  <a:schemeClr val="bg2"/>
                </a:solidFill>
                <a:effectLst/>
              </a:rPr>
              <a:t> </a:t>
            </a:r>
            <a:r>
              <a:rPr lang="en-US" altLang="en-US" sz="2800" b="1" smtClean="0">
                <a:solidFill>
                  <a:schemeClr val="bg2"/>
                </a:solidFill>
                <a:effectLst/>
                <a:latin typeface="Times New Roman" pitchFamily="18" charset="0"/>
              </a:rPr>
              <a:t>Revenue Assumptions</a:t>
            </a:r>
            <a:r>
              <a:rPr lang="en-US" altLang="en-US" sz="2800" b="1" smtClean="0">
                <a:solidFill>
                  <a:schemeClr val="bg2"/>
                </a:solidFill>
                <a:latin typeface="Times New Roman" pitchFamily="18" charset="0"/>
              </a:rPr>
              <a:t/>
            </a:r>
            <a:br>
              <a:rPr lang="en-US" altLang="en-US" sz="2800" b="1" smtClean="0">
                <a:solidFill>
                  <a:schemeClr val="bg2"/>
                </a:solidFill>
                <a:latin typeface="Times New Roman" pitchFamily="18" charset="0"/>
              </a:rPr>
            </a:br>
            <a:r>
              <a:rPr lang="en-US" altLang="en-US" sz="2000" b="1" smtClean="0">
                <a:solidFill>
                  <a:schemeClr val="bg2"/>
                </a:solidFill>
                <a:effectLst/>
                <a:latin typeface="Times New Roman" pitchFamily="18" charset="0"/>
              </a:rPr>
              <a:t>(Subsequent Years)</a:t>
            </a:r>
          </a:p>
        </p:txBody>
      </p:sp>
      <p:sp>
        <p:nvSpPr>
          <p:cNvPr id="63491" name="Rectangle 3"/>
          <p:cNvSpPr>
            <a:spLocks noGrp="1" noChangeArrowheads="1"/>
          </p:cNvSpPr>
          <p:nvPr>
            <p:ph type="body" idx="1"/>
          </p:nvPr>
        </p:nvSpPr>
        <p:spPr>
          <a:xfrm>
            <a:off x="533400" y="2133600"/>
            <a:ext cx="8001000" cy="42672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514350" lvl="1" indent="0" eaLnBrk="1" hangingPunct="1">
              <a:lnSpc>
                <a:spcPct val="80000"/>
              </a:lnSpc>
              <a:buClr>
                <a:schemeClr val="bg2"/>
              </a:buClr>
              <a:buNone/>
              <a:defRPr/>
            </a:pPr>
            <a:endParaRPr lang="en-US" altLang="en-US" sz="24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Special Education Preschool Grant one-time funding removed ($405,000)</a:t>
            </a:r>
          </a:p>
          <a:p>
            <a:pPr marL="0" indent="0" eaLnBrk="1" hangingPunct="1">
              <a:lnSpc>
                <a:spcPct val="80000"/>
              </a:lnSpc>
              <a:buClr>
                <a:schemeClr val="bg2"/>
              </a:buClr>
              <a:buNone/>
              <a:defRPr/>
            </a:pPr>
            <a:endParaRPr lang="en-US" altLang="en-US" sz="24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All other revenues remain relatively constant (including Mandate Block Grant of $99,000)</a:t>
            </a:r>
          </a:p>
        </p:txBody>
      </p:sp>
    </p:spTree>
    <p:extLst>
      <p:ext uri="{BB962C8B-B14F-4D97-AF65-F5344CB8AC3E}">
        <p14:creationId xmlns:p14="http://schemas.microsoft.com/office/powerpoint/2010/main" val="714848949"/>
      </p:ext>
    </p:extLst>
  </p:cSld>
  <p:clrMapOvr>
    <a:masterClrMapping/>
  </p:clrMapOvr>
  <p:transition spd="med">
    <p:push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17</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524000"/>
            <a:ext cx="8229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None/>
            </a:pPr>
            <a:endParaRPr lang="en-US" altLang="en-US" sz="2400" dirty="0">
              <a:solidFill>
                <a:schemeClr val="bg2"/>
              </a:solidFill>
              <a:latin typeface="Times New Roman" pitchFamily="18" charset="0"/>
            </a:endParaRPr>
          </a:p>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2020/21 </a:t>
            </a:r>
            <a:r>
              <a:rPr lang="en-US" altLang="en-US" sz="2400" dirty="0">
                <a:solidFill>
                  <a:schemeClr val="bg2"/>
                </a:solidFill>
                <a:latin typeface="Times New Roman" pitchFamily="18" charset="0"/>
              </a:rPr>
              <a:t>Salaries and Employee 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1.8%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2.0%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0.8%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benefits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increase 1.30% (18.40% from 17.10%)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2.74% (22.70% from 19.721%)</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Classified Noon Duty Aide minimum wage increase to $14/</a:t>
            </a:r>
            <a:r>
              <a:rPr lang="en-US" altLang="en-US" sz="2000" dirty="0" err="1" smtClean="0">
                <a:solidFill>
                  <a:schemeClr val="bg2"/>
                </a:solidFill>
                <a:latin typeface="Times New Roman" pitchFamily="18" charset="0"/>
              </a:rPr>
              <a:t>hr</a:t>
            </a:r>
            <a:endParaRPr lang="en-US" altLang="en-US" sz="2000" dirty="0" smtClean="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No increase/decrease to FTE, due to no projected growth/decline in enrollment</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Dual language annual grade increase staffing anticipated to be funded from additional program growth and/or decline in general education enrollment to offset staff need</a:t>
            </a:r>
          </a:p>
          <a:p>
            <a:pPr lvl="2">
              <a:spcBef>
                <a:spcPct val="0"/>
              </a:spcBef>
              <a:buClrTx/>
              <a:buSzTx/>
              <a:buFont typeface="Wingdings" pitchFamily="2" charset="2"/>
              <a:buChar char="Ø"/>
            </a:pP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cSld>
  <p:clrMapOvr>
    <a:masterClrMapping/>
  </p:clrMapOvr>
  <p:transition>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18</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499730" y="1676400"/>
            <a:ext cx="833947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2018/19 </a:t>
            </a:r>
            <a:r>
              <a:rPr lang="en-US" altLang="en-US" sz="2400" dirty="0">
                <a:solidFill>
                  <a:schemeClr val="bg2"/>
                </a:solidFill>
                <a:latin typeface="Times New Roman" pitchFamily="18" charset="0"/>
              </a:rPr>
              <a:t>Legal and Board restricted carryover is fully   </a:t>
            </a:r>
          </a:p>
          <a:p>
            <a:pPr>
              <a:spcBef>
                <a:spcPct val="0"/>
              </a:spcBef>
              <a:buClr>
                <a:schemeClr val="bg2"/>
              </a:buClr>
              <a:buSzTx/>
              <a:buNone/>
            </a:pPr>
            <a:r>
              <a:rPr lang="en-US" altLang="en-US" sz="2400" dirty="0">
                <a:solidFill>
                  <a:schemeClr val="bg2"/>
                </a:solidFill>
                <a:latin typeface="Times New Roman" pitchFamily="18" charset="0"/>
              </a:rPr>
              <a:t>     spent in </a:t>
            </a:r>
            <a:r>
              <a:rPr lang="en-US" altLang="en-US" sz="2400" dirty="0" smtClean="0">
                <a:solidFill>
                  <a:schemeClr val="bg2"/>
                </a:solidFill>
                <a:latin typeface="Times New Roman" pitchFamily="18" charset="0"/>
              </a:rPr>
              <a:t>2019/20</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2020/21 Other District Expenses</a:t>
            </a:r>
          </a:p>
          <a:p>
            <a:pPr marL="457200" lvl="1" indent="0">
              <a:spcBef>
                <a:spcPct val="0"/>
              </a:spcBef>
              <a:buClrTx/>
              <a:buSzTx/>
              <a:buNone/>
            </a:pPr>
            <a:r>
              <a:rPr lang="en-US" altLang="en-US" sz="2400" dirty="0" smtClean="0">
                <a:solidFill>
                  <a:schemeClr val="bg2"/>
                </a:solidFill>
                <a:latin typeface="Times New Roman" pitchFamily="18" charset="0"/>
              </a:rPr>
              <a:t>$405,000 Special education one-time preschool grant removed</a:t>
            </a:r>
          </a:p>
          <a:p>
            <a:pPr marL="457200" lvl="1" indent="0">
              <a:spcBef>
                <a:spcPct val="0"/>
              </a:spcBef>
              <a:buClrTx/>
              <a:buSzTx/>
              <a:buNone/>
            </a:pPr>
            <a:r>
              <a:rPr lang="en-US" altLang="en-US" sz="2400" dirty="0" smtClean="0">
                <a:solidFill>
                  <a:schemeClr val="bg2"/>
                </a:solidFill>
                <a:latin typeface="Times New Roman" pitchFamily="18" charset="0"/>
              </a:rPr>
              <a:t>$100,000 Special education encroachment increase</a:t>
            </a:r>
          </a:p>
          <a:p>
            <a:pPr marL="457200" lvl="1" indent="0">
              <a:spcBef>
                <a:spcPct val="0"/>
              </a:spcBef>
              <a:buClrTx/>
              <a:buSzTx/>
              <a:buNone/>
            </a:pPr>
            <a:r>
              <a:rPr lang="en-US" altLang="en-US" sz="2400" dirty="0" smtClean="0">
                <a:solidFill>
                  <a:schemeClr val="bg2"/>
                </a:solidFill>
                <a:latin typeface="Times New Roman" pitchFamily="18" charset="0"/>
              </a:rPr>
              <a:t>$80,000  March 2020 General </a:t>
            </a:r>
            <a:r>
              <a:rPr lang="en-US" altLang="en-US" sz="2400" dirty="0">
                <a:solidFill>
                  <a:schemeClr val="bg2"/>
                </a:solidFill>
                <a:latin typeface="Times New Roman" pitchFamily="18" charset="0"/>
              </a:rPr>
              <a:t>Election </a:t>
            </a:r>
            <a:r>
              <a:rPr lang="en-US" altLang="en-US" sz="2400" dirty="0" smtClean="0">
                <a:solidFill>
                  <a:schemeClr val="bg2"/>
                </a:solidFill>
                <a:latin typeface="Times New Roman" pitchFamily="18" charset="0"/>
              </a:rPr>
              <a:t>Costs remain budgeted for November 2020 Board election</a:t>
            </a:r>
          </a:p>
          <a:p>
            <a:pPr marL="457200" lvl="1" indent="0">
              <a:spcBef>
                <a:spcPct val="0"/>
              </a:spcBef>
              <a:buClrTx/>
              <a:buSzTx/>
              <a:buNone/>
            </a:pPr>
            <a:endParaRPr lang="en-US" altLang="en-US" sz="2000" dirty="0" smtClean="0">
              <a:solidFill>
                <a:schemeClr val="bg2"/>
              </a:solidFill>
              <a:latin typeface="Times New Roman" pitchFamily="18" charset="0"/>
            </a:endParaRPr>
          </a:p>
          <a:p>
            <a:pPr>
              <a:spcBef>
                <a:spcPct val="0"/>
              </a:spcBef>
              <a:buClrTx/>
              <a:buSzTx/>
              <a:buFont typeface="Wingdings" pitchFamily="2" charset="2"/>
              <a:buChar char="Ø"/>
            </a:pPr>
            <a:r>
              <a:rPr lang="en-US" altLang="en-US" sz="2400" dirty="0" smtClean="0">
                <a:solidFill>
                  <a:schemeClr val="bg2"/>
                </a:solidFill>
                <a:latin typeface="Times New Roman" pitchFamily="18" charset="0"/>
              </a:rPr>
              <a:t>3.14% Consumer Price Index (CPI) cost increase for supplies, services, utilities, contracted services, insurance services, non-public schools</a:t>
            </a:r>
          </a:p>
          <a:p>
            <a:pPr>
              <a:spcBef>
                <a:spcPct val="0"/>
              </a:spcBef>
              <a:buClrTx/>
              <a:buSzTx/>
              <a:buFont typeface="Wingdings" pitchFamily="2" charset="2"/>
              <a:buChar char="Ø"/>
            </a:pPr>
            <a:endParaRPr lang="en-US" altLang="en-US" sz="24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4228156326"/>
      </p:ext>
    </p:extLst>
  </p:cSld>
  <p:clrMapOvr>
    <a:masterClrMapping/>
  </p:clrMapOvr>
  <p:transition>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08B64CC-96BD-4D39-B1A4-6379D7505072}" type="slidenum">
              <a:rPr lang="en-US" altLang="en-US"/>
              <a:pPr>
                <a:defRPr/>
              </a:pPr>
              <a:t>19</a:t>
            </a:fld>
            <a:endParaRPr lang="en-US" altLang="en-US"/>
          </a:p>
        </p:txBody>
      </p:sp>
      <p:sp>
        <p:nvSpPr>
          <p:cNvPr id="17411" name="Text Box 3"/>
          <p:cNvSpPr txBox="1">
            <a:spLocks noChangeArrowheads="1"/>
          </p:cNvSpPr>
          <p:nvPr/>
        </p:nvSpPr>
        <p:spPr bwMode="auto">
          <a:xfrm>
            <a:off x="533400" y="228600"/>
            <a:ext cx="7924800" cy="1385888"/>
          </a:xfrm>
          <a:prstGeom prst="rect">
            <a:avLst/>
          </a:prstGeom>
          <a:noFill/>
          <a:ln w="12700" cap="sq">
            <a:solidFill>
              <a:schemeClr val="bg1"/>
            </a:solidFill>
            <a:miter lim="800000"/>
            <a:headEnd type="none" w="sm" len="sm"/>
            <a:tailEnd type="none" w="sm" len="sm"/>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spcBef>
                <a:spcPct val="0"/>
              </a:spcBef>
              <a:buClrTx/>
              <a:buSzTx/>
              <a:buFontTx/>
              <a:buNone/>
            </a:pPr>
            <a:r>
              <a:rPr lang="en-US" altLang="en-US" sz="3600">
                <a:solidFill>
                  <a:schemeClr val="bg2"/>
                </a:solidFill>
                <a:latin typeface="Times New Roman" pitchFamily="18" charset="0"/>
              </a:rPr>
              <a:t>Multi-year Projections</a:t>
            </a:r>
          </a:p>
          <a:p>
            <a:pPr algn="ctr">
              <a:spcBef>
                <a:spcPct val="0"/>
              </a:spcBef>
              <a:buClrTx/>
              <a:buSzTx/>
              <a:buFontTx/>
              <a:buNone/>
            </a:pPr>
            <a:r>
              <a:rPr lang="en-US" altLang="en-US" sz="2800">
                <a:solidFill>
                  <a:schemeClr val="bg2"/>
                </a:solidFill>
                <a:latin typeface="Times New Roman" pitchFamily="18" charset="0"/>
              </a:rPr>
              <a:t>Expense Assumptions</a:t>
            </a:r>
          </a:p>
          <a:p>
            <a:pPr algn="ctr">
              <a:spcBef>
                <a:spcPct val="0"/>
              </a:spcBef>
              <a:buClrTx/>
              <a:buSzTx/>
              <a:buFontTx/>
              <a:buNone/>
            </a:pPr>
            <a:r>
              <a:rPr lang="en-US" altLang="en-US" sz="2000">
                <a:solidFill>
                  <a:schemeClr val="bg2"/>
                </a:solidFill>
                <a:latin typeface="Times New Roman" pitchFamily="18" charset="0"/>
              </a:rPr>
              <a:t>(Subsequent Years)</a:t>
            </a:r>
          </a:p>
        </p:txBody>
      </p:sp>
      <p:sp>
        <p:nvSpPr>
          <p:cNvPr id="17412" name="Rectangle 4"/>
          <p:cNvSpPr>
            <a:spLocks noChangeArrowheads="1"/>
          </p:cNvSpPr>
          <p:nvPr/>
        </p:nvSpPr>
        <p:spPr bwMode="auto">
          <a:xfrm>
            <a:off x="533400" y="1727103"/>
            <a:ext cx="82296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28600" indent="-228600"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685800" indent="-22860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spcBef>
                <a:spcPct val="0"/>
              </a:spcBef>
              <a:buClr>
                <a:schemeClr val="bg2"/>
              </a:buClr>
              <a:buSzTx/>
              <a:buFont typeface="Wingdings" pitchFamily="2" charset="2"/>
              <a:buChar char="Ø"/>
            </a:pPr>
            <a:r>
              <a:rPr lang="en-US" altLang="en-US" sz="2400" dirty="0" smtClean="0">
                <a:solidFill>
                  <a:schemeClr val="bg2"/>
                </a:solidFill>
                <a:latin typeface="Times New Roman" pitchFamily="18" charset="0"/>
              </a:rPr>
              <a:t>2021/22 </a:t>
            </a:r>
            <a:r>
              <a:rPr lang="en-US" altLang="en-US" sz="2400" dirty="0">
                <a:solidFill>
                  <a:schemeClr val="bg2"/>
                </a:solidFill>
                <a:latin typeface="Times New Roman" pitchFamily="18" charset="0"/>
              </a:rPr>
              <a:t>Salaries and Employee Benefits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1.8% </a:t>
            </a:r>
            <a:r>
              <a:rPr lang="en-US" altLang="en-US" sz="2000" dirty="0">
                <a:solidFill>
                  <a:schemeClr val="bg2"/>
                </a:solidFill>
                <a:latin typeface="Times New Roman" pitchFamily="18" charset="0"/>
              </a:rPr>
              <a:t>Certificated step and column costs </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2.0% </a:t>
            </a:r>
            <a:r>
              <a:rPr lang="en-US" altLang="en-US" sz="2000" dirty="0">
                <a:solidFill>
                  <a:schemeClr val="bg2"/>
                </a:solidFill>
                <a:latin typeface="Times New Roman" pitchFamily="18" charset="0"/>
              </a:rPr>
              <a:t>Classified step and longevity costs</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0.8% </a:t>
            </a:r>
            <a:r>
              <a:rPr lang="en-US" altLang="en-US" sz="2000" dirty="0">
                <a:solidFill>
                  <a:schemeClr val="bg2"/>
                </a:solidFill>
                <a:latin typeface="Times New Roman" pitchFamily="18" charset="0"/>
              </a:rPr>
              <a:t>Non-unit step and longevity costs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6</a:t>
            </a:r>
            <a:r>
              <a:rPr lang="en-US" altLang="en-US" sz="2000" dirty="0" smtClean="0">
                <a:solidFill>
                  <a:schemeClr val="bg2"/>
                </a:solidFill>
                <a:latin typeface="Times New Roman" pitchFamily="18" charset="0"/>
              </a:rPr>
              <a:t>.0</a:t>
            </a:r>
            <a:r>
              <a:rPr lang="en-US" altLang="en-US" sz="2000" dirty="0">
                <a:solidFill>
                  <a:schemeClr val="bg2"/>
                </a:solidFill>
                <a:latin typeface="Times New Roman" pitchFamily="18" charset="0"/>
              </a:rPr>
              <a:t>% Increase in employee health and welfare benefits</a:t>
            </a:r>
          </a:p>
          <a:p>
            <a:pPr lvl="2">
              <a:spcBef>
                <a:spcPct val="0"/>
              </a:spcBef>
              <a:buClrTx/>
              <a:buSzTx/>
              <a:buFont typeface="Wingdings" pitchFamily="2" charset="2"/>
              <a:buChar char="Ø"/>
            </a:pPr>
            <a:r>
              <a:rPr lang="en-US" altLang="en-US" sz="2000" dirty="0">
                <a:solidFill>
                  <a:schemeClr val="bg2"/>
                </a:solidFill>
                <a:latin typeface="Times New Roman" pitchFamily="18" charset="0"/>
              </a:rPr>
              <a:t>LJEA step/column costs assume </a:t>
            </a:r>
            <a:r>
              <a:rPr lang="en-US" altLang="en-US" sz="2000" dirty="0" smtClean="0">
                <a:solidFill>
                  <a:schemeClr val="bg2"/>
                </a:solidFill>
                <a:latin typeface="Times New Roman" pitchFamily="18" charset="0"/>
              </a:rPr>
              <a:t>2 </a:t>
            </a:r>
            <a:r>
              <a:rPr lang="en-US" altLang="en-US" sz="2000" dirty="0">
                <a:solidFill>
                  <a:schemeClr val="bg2"/>
                </a:solidFill>
                <a:latin typeface="Times New Roman" pitchFamily="18" charset="0"/>
              </a:rPr>
              <a:t>teacher </a:t>
            </a:r>
            <a:r>
              <a:rPr lang="en-US" altLang="en-US" sz="2000" dirty="0" smtClean="0">
                <a:solidFill>
                  <a:schemeClr val="bg2"/>
                </a:solidFill>
                <a:latin typeface="Times New Roman" pitchFamily="18" charset="0"/>
              </a:rPr>
              <a:t>retiree savings</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STRS pension decrease 0.30% (18.10% from 18.40%)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PERS pension increase 1.90% (24.60% from 22.70%)</a:t>
            </a:r>
          </a:p>
          <a:p>
            <a:pPr lvl="2">
              <a:spcBef>
                <a:spcPct val="0"/>
              </a:spcBef>
              <a:buClrTx/>
              <a:buSzTx/>
              <a:buFont typeface="Wingdings" pitchFamily="2" charset="2"/>
              <a:buChar char="Ø"/>
            </a:pPr>
            <a:r>
              <a:rPr lang="en-US" altLang="en-US" sz="2000" dirty="0" smtClean="0">
                <a:solidFill>
                  <a:schemeClr val="bg2"/>
                </a:solidFill>
                <a:latin typeface="Times New Roman" pitchFamily="18" charset="0"/>
              </a:rPr>
              <a:t>Classified Noon Duty Aide minimum wage increase to $14/</a:t>
            </a:r>
            <a:r>
              <a:rPr lang="en-US" altLang="en-US" sz="2000" dirty="0" err="1" smtClean="0">
                <a:solidFill>
                  <a:schemeClr val="bg2"/>
                </a:solidFill>
                <a:latin typeface="Times New Roman" pitchFamily="18" charset="0"/>
              </a:rPr>
              <a:t>hr</a:t>
            </a:r>
            <a:endParaRPr lang="en-US" altLang="en-US" sz="2000" dirty="0" smtClean="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a:solidFill>
                  <a:schemeClr val="bg2"/>
                </a:solidFill>
                <a:latin typeface="Times New Roman" pitchFamily="18" charset="0"/>
              </a:rPr>
              <a:t>No increase/decrease to FTE, due to no projected growth/decline in </a:t>
            </a:r>
            <a:r>
              <a:rPr lang="en-US" altLang="en-US" sz="2000" dirty="0" smtClean="0">
                <a:solidFill>
                  <a:schemeClr val="bg2"/>
                </a:solidFill>
                <a:latin typeface="Times New Roman" pitchFamily="18" charset="0"/>
              </a:rPr>
              <a:t>enrollment</a:t>
            </a:r>
            <a:endParaRPr lang="en-US" altLang="en-US" sz="2000" dirty="0">
              <a:solidFill>
                <a:schemeClr val="bg2"/>
              </a:solidFill>
              <a:latin typeface="Times New Roman" pitchFamily="18" charset="0"/>
            </a:endParaRPr>
          </a:p>
          <a:p>
            <a:pPr lvl="2">
              <a:spcBef>
                <a:spcPct val="0"/>
              </a:spcBef>
              <a:buClrTx/>
              <a:buSzTx/>
              <a:buFont typeface="Wingdings" pitchFamily="2" charset="2"/>
              <a:buChar char="Ø"/>
            </a:pPr>
            <a:r>
              <a:rPr lang="en-US" altLang="en-US" sz="2000" dirty="0">
                <a:solidFill>
                  <a:schemeClr val="bg2"/>
                </a:solidFill>
                <a:latin typeface="Times New Roman" pitchFamily="18" charset="0"/>
              </a:rPr>
              <a:t>Dual language grade increase staffing anticipated to be funded from additional growth and/or decline in general education </a:t>
            </a:r>
            <a:r>
              <a:rPr lang="en-US" altLang="en-US" sz="2000" dirty="0" smtClean="0">
                <a:solidFill>
                  <a:schemeClr val="bg2"/>
                </a:solidFill>
                <a:latin typeface="Times New Roman" pitchFamily="18" charset="0"/>
              </a:rPr>
              <a:t>enrollment to offset staff need</a:t>
            </a:r>
          </a:p>
          <a:p>
            <a:pPr lvl="2">
              <a:spcBef>
                <a:spcPct val="0"/>
              </a:spcBef>
              <a:buClrTx/>
              <a:buSzTx/>
              <a:buFont typeface="Wingdings" pitchFamily="2" charset="2"/>
              <a:buChar char="Ø"/>
            </a:pPr>
            <a:endParaRPr lang="en-US" altLang="en-US" sz="2000" dirty="0">
              <a:solidFill>
                <a:schemeClr val="bg2"/>
              </a:solidFill>
              <a:latin typeface="Times New Roman" pitchFamily="18" charset="0"/>
            </a:endParaRPr>
          </a:p>
          <a:p>
            <a:pPr lvl="1">
              <a:spcBef>
                <a:spcPct val="0"/>
              </a:spcBef>
              <a:buClrTx/>
              <a:buSzTx/>
              <a:buFont typeface="Wingdings" pitchFamily="2" charset="2"/>
              <a:buNone/>
            </a:pPr>
            <a:endParaRPr lang="en-US" altLang="en-US" sz="2400" dirty="0">
              <a:solidFill>
                <a:schemeClr val="bg2"/>
              </a:solidFill>
              <a:latin typeface="Times New Roman" pitchFamily="18" charset="0"/>
            </a:endParaRPr>
          </a:p>
        </p:txBody>
      </p:sp>
    </p:spTree>
    <p:extLst>
      <p:ext uri="{BB962C8B-B14F-4D97-AF65-F5344CB8AC3E}">
        <p14:creationId xmlns:p14="http://schemas.microsoft.com/office/powerpoint/2010/main" val="1494128419"/>
      </p:ext>
    </p:extLst>
  </p:cSld>
  <p:clrMapOvr>
    <a:masterClrMapping/>
  </p:clrMapOvr>
  <p:transition>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0B2C20E-D61E-4439-9FC7-CEAB47772BC9}" type="slidenum">
              <a:rPr lang="en-US" altLang="en-US"/>
              <a:pPr>
                <a:defRPr/>
              </a:pPr>
              <a:t>2</a:t>
            </a:fld>
            <a:endParaRPr lang="en-US" altLang="en-US"/>
          </a:p>
        </p:txBody>
      </p:sp>
      <p:sp>
        <p:nvSpPr>
          <p:cNvPr id="51202" name="Rectangle 2"/>
          <p:cNvSpPr>
            <a:spLocks noGrp="1" noChangeArrowheads="1"/>
          </p:cNvSpPr>
          <p:nvPr>
            <p:ph type="title"/>
          </p:nvPr>
        </p:nvSpPr>
        <p:spPr>
          <a:xfrm>
            <a:off x="228600" y="304800"/>
            <a:ext cx="8610600" cy="1143000"/>
          </a:xfrm>
          <a:ln w="12700">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latin typeface="Times New Roman" pitchFamily="18" charset="0"/>
              </a:rPr>
              <a:t/>
            </a:r>
            <a:br>
              <a:rPr lang="en-US" altLang="en-US" sz="2400" b="1" dirty="0" smtClean="0">
                <a:solidFill>
                  <a:srgbClr val="D60093"/>
                </a:solidFill>
                <a:effectLst/>
                <a:latin typeface="Times New Roman" pitchFamily="18" charset="0"/>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a:t>
            </a:r>
            <a:endParaRPr lang="en-US" altLang="en-US" sz="2400" b="1" dirty="0" smtClean="0">
              <a:effectLst/>
              <a:latin typeface="Times New Roman" pitchFamily="18" charset="0"/>
            </a:endParaRPr>
          </a:p>
        </p:txBody>
      </p:sp>
      <p:sp>
        <p:nvSpPr>
          <p:cNvPr id="3076" name="Rectangle 3"/>
          <p:cNvSpPr>
            <a:spLocks noGrp="1" noChangeArrowheads="1"/>
          </p:cNvSpPr>
          <p:nvPr>
            <p:ph type="body" idx="1"/>
          </p:nvPr>
        </p:nvSpPr>
        <p:spPr>
          <a:xfrm>
            <a:off x="381000" y="1981200"/>
            <a:ext cx="8305800" cy="4114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Local Control Funding Formula (LCFF)</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COLA 3.26%</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“Supplemental” Funds for targeted students of approximately $2,098,000 </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ADA:</a:t>
            </a:r>
            <a:r>
              <a:rPr lang="en-US" altLang="en-US" sz="1600" b="1" dirty="0" smtClean="0">
                <a:solidFill>
                  <a:schemeClr val="bg2"/>
                </a:solidFill>
                <a:effectLst/>
                <a:latin typeface="Times New Roman" pitchFamily="18" charset="0"/>
              </a:rPr>
              <a:t>  </a:t>
            </a:r>
            <a:r>
              <a:rPr lang="en-US" altLang="en-US" sz="2400" b="1" dirty="0" smtClean="0">
                <a:solidFill>
                  <a:schemeClr val="bg2"/>
                </a:solidFill>
                <a:effectLst/>
                <a:latin typeface="Times New Roman" pitchFamily="18" charset="0"/>
              </a:rPr>
              <a:t>3,079 (10 above 2018/19 funded ADA)</a:t>
            </a:r>
          </a:p>
          <a:p>
            <a:pPr lvl="1" eaLnBrk="1" hangingPunct="1">
              <a:lnSpc>
                <a:spcPct val="8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Official enrollment of 3,149 (CBEDS) 3 students </a:t>
            </a:r>
            <a:r>
              <a:rPr lang="en-US" altLang="en-US" sz="2400" b="1" u="sng" dirty="0" smtClean="0">
                <a:solidFill>
                  <a:schemeClr val="bg2"/>
                </a:solidFill>
                <a:effectLst/>
                <a:latin typeface="Times New Roman" pitchFamily="18" charset="0"/>
              </a:rPr>
              <a:t>less</a:t>
            </a:r>
            <a:r>
              <a:rPr lang="en-US" altLang="en-US" sz="2400" b="1" dirty="0" smtClean="0">
                <a:solidFill>
                  <a:schemeClr val="bg2"/>
                </a:solidFill>
                <a:effectLst/>
                <a:latin typeface="Times New Roman" pitchFamily="18" charset="0"/>
              </a:rPr>
              <a:t> than 2018/19 CBEDS of 3,152…</a:t>
            </a:r>
          </a:p>
        </p:txBody>
      </p:sp>
    </p:spTree>
    <p:extLst>
      <p:ext uri="{BB962C8B-B14F-4D97-AF65-F5344CB8AC3E}">
        <p14:creationId xmlns:p14="http://schemas.microsoft.com/office/powerpoint/2010/main" val="1742895835"/>
      </p:ext>
    </p:extLst>
  </p:cSld>
  <p:clrMapOvr>
    <a:masterClrMapping/>
  </p:clrMapOvr>
  <p:transition spd="med">
    <p:plus/>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F687ED3-66B3-41B7-B3CD-354238BE0FE4}" type="slidenum">
              <a:rPr lang="en-US" altLang="en-US"/>
              <a:pPr>
                <a:defRPr/>
              </a:pPr>
              <a:t>20</a:t>
            </a:fld>
            <a:endParaRPr lang="en-US" altLang="en-US"/>
          </a:p>
        </p:txBody>
      </p:sp>
      <p:sp>
        <p:nvSpPr>
          <p:cNvPr id="92162" name="Rectangle 2"/>
          <p:cNvSpPr>
            <a:spLocks noGrp="1" noChangeArrowheads="1"/>
          </p:cNvSpPr>
          <p:nvPr>
            <p:ph type="title"/>
          </p:nvPr>
        </p:nvSpPr>
        <p:spPr>
          <a:xfrm>
            <a:off x="685800" y="381000"/>
            <a:ext cx="7772400" cy="1600200"/>
          </a:xfrm>
          <a:ln>
            <a:solidFill>
              <a:srgbClr val="000000"/>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spcBef>
                <a:spcPct val="5000"/>
              </a:spcBef>
              <a:defRPr/>
            </a:pPr>
            <a:r>
              <a:rPr lang="en-US" altLang="en-US" sz="3600" b="1" dirty="0" smtClean="0">
                <a:solidFill>
                  <a:schemeClr val="bg2"/>
                </a:solidFill>
                <a:latin typeface="Times New Roman" pitchFamily="18" charset="0"/>
              </a:rPr>
              <a:t/>
            </a:r>
            <a:br>
              <a:rPr lang="en-US" altLang="en-US" sz="3600" b="1" dirty="0" smtClean="0">
                <a:solidFill>
                  <a:schemeClr val="bg2"/>
                </a:solidFill>
                <a:latin typeface="Times New Roman" pitchFamily="18" charset="0"/>
              </a:rPr>
            </a:br>
            <a:r>
              <a:rPr lang="en-US" altLang="en-US" sz="3600" b="1" dirty="0" smtClean="0">
                <a:solidFill>
                  <a:schemeClr val="bg2"/>
                </a:solidFill>
                <a:effectLst/>
                <a:latin typeface="Times New Roman" pitchFamily="18" charset="0"/>
              </a:rPr>
              <a:t>Multi-year Projections</a:t>
            </a:r>
            <a:br>
              <a:rPr lang="en-US" altLang="en-US" sz="3600" b="1" dirty="0" smtClean="0">
                <a:solidFill>
                  <a:schemeClr val="bg2"/>
                </a:solidFill>
                <a:effectLst/>
                <a:latin typeface="Times New Roman" pitchFamily="18" charset="0"/>
              </a:rPr>
            </a:br>
            <a:r>
              <a:rPr lang="en-US" altLang="en-US" sz="3600" b="1" dirty="0" smtClean="0">
                <a:solidFill>
                  <a:schemeClr val="bg2"/>
                </a:solidFill>
                <a:effectLst/>
                <a:latin typeface="Times New Roman" pitchFamily="18" charset="0"/>
              </a:rPr>
              <a:t>Expense Assumptions</a:t>
            </a:r>
            <a:br>
              <a:rPr lang="en-US" altLang="en-US" sz="36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(Subsequent Years  - Continued)</a:t>
            </a:r>
            <a:br>
              <a:rPr lang="en-US" altLang="en-US" sz="2000" b="1" dirty="0" smtClean="0">
                <a:solidFill>
                  <a:schemeClr val="bg2"/>
                </a:solidFill>
                <a:effectLst/>
                <a:latin typeface="Times New Roman" pitchFamily="18" charset="0"/>
              </a:rPr>
            </a:br>
            <a:r>
              <a:rPr lang="en-US" altLang="en-US" sz="2000" b="1" dirty="0" smtClean="0">
                <a:solidFill>
                  <a:schemeClr val="bg2"/>
                </a:solidFill>
                <a:effectLst/>
                <a:latin typeface="Times New Roman" pitchFamily="18" charset="0"/>
              </a:rPr>
              <a:t/>
            </a:r>
            <a:br>
              <a:rPr lang="en-US" altLang="en-US" sz="2000" b="1" dirty="0" smtClean="0">
                <a:solidFill>
                  <a:schemeClr val="bg2"/>
                </a:solidFill>
                <a:effectLst/>
                <a:latin typeface="Times New Roman" pitchFamily="18" charset="0"/>
              </a:rPr>
            </a:br>
            <a:endParaRPr lang="en-US" altLang="en-US" sz="2000" b="1" dirty="0" smtClean="0">
              <a:solidFill>
                <a:schemeClr val="bg2"/>
              </a:solidFill>
              <a:effectLst/>
              <a:latin typeface="Times New Roman" pitchFamily="18" charset="0"/>
            </a:endParaRPr>
          </a:p>
        </p:txBody>
      </p:sp>
      <p:sp>
        <p:nvSpPr>
          <p:cNvPr id="92163" name="Rectangle 3"/>
          <p:cNvSpPr>
            <a:spLocks noGrp="1" noChangeArrowheads="1"/>
          </p:cNvSpPr>
          <p:nvPr>
            <p:ph type="body" idx="1"/>
          </p:nvPr>
        </p:nvSpPr>
        <p:spPr>
          <a:xfrm>
            <a:off x="685800" y="2057400"/>
            <a:ext cx="7696200" cy="4419600"/>
          </a:xfrm>
        </p:spPr>
        <p:txBody>
          <a:bodyPr/>
          <a:lstStyle/>
          <a:p>
            <a:pPr eaLnBrk="1" hangingPunct="1">
              <a:lnSpc>
                <a:spcPct val="80000"/>
              </a:lnSpc>
              <a:buClr>
                <a:schemeClr val="bg2"/>
              </a:buClr>
              <a:buFont typeface="Wingdings" pitchFamily="2" charset="2"/>
              <a:buChar char="Ø"/>
              <a:defRPr/>
            </a:pPr>
            <a:r>
              <a:rPr lang="en-US" altLang="en-US" sz="2400" b="1" dirty="0" smtClean="0">
                <a:solidFill>
                  <a:schemeClr val="bg2"/>
                </a:solidFill>
                <a:effectLst/>
                <a:latin typeface="Times New Roman" pitchFamily="18" charset="0"/>
              </a:rPr>
              <a:t>2021/22 Other District Expenses</a:t>
            </a:r>
          </a:p>
          <a:p>
            <a:pPr marL="457200" lvl="1" indent="0" eaLnBrk="1" hangingPunct="1">
              <a:lnSpc>
                <a:spcPct val="80000"/>
              </a:lnSpc>
              <a:buClr>
                <a:schemeClr val="bg2"/>
              </a:buClr>
              <a:buNone/>
              <a:defRPr/>
            </a:pPr>
            <a:r>
              <a:rPr lang="en-US" altLang="en-US" sz="2000" b="1" dirty="0" smtClean="0">
                <a:solidFill>
                  <a:schemeClr val="bg2"/>
                </a:solidFill>
                <a:effectLst/>
                <a:latin typeface="Times New Roman" pitchFamily="18" charset="0"/>
              </a:rPr>
              <a:t>$100,000 </a:t>
            </a:r>
            <a:r>
              <a:rPr lang="en-US" altLang="en-US" sz="2000" b="1" dirty="0">
                <a:solidFill>
                  <a:schemeClr val="bg2"/>
                </a:solidFill>
                <a:effectLst/>
                <a:latin typeface="Times New Roman" pitchFamily="18" charset="0"/>
              </a:rPr>
              <a:t>Special education encroachment </a:t>
            </a:r>
            <a:r>
              <a:rPr lang="en-US" altLang="en-US" sz="2000" b="1" dirty="0" smtClean="0">
                <a:solidFill>
                  <a:schemeClr val="bg2"/>
                </a:solidFill>
                <a:effectLst/>
                <a:latin typeface="Times New Roman" pitchFamily="18" charset="0"/>
              </a:rPr>
              <a:t>increase</a:t>
            </a:r>
          </a:p>
          <a:p>
            <a:pPr marL="457200" lvl="1" indent="0" eaLnBrk="1" hangingPunct="1">
              <a:spcBef>
                <a:spcPct val="0"/>
              </a:spcBef>
              <a:buClrTx/>
              <a:buSzTx/>
              <a:buNone/>
            </a:pPr>
            <a:r>
              <a:rPr lang="en-US" altLang="en-US" sz="2000" b="1" kern="1200" dirty="0" smtClean="0">
                <a:solidFill>
                  <a:srgbClr val="003366"/>
                </a:solidFill>
                <a:effectLst/>
                <a:latin typeface="Times New Roman" pitchFamily="18" charset="0"/>
                <a:ea typeface="+mn-ea"/>
                <a:cs typeface="+mn-cs"/>
              </a:rPr>
              <a:t>$80,000 </a:t>
            </a:r>
            <a:r>
              <a:rPr lang="en-US" altLang="en-US" sz="2000" b="1" kern="1200" dirty="0">
                <a:solidFill>
                  <a:srgbClr val="003366"/>
                </a:solidFill>
                <a:effectLst/>
                <a:latin typeface="Times New Roman" pitchFamily="18" charset="0"/>
                <a:ea typeface="+mn-ea"/>
                <a:cs typeface="+mn-cs"/>
              </a:rPr>
              <a:t>General Election Costs </a:t>
            </a:r>
            <a:r>
              <a:rPr lang="en-US" altLang="en-US" sz="2000" b="1" kern="1200" dirty="0" smtClean="0">
                <a:solidFill>
                  <a:srgbClr val="003366"/>
                </a:solidFill>
                <a:effectLst/>
                <a:latin typeface="Times New Roman" pitchFamily="18" charset="0"/>
                <a:ea typeface="+mn-ea"/>
                <a:cs typeface="+mn-cs"/>
              </a:rPr>
              <a:t>removed (bi-annual</a:t>
            </a:r>
            <a:r>
              <a:rPr lang="en-US" altLang="en-US" sz="2000" b="1" kern="1200" dirty="0">
                <a:solidFill>
                  <a:srgbClr val="003366"/>
                </a:solidFill>
                <a:effectLst/>
                <a:latin typeface="Times New Roman" pitchFamily="18" charset="0"/>
                <a:ea typeface="+mn-ea"/>
                <a:cs typeface="+mn-cs"/>
              </a:rPr>
              <a:t>)</a:t>
            </a:r>
          </a:p>
          <a:p>
            <a:pPr marL="457200" lvl="1" indent="0" eaLnBrk="1" hangingPunct="1">
              <a:lnSpc>
                <a:spcPct val="80000"/>
              </a:lnSpc>
              <a:buClr>
                <a:schemeClr val="bg2"/>
              </a:buClr>
              <a:buNone/>
              <a:defRPr/>
            </a:pPr>
            <a:endParaRPr lang="en-US" altLang="en-US" sz="2000" b="1" dirty="0" smtClean="0">
              <a:solidFill>
                <a:schemeClr val="bg2"/>
              </a:solidFill>
              <a:effectLst/>
              <a:latin typeface="Times New Roman" pitchFamily="18" charset="0"/>
            </a:endParaRPr>
          </a:p>
          <a:p>
            <a:pPr marL="400050" eaLnBrk="1" hangingPunct="1">
              <a:lnSpc>
                <a:spcPct val="80000"/>
              </a:lnSpc>
              <a:buClr>
                <a:schemeClr val="bg2"/>
              </a:buClr>
              <a:buFont typeface="Wingdings" panose="05000000000000000000" pitchFamily="2" charset="2"/>
              <a:buChar char="Ø"/>
              <a:defRPr/>
            </a:pPr>
            <a:r>
              <a:rPr lang="en-US" altLang="en-US" sz="2400" b="1" dirty="0" smtClean="0">
                <a:solidFill>
                  <a:schemeClr val="bg2"/>
                </a:solidFill>
                <a:effectLst/>
                <a:latin typeface="Times New Roman" pitchFamily="18" charset="0"/>
              </a:rPr>
              <a:t>3.02% CPI increase for supplies, utilities, contracted services, insurance services, non-public schools</a:t>
            </a:r>
            <a:endParaRPr lang="en-US" altLang="en-US" sz="2400" b="1" dirty="0">
              <a:solidFill>
                <a:schemeClr val="bg2"/>
              </a:solidFill>
              <a:effectLst/>
              <a:latin typeface="Times New Roman" pitchFamily="18" charset="0"/>
            </a:endParaRPr>
          </a:p>
        </p:txBody>
      </p:sp>
    </p:spTree>
    <p:extLst>
      <p:ext uri="{BB962C8B-B14F-4D97-AF65-F5344CB8AC3E}">
        <p14:creationId xmlns:p14="http://schemas.microsoft.com/office/powerpoint/2010/main" val="17994767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0AE855B-29B7-4992-9A27-4EF87D23BA1D}" type="slidenum">
              <a:rPr lang="en-US" altLang="en-US"/>
              <a:pPr>
                <a:defRPr/>
              </a:pPr>
              <a:t>21</a:t>
            </a:fld>
            <a:endParaRPr lang="en-US" altLang="en-US"/>
          </a:p>
        </p:txBody>
      </p:sp>
      <p:sp>
        <p:nvSpPr>
          <p:cNvPr id="19459" name="Rectangle 2"/>
          <p:cNvSpPr>
            <a:spLocks noGrp="1" noChangeArrowheads="1"/>
          </p:cNvSpPr>
          <p:nvPr>
            <p:ph type="title"/>
          </p:nvPr>
        </p:nvSpPr>
        <p:spPr>
          <a:xfrm>
            <a:off x="533400" y="228600"/>
            <a:ext cx="8153400" cy="1295400"/>
          </a:xfrm>
          <a:noFill/>
          <a:ln w="12700">
            <a:solidFill>
              <a:schemeClr val="bg2"/>
            </a:solidFill>
            <a:miter lim="800000"/>
            <a:headEnd/>
            <a:tailEnd/>
          </a:ln>
          <a:extLst>
            <a:ext uri="{909E8E84-426E-40DD-AFC4-6F175D3DCCD1}">
              <a14:hiddenFill xmlns:a14="http://schemas.microsoft.com/office/drawing/2010/main">
                <a:gradFill rotWithShape="0">
                  <a:gsLst>
                    <a:gs pos="0">
                      <a:srgbClr val="D60093"/>
                    </a:gs>
                    <a:gs pos="100000">
                      <a:srgbClr val="630044"/>
                    </a:gs>
                  </a:gsLst>
                  <a:lin ang="5400000" scaled="1"/>
                </a:gradFill>
              </a14:hiddenFill>
            </a:ext>
          </a:extLst>
        </p:spPr>
        <p:txBody>
          <a:bodyPr lIns="90488" tIns="44450" rIns="90488" bIns="44450" anchor="t"/>
          <a:lstStyle/>
          <a:p>
            <a:pPr eaLnBrk="1" hangingPunct="1"/>
            <a:r>
              <a:rPr lang="en-US" altLang="en-US" sz="4000" b="1" dirty="0" smtClean="0">
                <a:solidFill>
                  <a:schemeClr val="bg2"/>
                </a:solidFill>
                <a:effectLst/>
                <a:latin typeface="Times New Roman" pitchFamily="18" charset="0"/>
              </a:rPr>
              <a:t>Multi-year</a:t>
            </a:r>
            <a:br>
              <a:rPr lang="en-US" altLang="en-US" sz="4000" b="1" dirty="0" smtClean="0">
                <a:solidFill>
                  <a:schemeClr val="bg2"/>
                </a:solidFill>
                <a:effectLst/>
                <a:latin typeface="Times New Roman" pitchFamily="18" charset="0"/>
              </a:rPr>
            </a:br>
            <a:r>
              <a:rPr lang="en-US" altLang="en-US" sz="4000" b="1" dirty="0" smtClean="0">
                <a:solidFill>
                  <a:schemeClr val="bg2"/>
                </a:solidFill>
                <a:effectLst/>
                <a:latin typeface="Times New Roman" pitchFamily="18" charset="0"/>
              </a:rPr>
              <a:t>General Fund Summary</a:t>
            </a:r>
            <a:br>
              <a:rPr lang="en-US" altLang="en-US" sz="4000" b="1" dirty="0" smtClean="0">
                <a:solidFill>
                  <a:schemeClr val="bg2"/>
                </a:solidFill>
                <a:effectLst/>
                <a:latin typeface="Times New Roman" pitchFamily="18" charset="0"/>
              </a:rPr>
            </a:br>
            <a:endParaRPr lang="en-US" altLang="en-US" sz="2500" b="1" dirty="0" smtClean="0">
              <a:solidFill>
                <a:schemeClr val="bg2"/>
              </a:solidFill>
              <a:effectLst/>
              <a:latin typeface="Times New Roman" pitchFamily="18" charset="0"/>
            </a:endParaRPr>
          </a:p>
        </p:txBody>
      </p:sp>
      <p:graphicFrame>
        <p:nvGraphicFramePr>
          <p:cNvPr id="19460" name="Object 3">
            <a:hlinkClick r:id="" action="ppaction://ole?verb=0"/>
          </p:cNvPr>
          <p:cNvGraphicFramePr>
            <a:graphicFrameLocks/>
          </p:cNvGraphicFramePr>
          <p:nvPr>
            <p:extLst>
              <p:ext uri="{D42A27DB-BD31-4B8C-83A1-F6EECF244321}">
                <p14:modId xmlns:p14="http://schemas.microsoft.com/office/powerpoint/2010/main" val="1097595294"/>
              </p:ext>
            </p:extLst>
          </p:nvPr>
        </p:nvGraphicFramePr>
        <p:xfrm>
          <a:off x="533400" y="2057400"/>
          <a:ext cx="8153400" cy="4156075"/>
        </p:xfrm>
        <a:graphic>
          <a:graphicData uri="http://schemas.openxmlformats.org/presentationml/2006/ole">
            <mc:AlternateContent xmlns:mc="http://schemas.openxmlformats.org/markup-compatibility/2006">
              <mc:Choice xmlns:v="urn:schemas-microsoft-com:vml" Requires="v">
                <p:oleObj spid="_x0000_s19644" name="Worksheet" r:id="rId4" imgW="4638723" imgH="2533785" progId="Excel.Sheet.8">
                  <p:embed/>
                </p:oleObj>
              </mc:Choice>
              <mc:Fallback>
                <p:oleObj name="Worksheet" r:id="rId4" imgW="4638723" imgH="2533785" progId="Excel.Sheet.8">
                  <p:embed/>
                  <p:pic>
                    <p:nvPicPr>
                      <p:cNvPr id="0" name="Object 3"/>
                      <p:cNvPicPr>
                        <a:picLocks noChangeArrowheads="1"/>
                      </p:cNvPicPr>
                      <p:nvPr/>
                    </p:nvPicPr>
                    <p:blipFill>
                      <a:blip r:embed="rId5"/>
                      <a:srcRect/>
                      <a:stretch>
                        <a:fillRect/>
                      </a:stretch>
                    </p:blipFill>
                    <p:spPr bwMode="auto">
                      <a:xfrm>
                        <a:off x="533400" y="2057400"/>
                        <a:ext cx="8153400" cy="4156075"/>
                      </a:xfrm>
                      <a:prstGeom prst="rect">
                        <a:avLst/>
                      </a:prstGeom>
                      <a:solidFill>
                        <a:schemeClr val="tx1"/>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med">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7EE07D9-6C08-4DD7-BD52-7296521DEE0C}" type="slidenum">
              <a:rPr lang="en-US" altLang="en-US"/>
              <a:pPr>
                <a:defRPr/>
              </a:pPr>
              <a:t>22</a:t>
            </a:fld>
            <a:endParaRPr lang="en-US" altLang="en-US"/>
          </a:p>
        </p:txBody>
      </p:sp>
      <p:sp>
        <p:nvSpPr>
          <p:cNvPr id="21507"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Surplus/Deficit Spending</a:t>
            </a:r>
          </a:p>
        </p:txBody>
      </p:sp>
      <p:sp>
        <p:nvSpPr>
          <p:cNvPr id="21508" name="Rectangle 3"/>
          <p:cNvSpPr>
            <a:spLocks noGrp="1" noChangeArrowheads="1"/>
          </p:cNvSpPr>
          <p:nvPr>
            <p:ph type="body" idx="1"/>
          </p:nvPr>
        </p:nvSpPr>
        <p:spPr>
          <a:xfrm>
            <a:off x="457200" y="1905000"/>
            <a:ext cx="8229600" cy="44958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Minor deficit spending is projected in 2019/20 primarily due to appropriation of categorical and school site carryover</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Minor deficit spending in 2020/21 of $322,000, reducing to $247,000 in 2021/22</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Pension increases to public agencies continue in addition to routine costs of step and column and health and welfare increases</a:t>
            </a: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Salaries and health benefits are closed until 2021/22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C73B607-ED32-47FA-9EA4-D38BCB9E6EE6}" type="slidenum">
              <a:rPr lang="en-US" altLang="en-US"/>
              <a:pPr>
                <a:defRPr/>
              </a:pPr>
              <a:t>23</a:t>
            </a:fld>
            <a:endParaRPr lang="en-US" altLang="en-US"/>
          </a:p>
        </p:txBody>
      </p:sp>
      <p:sp>
        <p:nvSpPr>
          <p:cNvPr id="24579" name="Rectangle 2"/>
          <p:cNvSpPr>
            <a:spLocks noGrp="1" noChangeArrowheads="1"/>
          </p:cNvSpPr>
          <p:nvPr>
            <p:ph type="title"/>
          </p:nvPr>
        </p:nvSpPr>
        <p:spPr>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smtClean="0">
                <a:solidFill>
                  <a:schemeClr val="bg2"/>
                </a:solidFill>
                <a:effectLst/>
                <a:latin typeface="Times New Roman" pitchFamily="18" charset="0"/>
              </a:rPr>
              <a:t>Future Considerations….</a:t>
            </a:r>
          </a:p>
        </p:txBody>
      </p:sp>
      <p:sp>
        <p:nvSpPr>
          <p:cNvPr id="24580" name="Rectangle 3"/>
          <p:cNvSpPr>
            <a:spLocks noGrp="1" noChangeArrowheads="1"/>
          </p:cNvSpPr>
          <p:nvPr>
            <p:ph type="body" idx="1"/>
          </p:nvPr>
        </p:nvSpPr>
        <p:spPr>
          <a:xfrm>
            <a:off x="381000" y="1981200"/>
            <a:ext cx="8305800" cy="4572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anose="05000000000000000000" pitchFamily="2" charset="2"/>
              <a:buChar char="Ø"/>
            </a:pPr>
            <a:r>
              <a:rPr lang="en-US" altLang="en-US" sz="2800" b="1" dirty="0" smtClean="0">
                <a:solidFill>
                  <a:schemeClr val="bg2"/>
                </a:solidFill>
                <a:effectLst/>
                <a:latin typeface="Times New Roman" pitchFamily="18" charset="0"/>
              </a:rPr>
              <a:t>State budget projections for 2020/21 will be released in January 2020. </a:t>
            </a:r>
          </a:p>
          <a:p>
            <a:pPr eaLnBrk="1" hangingPunct="1">
              <a:lnSpc>
                <a:spcPct val="90000"/>
              </a:lnSpc>
              <a:buClr>
                <a:schemeClr val="bg2"/>
              </a:buClr>
              <a:buFont typeface="Wingdings" panose="05000000000000000000" pitchFamily="2" charset="2"/>
              <a:buChar char="Ø"/>
            </a:pPr>
            <a:r>
              <a:rPr lang="en-US" altLang="en-US" sz="2800" b="1" dirty="0" smtClean="0">
                <a:solidFill>
                  <a:schemeClr val="bg2"/>
                </a:solidFill>
                <a:effectLst/>
                <a:latin typeface="Times New Roman" pitchFamily="18" charset="0"/>
              </a:rPr>
              <a:t>Governor Newsom’s focus for education is stated to be early education – will the “one-time preschool funds received in 2019/20 become permanent?</a:t>
            </a:r>
          </a:p>
        </p:txBody>
      </p:sp>
    </p:spTree>
    <p:extLst>
      <p:ext uri="{BB962C8B-B14F-4D97-AF65-F5344CB8AC3E}">
        <p14:creationId xmlns:p14="http://schemas.microsoft.com/office/powerpoint/2010/main" val="25004970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24</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a:t>
            </a:r>
          </a:p>
        </p:txBody>
      </p:sp>
      <p:sp>
        <p:nvSpPr>
          <p:cNvPr id="25604" name="Rectangle 3"/>
          <p:cNvSpPr>
            <a:spLocks noGrp="1" noChangeArrowheads="1"/>
          </p:cNvSpPr>
          <p:nvPr>
            <p:ph type="body" idx="1"/>
          </p:nvPr>
        </p:nvSpPr>
        <p:spPr>
          <a:xfrm>
            <a:off x="457200" y="1676400"/>
            <a:ext cx="8229600" cy="46482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2019/20 is another GREAT year for district facilities! </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Voters approved a general obligation bond – MEASURE LL November 2018 with overwhelming support!</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We’re seeing a reduction in electricity costs due to the Proposition 39 energy retrofit to LED lighting and new HVAC at El Portal</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The vacant </a:t>
            </a:r>
            <a:r>
              <a:rPr lang="en-US" altLang="en-US" sz="2800" b="1" dirty="0" err="1" smtClean="0">
                <a:solidFill>
                  <a:schemeClr val="bg2"/>
                </a:solidFill>
                <a:effectLst/>
                <a:latin typeface="Times New Roman" pitchFamily="18" charset="0"/>
              </a:rPr>
              <a:t>Maybrook</a:t>
            </a:r>
            <a:r>
              <a:rPr lang="en-US" altLang="en-US" sz="2800" b="1" dirty="0" smtClean="0">
                <a:solidFill>
                  <a:schemeClr val="bg2"/>
                </a:solidFill>
                <a:effectLst/>
                <a:latin typeface="Times New Roman" pitchFamily="18" charset="0"/>
              </a:rPr>
              <a:t> campus is almost ready to house students while their campuses are updated.  The </a:t>
            </a:r>
            <a:r>
              <a:rPr lang="en-US" altLang="en-US" sz="2800" b="1" dirty="0" err="1" smtClean="0">
                <a:solidFill>
                  <a:schemeClr val="bg2"/>
                </a:solidFill>
                <a:effectLst/>
                <a:latin typeface="Times New Roman" pitchFamily="18" charset="0"/>
              </a:rPr>
              <a:t>Olita</a:t>
            </a:r>
            <a:r>
              <a:rPr lang="en-US" altLang="en-US" sz="2800" b="1" dirty="0" smtClean="0">
                <a:solidFill>
                  <a:schemeClr val="bg2"/>
                </a:solidFill>
                <a:effectLst/>
                <a:latin typeface="Times New Roman" pitchFamily="18" charset="0"/>
              </a:rPr>
              <a:t> project will be “first up” during the 2020/21 school year.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25</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 </a:t>
            </a:r>
            <a:r>
              <a:rPr lang="en-US" altLang="en-US" sz="2400" b="1" dirty="0" smtClean="0">
                <a:solidFill>
                  <a:schemeClr val="bg2"/>
                </a:solidFill>
                <a:effectLst/>
                <a:latin typeface="Times New Roman" pitchFamily="18" charset="0"/>
              </a:rPr>
              <a:t>(continued)</a:t>
            </a:r>
          </a:p>
        </p:txBody>
      </p:sp>
      <p:sp>
        <p:nvSpPr>
          <p:cNvPr id="25604" name="Rectangle 3"/>
          <p:cNvSpPr>
            <a:spLocks noGrp="1" noChangeArrowheads="1"/>
          </p:cNvSpPr>
          <p:nvPr>
            <p:ph type="body" idx="1"/>
          </p:nvPr>
        </p:nvSpPr>
        <p:spPr>
          <a:xfrm>
            <a:off x="457200" y="1524000"/>
            <a:ext cx="82296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Architectural contracts have been signed with two firms to generate drawings for the remaining five campuses.</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Once completed and approved by the Division of State Architect (DSA), these plans will be submitted to the Department of General Services (DGS) for future funding from the School Facilities Program (SFP).  The district’s eligibility calculation was estimated at $16,500,000 in state matching funds in 2016.</a:t>
            </a:r>
          </a:p>
        </p:txBody>
      </p:sp>
    </p:spTree>
    <p:extLst>
      <p:ext uri="{BB962C8B-B14F-4D97-AF65-F5344CB8AC3E}">
        <p14:creationId xmlns:p14="http://schemas.microsoft.com/office/powerpoint/2010/main" val="27288247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26</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 </a:t>
            </a:r>
            <a:r>
              <a:rPr lang="en-US" altLang="en-US" sz="2400" b="1" dirty="0" smtClean="0">
                <a:solidFill>
                  <a:schemeClr val="bg2"/>
                </a:solidFill>
                <a:effectLst/>
                <a:latin typeface="Times New Roman" pitchFamily="18" charset="0"/>
              </a:rPr>
              <a:t>(continued)</a:t>
            </a:r>
          </a:p>
        </p:txBody>
      </p:sp>
      <p:sp>
        <p:nvSpPr>
          <p:cNvPr id="25604" name="Rectangle 3"/>
          <p:cNvSpPr>
            <a:spLocks noGrp="1" noChangeArrowheads="1"/>
          </p:cNvSpPr>
          <p:nvPr>
            <p:ph type="body" idx="1"/>
          </p:nvPr>
        </p:nvSpPr>
        <p:spPr>
          <a:xfrm>
            <a:off x="457200" y="1524000"/>
            <a:ext cx="82296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Building Fund (General Obligation Bonds) received $13,730,000 in proceeds from the first of four issuances towards the renovation of our facilities</a:t>
            </a:r>
            <a:endParaRPr lang="en-US" altLang="en-US" sz="2800" b="1" dirty="0">
              <a:solidFill>
                <a:schemeClr val="bg2"/>
              </a:solidFill>
              <a:effectLst/>
              <a:latin typeface="Times New Roman" pitchFamily="18" charset="0"/>
            </a:endParaRPr>
          </a:p>
          <a:p>
            <a:pPr eaLnBrk="1" hangingPunct="1">
              <a:lnSpc>
                <a:spcPct val="90000"/>
              </a:lnSpc>
              <a:buClr>
                <a:schemeClr val="bg2"/>
              </a:buClr>
              <a:buFont typeface="Wingdings" pitchFamily="2" charset="2"/>
              <a:buChar char="Ø"/>
            </a:pPr>
            <a:r>
              <a:rPr lang="en-US" altLang="en-US" sz="2800" b="1" dirty="0" err="1" smtClean="0">
                <a:solidFill>
                  <a:schemeClr val="bg2"/>
                </a:solidFill>
                <a:effectLst/>
                <a:latin typeface="Times New Roman" pitchFamily="18" charset="0"/>
              </a:rPr>
              <a:t>Maybrook</a:t>
            </a:r>
            <a:r>
              <a:rPr lang="en-US" altLang="en-US" sz="2800" b="1" dirty="0" smtClean="0">
                <a:solidFill>
                  <a:schemeClr val="bg2"/>
                </a:solidFill>
                <a:effectLst/>
                <a:latin typeface="Times New Roman" pitchFamily="18" charset="0"/>
              </a:rPr>
              <a:t> campus costs are a little over $2 million at this time</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The cost for </a:t>
            </a:r>
            <a:r>
              <a:rPr lang="en-US" altLang="en-US" sz="2800" b="1" dirty="0" err="1" smtClean="0">
                <a:solidFill>
                  <a:schemeClr val="bg2"/>
                </a:solidFill>
                <a:effectLst/>
                <a:latin typeface="Times New Roman" pitchFamily="18" charset="0"/>
              </a:rPr>
              <a:t>Olita</a:t>
            </a:r>
            <a:r>
              <a:rPr lang="en-US" altLang="en-US" sz="2800" b="1" dirty="0" smtClean="0">
                <a:solidFill>
                  <a:schemeClr val="bg2"/>
                </a:solidFill>
                <a:effectLst/>
                <a:latin typeface="Times New Roman" pitchFamily="18" charset="0"/>
              </a:rPr>
              <a:t> renovation is still under negotiation with the contractor</a:t>
            </a:r>
          </a:p>
        </p:txBody>
      </p:sp>
    </p:spTree>
    <p:extLst>
      <p:ext uri="{BB962C8B-B14F-4D97-AF65-F5344CB8AC3E}">
        <p14:creationId xmlns:p14="http://schemas.microsoft.com/office/powerpoint/2010/main" val="32016562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76AD1420-536E-43BD-B8F3-33BCD8CF6132}" type="slidenum">
              <a:rPr lang="en-US" altLang="en-US"/>
              <a:pPr>
                <a:defRPr/>
              </a:pPr>
              <a:t>27</a:t>
            </a:fld>
            <a:endParaRPr lang="en-US" altLang="en-US"/>
          </a:p>
        </p:txBody>
      </p:sp>
      <p:sp>
        <p:nvSpPr>
          <p:cNvPr id="26627"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Facilities </a:t>
            </a:r>
            <a:r>
              <a:rPr lang="en-US" altLang="en-US" sz="2400" b="1" dirty="0" smtClean="0">
                <a:solidFill>
                  <a:schemeClr val="bg2"/>
                </a:solidFill>
                <a:effectLst/>
                <a:latin typeface="Times New Roman" pitchFamily="18" charset="0"/>
              </a:rPr>
              <a:t>(continued)</a:t>
            </a:r>
          </a:p>
        </p:txBody>
      </p:sp>
      <p:sp>
        <p:nvSpPr>
          <p:cNvPr id="26628" name="Rectangle 3"/>
          <p:cNvSpPr>
            <a:spLocks noGrp="1" noChangeArrowheads="1"/>
          </p:cNvSpPr>
          <p:nvPr>
            <p:ph type="body" idx="1"/>
          </p:nvPr>
        </p:nvSpPr>
        <p:spPr>
          <a:xfrm>
            <a:off x="228600" y="1905000"/>
            <a:ext cx="8458200" cy="40386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lvl="1" eaLnBrk="1" hangingPunct="1">
              <a:lnSpc>
                <a:spcPct val="90000"/>
              </a:lnSpc>
              <a:buClr>
                <a:schemeClr val="bg2"/>
              </a:buClr>
              <a:buFont typeface="Wingdings" pitchFamily="2" charset="2"/>
              <a:buChar char="Ø"/>
            </a:pPr>
            <a:r>
              <a:rPr lang="en-US" altLang="en-US" b="1" dirty="0" smtClean="0">
                <a:solidFill>
                  <a:schemeClr val="bg2"/>
                </a:solidFill>
                <a:effectLst/>
                <a:latin typeface="Times New Roman" pitchFamily="18" charset="0"/>
              </a:rPr>
              <a:t>Special Reserve Fund receives ongoing lease income and contains sale of </a:t>
            </a:r>
            <a:r>
              <a:rPr lang="en-US" altLang="en-US" b="1" dirty="0" err="1" smtClean="0">
                <a:solidFill>
                  <a:schemeClr val="bg2"/>
                </a:solidFill>
                <a:effectLst/>
                <a:latin typeface="Times New Roman" pitchFamily="18" charset="0"/>
              </a:rPr>
              <a:t>Carden</a:t>
            </a:r>
            <a:r>
              <a:rPr lang="en-US" altLang="en-US" b="1" dirty="0" smtClean="0">
                <a:solidFill>
                  <a:schemeClr val="bg2"/>
                </a:solidFill>
                <a:effectLst/>
                <a:latin typeface="Times New Roman" pitchFamily="18" charset="0"/>
              </a:rPr>
              <a:t> property funds</a:t>
            </a:r>
          </a:p>
          <a:p>
            <a:pPr lvl="1" eaLnBrk="1" hangingPunct="1">
              <a:lnSpc>
                <a:spcPct val="90000"/>
              </a:lnSpc>
              <a:buClr>
                <a:schemeClr val="bg2"/>
              </a:buClr>
              <a:buFont typeface="Wingdings" pitchFamily="2" charset="2"/>
              <a:buChar char="Ø"/>
            </a:pPr>
            <a:r>
              <a:rPr lang="en-US" altLang="en-US" b="1" dirty="0" smtClean="0">
                <a:solidFill>
                  <a:schemeClr val="bg2"/>
                </a:solidFill>
                <a:effectLst/>
                <a:latin typeface="Times New Roman" pitchFamily="18" charset="0"/>
              </a:rPr>
              <a:t>This income supports </a:t>
            </a:r>
            <a:r>
              <a:rPr lang="en-US" altLang="en-US" b="1" dirty="0">
                <a:solidFill>
                  <a:schemeClr val="bg2"/>
                </a:solidFill>
                <a:effectLst/>
                <a:latin typeface="Times New Roman" pitchFamily="18" charset="0"/>
              </a:rPr>
              <a:t>deferred maintenance </a:t>
            </a:r>
            <a:r>
              <a:rPr lang="en-US" altLang="en-US" b="1" dirty="0" smtClean="0">
                <a:solidFill>
                  <a:schemeClr val="bg2"/>
                </a:solidFill>
                <a:effectLst/>
                <a:latin typeface="Times New Roman" pitchFamily="18" charset="0"/>
              </a:rPr>
              <a:t>and repairs expenses </a:t>
            </a:r>
            <a:r>
              <a:rPr lang="en-US" altLang="en-US" b="1" dirty="0">
                <a:solidFill>
                  <a:schemeClr val="bg2"/>
                </a:solidFill>
                <a:effectLst/>
                <a:latin typeface="Times New Roman" pitchFamily="18" charset="0"/>
              </a:rPr>
              <a:t>(which keep growing</a:t>
            </a:r>
            <a:r>
              <a:rPr lang="en-US" altLang="en-US" b="1" dirty="0" smtClean="0">
                <a:solidFill>
                  <a:schemeClr val="bg2"/>
                </a:solidFill>
                <a:effectLst/>
                <a:latin typeface="Times New Roman" pitchFamily="18" charset="0"/>
              </a:rPr>
              <a:t>)</a:t>
            </a:r>
          </a:p>
          <a:p>
            <a:pPr lvl="1" eaLnBrk="1" hangingPunct="1">
              <a:lnSpc>
                <a:spcPct val="90000"/>
              </a:lnSpc>
              <a:buClr>
                <a:schemeClr val="bg2"/>
              </a:buClr>
              <a:buFont typeface="Wingdings" pitchFamily="2" charset="2"/>
              <a:buChar char="Ø"/>
            </a:pPr>
            <a:r>
              <a:rPr lang="en-US" altLang="en-US" b="1" dirty="0" smtClean="0">
                <a:solidFill>
                  <a:schemeClr val="bg2"/>
                </a:solidFill>
                <a:effectLst/>
                <a:latin typeface="Times New Roman" pitchFamily="18" charset="0"/>
              </a:rPr>
              <a:t>Ongoing annual lease income will be approximately $670,000 (Starbuck property)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28</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Nutrition Funds</a:t>
            </a:r>
          </a:p>
        </p:txBody>
      </p:sp>
      <p:sp>
        <p:nvSpPr>
          <p:cNvPr id="25604" name="Rectangle 3"/>
          <p:cNvSpPr>
            <a:spLocks noGrp="1" noChangeArrowheads="1"/>
          </p:cNvSpPr>
          <p:nvPr>
            <p:ph type="body" idx="1"/>
          </p:nvPr>
        </p:nvSpPr>
        <p:spPr>
          <a:xfrm>
            <a:off x="533400" y="1447800"/>
            <a:ext cx="8229600" cy="47244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The “food shaming” prevention law put in place January 2018 has created a growing number of negative balance student accounts</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Negative balances cannot be absorbed by the federal nutrition fund – general fund currently pays for these accounts at the end of each year</a:t>
            </a: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2018/19 contribution was $4,814.  2019/20 is projected to be $15,000</a:t>
            </a:r>
            <a:endParaRPr lang="en-US" altLang="en-US" sz="2800" b="1" dirty="0">
              <a:solidFill>
                <a:schemeClr val="bg2"/>
              </a:solidFill>
              <a:effectLst/>
              <a:latin typeface="Times New Roman" pitchFamily="18" charset="0"/>
              <a:sym typeface="Wingdings" panose="05000000000000000000" pitchFamily="2" charset="2"/>
            </a:endParaRPr>
          </a:p>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Staff continues to make phone calls, mail letters, email letters informing parents of these negative balances.  Their efforts have helped reduce the debt.</a:t>
            </a:r>
            <a:endParaRPr lang="en-US" altLang="en-US" sz="28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33136910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29</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Nutrition Funds </a:t>
            </a:r>
            <a:r>
              <a:rPr lang="en-US" altLang="en-US" sz="2400" b="1" dirty="0" smtClean="0">
                <a:solidFill>
                  <a:schemeClr val="bg2"/>
                </a:solidFill>
                <a:effectLst/>
                <a:latin typeface="Times New Roman" pitchFamily="18" charset="0"/>
              </a:rPr>
              <a:t>(continued)</a:t>
            </a:r>
          </a:p>
        </p:txBody>
      </p:sp>
      <p:sp>
        <p:nvSpPr>
          <p:cNvPr id="25604" name="Rectangle 3"/>
          <p:cNvSpPr>
            <a:spLocks noGrp="1" noChangeArrowheads="1"/>
          </p:cNvSpPr>
          <p:nvPr>
            <p:ph type="body" idx="1"/>
          </p:nvPr>
        </p:nvSpPr>
        <p:spPr>
          <a:xfrm>
            <a:off x="533400" y="1447800"/>
            <a:ext cx="8229600" cy="47244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r>
              <a:rPr lang="en-US" altLang="en-US" sz="2800" b="1" dirty="0" smtClean="0">
                <a:solidFill>
                  <a:schemeClr val="bg2"/>
                </a:solidFill>
                <a:effectLst/>
                <a:latin typeface="Times New Roman" pitchFamily="18" charset="0"/>
                <a:sym typeface="Wingdings" panose="05000000000000000000" pitchFamily="2" charset="2"/>
              </a:rPr>
              <a:t>In the meantime, this federal program requires no more than 3 months operating expenses in reserves:</a:t>
            </a:r>
          </a:p>
          <a:p>
            <a:pPr lvl="1" eaLnBrk="1" hangingPunct="1">
              <a:lnSpc>
                <a:spcPct val="90000"/>
              </a:lnSpc>
              <a:buClr>
                <a:schemeClr val="bg2"/>
              </a:buClr>
              <a:buFont typeface="Wingdings" pitchFamily="2" charset="2"/>
              <a:buChar char="Ø"/>
            </a:pPr>
            <a:r>
              <a:rPr lang="en-US" altLang="en-US" sz="2400" b="1" dirty="0">
                <a:solidFill>
                  <a:schemeClr val="bg2"/>
                </a:solidFill>
                <a:effectLst/>
                <a:latin typeface="Times New Roman" pitchFamily="18" charset="0"/>
              </a:rPr>
              <a:t>In </a:t>
            </a:r>
            <a:r>
              <a:rPr lang="en-US" altLang="en-US" sz="2400" b="1" dirty="0" smtClean="0">
                <a:solidFill>
                  <a:schemeClr val="bg2"/>
                </a:solidFill>
                <a:effectLst/>
                <a:latin typeface="Times New Roman" pitchFamily="18" charset="0"/>
              </a:rPr>
              <a:t>2018/19 </a:t>
            </a:r>
            <a:r>
              <a:rPr lang="en-US" altLang="en-US" sz="2400" b="1" dirty="0">
                <a:solidFill>
                  <a:schemeClr val="bg2"/>
                </a:solidFill>
                <a:effectLst/>
                <a:latin typeface="Times New Roman" pitchFamily="18" charset="0"/>
              </a:rPr>
              <a:t>the fund spent </a:t>
            </a:r>
            <a:r>
              <a:rPr lang="en-US" altLang="en-US" sz="2400" b="1" dirty="0" smtClean="0">
                <a:solidFill>
                  <a:schemeClr val="bg2"/>
                </a:solidFill>
                <a:effectLst/>
                <a:latin typeface="Times New Roman" pitchFamily="18" charset="0"/>
              </a:rPr>
              <a:t>approximately $40,000 </a:t>
            </a:r>
            <a:r>
              <a:rPr lang="en-US" altLang="en-US" sz="2400" b="1" dirty="0">
                <a:solidFill>
                  <a:schemeClr val="bg2"/>
                </a:solidFill>
                <a:effectLst/>
                <a:latin typeface="Times New Roman" pitchFamily="18" charset="0"/>
              </a:rPr>
              <a:t>of reserves on various kitchen </a:t>
            </a:r>
            <a:r>
              <a:rPr lang="en-US" altLang="en-US" sz="2400" b="1" dirty="0" smtClean="0">
                <a:solidFill>
                  <a:schemeClr val="bg2"/>
                </a:solidFill>
                <a:effectLst/>
                <a:latin typeface="Times New Roman" pitchFamily="18" charset="0"/>
              </a:rPr>
              <a:t>equipment</a:t>
            </a:r>
            <a:endParaRPr lang="en-US" altLang="en-US" sz="2400" b="1" dirty="0">
              <a:solidFill>
                <a:schemeClr val="bg2"/>
              </a:solidFill>
              <a:effectLst/>
              <a:latin typeface="Times New Roman" pitchFamily="18" charset="0"/>
            </a:endParaRPr>
          </a:p>
          <a:p>
            <a:pPr lvl="1"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Planned deficit spending will continue this year to reduce reserves to meet this federal requirement</a:t>
            </a:r>
          </a:p>
          <a:p>
            <a:pPr lvl="1" eaLnBrk="1" hangingPunct="1">
              <a:lnSpc>
                <a:spcPct val="90000"/>
              </a:lnSpc>
              <a:buClr>
                <a:schemeClr val="bg2"/>
              </a:buClr>
              <a:buFont typeface="Wingdings" pitchFamily="2" charset="2"/>
              <a:buChar char="Ø"/>
            </a:pPr>
            <a:r>
              <a:rPr lang="en-US" altLang="en-US" sz="2400" b="1" dirty="0" smtClean="0">
                <a:solidFill>
                  <a:schemeClr val="bg2"/>
                </a:solidFill>
                <a:effectLst/>
                <a:latin typeface="Times New Roman" pitchFamily="18" charset="0"/>
              </a:rPr>
              <a:t>Custodial </a:t>
            </a:r>
            <a:r>
              <a:rPr lang="en-US" altLang="en-US" sz="2400" b="1" dirty="0">
                <a:solidFill>
                  <a:schemeClr val="bg2"/>
                </a:solidFill>
                <a:effectLst/>
                <a:latin typeface="Times New Roman" pitchFamily="18" charset="0"/>
              </a:rPr>
              <a:t>salaries </a:t>
            </a:r>
            <a:r>
              <a:rPr lang="en-US" altLang="en-US" sz="2400" b="1" dirty="0" smtClean="0">
                <a:solidFill>
                  <a:schemeClr val="bg2"/>
                </a:solidFill>
                <a:effectLst/>
                <a:latin typeface="Times New Roman" pitchFamily="18" charset="0"/>
              </a:rPr>
              <a:t>charged to this fund begin this year for the portion </a:t>
            </a:r>
            <a:r>
              <a:rPr lang="en-US" altLang="en-US" sz="2400" b="1" dirty="0">
                <a:solidFill>
                  <a:schemeClr val="bg2"/>
                </a:solidFill>
                <a:effectLst/>
                <a:latin typeface="Times New Roman" pitchFamily="18" charset="0"/>
              </a:rPr>
              <a:t>of daily time cleaning during and after lunch </a:t>
            </a:r>
            <a:r>
              <a:rPr lang="en-US" altLang="en-US" sz="2400" b="1" dirty="0" smtClean="0">
                <a:solidFill>
                  <a:schemeClr val="bg2"/>
                </a:solidFill>
                <a:effectLst/>
                <a:latin typeface="Times New Roman" pitchFamily="18" charset="0"/>
              </a:rPr>
              <a:t>service.  This will add approximately $120,000 in expense to this fund, so additional reserves should not accumulate going forward.</a:t>
            </a:r>
          </a:p>
        </p:txBody>
      </p:sp>
    </p:spTree>
    <p:extLst>
      <p:ext uri="{BB962C8B-B14F-4D97-AF65-F5344CB8AC3E}">
        <p14:creationId xmlns:p14="http://schemas.microsoft.com/office/powerpoint/2010/main" val="1931773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B4AA8FF-D4FE-4520-A2D9-12B821BBB061}" type="slidenum">
              <a:rPr lang="en-US" altLang="en-US"/>
              <a:pPr>
                <a:defRPr/>
              </a:pPr>
              <a:t>3</a:t>
            </a:fld>
            <a:endParaRPr lang="en-US" altLang="en-US"/>
          </a:p>
        </p:txBody>
      </p:sp>
      <p:graphicFrame>
        <p:nvGraphicFramePr>
          <p:cNvPr id="5123" name="Object 2">
            <a:hlinkClick r:id="" action="ppaction://ole?verb=0"/>
          </p:cNvPr>
          <p:cNvGraphicFramePr>
            <a:graphicFrameLocks/>
          </p:cNvGraphicFramePr>
          <p:nvPr>
            <p:extLst>
              <p:ext uri="{D42A27DB-BD31-4B8C-83A1-F6EECF244321}">
                <p14:modId xmlns:p14="http://schemas.microsoft.com/office/powerpoint/2010/main" val="3834087487"/>
              </p:ext>
            </p:extLst>
          </p:nvPr>
        </p:nvGraphicFramePr>
        <p:xfrm>
          <a:off x="685800" y="2286000"/>
          <a:ext cx="8153400" cy="3886200"/>
        </p:xfrm>
        <a:graphic>
          <a:graphicData uri="http://schemas.openxmlformats.org/presentationml/2006/ole">
            <mc:AlternateContent xmlns:mc="http://schemas.openxmlformats.org/markup-compatibility/2006">
              <mc:Choice xmlns:v="urn:schemas-microsoft-com:vml" Requires="v">
                <p:oleObj spid="_x0000_s5303" name="Worksheet" r:id="rId3" imgW="4286199" imgH="1581285" progId="Excel.Sheet.8">
                  <p:embed/>
                </p:oleObj>
              </mc:Choice>
              <mc:Fallback>
                <p:oleObj name="Worksheet" r:id="rId3" imgW="4286199" imgH="1581285" progId="Excel.Sheet.8">
                  <p:embed/>
                  <p:pic>
                    <p:nvPicPr>
                      <p:cNvPr id="0" name="Object 2"/>
                      <p:cNvPicPr>
                        <a:picLocks noChangeArrowheads="1"/>
                      </p:cNvPicPr>
                      <p:nvPr/>
                    </p:nvPicPr>
                    <p:blipFill>
                      <a:blip r:embed="rId4"/>
                      <a:srcRect/>
                      <a:stretch>
                        <a:fillRect/>
                      </a:stretch>
                    </p:blipFill>
                    <p:spPr bwMode="auto">
                      <a:xfrm>
                        <a:off x="685800" y="2286000"/>
                        <a:ext cx="8153400" cy="38862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4" name="Rectangle 3"/>
          <p:cNvSpPr>
            <a:spLocks noChangeArrowheads="1"/>
          </p:cNvSpPr>
          <p:nvPr/>
        </p:nvSpPr>
        <p:spPr bwMode="auto">
          <a:xfrm>
            <a:off x="838200" y="762000"/>
            <a:ext cx="7696200" cy="1176338"/>
          </a:xfrm>
          <a:prstGeom prst="rect">
            <a:avLst/>
          </a:prstGeom>
          <a:noFill/>
          <a:ln w="12700">
            <a:solidFill>
              <a:srgbClr val="333333"/>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2019/20  </a:t>
            </a:r>
            <a:r>
              <a:rPr lang="en-US" altLang="en-US" sz="4400" dirty="0">
                <a:solidFill>
                  <a:schemeClr val="bg2"/>
                </a:solidFill>
                <a:latin typeface="Book Antiqua" pitchFamily="18" charset="0"/>
              </a:rPr>
              <a:t>Revenue</a:t>
            </a:r>
            <a:endParaRPr lang="en-US" altLang="en-US" sz="4400" i="1" dirty="0">
              <a:solidFill>
                <a:schemeClr val="tx2"/>
              </a:solidFill>
              <a:latin typeface="Book Antiqua" pitchFamily="18" charset="0"/>
            </a:endParaRPr>
          </a:p>
        </p:txBody>
      </p:sp>
    </p:spTree>
  </p:cSld>
  <p:clrMapOvr>
    <a:masterClrMapping/>
  </p:clrMapOvr>
  <p:transition spd="med">
    <p:pull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CD85EBA-B302-4A84-B81D-C006AEE18E4B}" type="slidenum">
              <a:rPr lang="en-US" altLang="en-US"/>
              <a:pPr>
                <a:defRPr/>
              </a:pPr>
              <a:t>30</a:t>
            </a:fld>
            <a:endParaRPr lang="en-US" altLang="en-US"/>
          </a:p>
        </p:txBody>
      </p:sp>
      <p:sp>
        <p:nvSpPr>
          <p:cNvPr id="25603" name="Rectangle 2"/>
          <p:cNvSpPr>
            <a:spLocks noGrp="1" noChangeArrowheads="1"/>
          </p:cNvSpPr>
          <p:nvPr>
            <p:ph type="title"/>
          </p:nvPr>
        </p:nvSpPr>
        <p:spPr>
          <a:xfrm>
            <a:off x="457200" y="381000"/>
            <a:ext cx="8229600" cy="990600"/>
          </a:xfrm>
          <a:noFill/>
          <a:ln>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a:lstStyle/>
          <a:p>
            <a:pPr eaLnBrk="1" hangingPunct="1"/>
            <a:r>
              <a:rPr lang="en-US" altLang="en-US" b="1" dirty="0" smtClean="0">
                <a:solidFill>
                  <a:schemeClr val="bg2"/>
                </a:solidFill>
                <a:effectLst/>
                <a:latin typeface="Times New Roman" pitchFamily="18" charset="0"/>
              </a:rPr>
              <a:t>Nutrition Funds </a:t>
            </a:r>
            <a:r>
              <a:rPr lang="en-US" altLang="en-US" sz="2400" b="1" dirty="0" smtClean="0">
                <a:solidFill>
                  <a:schemeClr val="bg2"/>
                </a:solidFill>
                <a:effectLst/>
                <a:latin typeface="Times New Roman" pitchFamily="18" charset="0"/>
              </a:rPr>
              <a:t>(continued)</a:t>
            </a:r>
          </a:p>
        </p:txBody>
      </p:sp>
      <p:sp>
        <p:nvSpPr>
          <p:cNvPr id="25604" name="Rectangle 3"/>
          <p:cNvSpPr>
            <a:spLocks noGrp="1" noChangeArrowheads="1"/>
          </p:cNvSpPr>
          <p:nvPr>
            <p:ph type="body" idx="1"/>
          </p:nvPr>
        </p:nvSpPr>
        <p:spPr>
          <a:xfrm>
            <a:off x="533400" y="1447800"/>
            <a:ext cx="8229600" cy="47244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Lst>
        </p:spPr>
        <p:txBody>
          <a:bodyPr/>
          <a:lstStyle/>
          <a:p>
            <a:pPr eaLnBrk="1" hangingPunct="1">
              <a:lnSpc>
                <a:spcPct val="90000"/>
              </a:lnSpc>
              <a:buClr>
                <a:schemeClr val="bg2"/>
              </a:buClr>
              <a:buFont typeface="Wingdings" pitchFamily="2" charset="2"/>
              <a:buChar char="Ø"/>
            </a:pPr>
            <a:endParaRPr lang="en-US" altLang="en-US" sz="2800" b="1" dirty="0" smtClean="0">
              <a:solidFill>
                <a:schemeClr val="bg2"/>
              </a:solidFill>
              <a:effectLst/>
              <a:latin typeface="Times New Roman" pitchFamily="18" charset="0"/>
            </a:endParaRPr>
          </a:p>
          <a:p>
            <a:pPr marL="342900" lvl="1" indent="-342900" eaLnBrk="1" hangingPunct="1">
              <a:lnSpc>
                <a:spcPct val="90000"/>
              </a:lnSpc>
              <a:buClr>
                <a:schemeClr val="bg2"/>
              </a:buClr>
              <a:buFont typeface="Wingdings" pitchFamily="2" charset="2"/>
              <a:buChar char="Ø"/>
            </a:pPr>
            <a:r>
              <a:rPr lang="en-US" altLang="en-US" b="1" dirty="0">
                <a:solidFill>
                  <a:schemeClr val="bg2"/>
                </a:solidFill>
                <a:effectLst/>
                <a:latin typeface="Times New Roman" pitchFamily="18" charset="0"/>
              </a:rPr>
              <a:t>Estimated to take </a:t>
            </a:r>
            <a:r>
              <a:rPr lang="en-US" altLang="en-US" b="1" dirty="0" smtClean="0">
                <a:solidFill>
                  <a:schemeClr val="bg2"/>
                </a:solidFill>
                <a:effectLst/>
                <a:latin typeface="Times New Roman" pitchFamily="18" charset="0"/>
              </a:rPr>
              <a:t>an additional three </a:t>
            </a:r>
            <a:r>
              <a:rPr lang="en-US" altLang="en-US" b="1" dirty="0">
                <a:solidFill>
                  <a:schemeClr val="bg2"/>
                </a:solidFill>
                <a:effectLst/>
                <a:latin typeface="Times New Roman" pitchFamily="18" charset="0"/>
              </a:rPr>
              <a:t>years to spend down approximately $600,000</a:t>
            </a:r>
          </a:p>
          <a:p>
            <a:pPr marL="0" indent="0" eaLnBrk="1" hangingPunct="1">
              <a:lnSpc>
                <a:spcPct val="90000"/>
              </a:lnSpc>
              <a:buClr>
                <a:schemeClr val="bg2"/>
              </a:buClr>
              <a:buNone/>
            </a:pPr>
            <a:endParaRPr lang="en-US" altLang="en-US" sz="2800" b="1" dirty="0" smtClean="0">
              <a:solidFill>
                <a:schemeClr val="bg2"/>
              </a:solidFill>
              <a:effectLst/>
              <a:latin typeface="Times New Roman" pitchFamily="18" charset="0"/>
            </a:endParaRPr>
          </a:p>
        </p:txBody>
      </p:sp>
    </p:spTree>
    <p:extLst>
      <p:ext uri="{BB962C8B-B14F-4D97-AF65-F5344CB8AC3E}">
        <p14:creationId xmlns:p14="http://schemas.microsoft.com/office/powerpoint/2010/main" val="29532226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05889B3E-F780-446D-B4CE-A85442B4D589}" type="slidenum">
              <a:rPr lang="en-US" altLang="en-US"/>
              <a:pPr>
                <a:defRPr/>
              </a:pPr>
              <a:t>31</a:t>
            </a:fld>
            <a:endParaRPr lang="en-US" altLang="en-US"/>
          </a:p>
        </p:txBody>
      </p:sp>
      <p:sp>
        <p:nvSpPr>
          <p:cNvPr id="13314" name="Rectangle 2"/>
          <p:cNvSpPr>
            <a:spLocks noGrp="1" noChangeArrowheads="1"/>
          </p:cNvSpPr>
          <p:nvPr>
            <p:ph type="title"/>
          </p:nvPr>
        </p:nvSpPr>
        <p:spPr>
          <a:xfrm>
            <a:off x="914400" y="228600"/>
            <a:ext cx="7848600" cy="11430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3600" b="1" smtClean="0">
                <a:solidFill>
                  <a:schemeClr val="bg2"/>
                </a:solidFill>
                <a:effectLst/>
                <a:latin typeface="Times New Roman" pitchFamily="18" charset="0"/>
              </a:rPr>
              <a:t>First Interim Financial Report</a:t>
            </a:r>
            <a:br>
              <a:rPr lang="en-US" altLang="en-US" sz="3600" b="1" smtClean="0">
                <a:solidFill>
                  <a:schemeClr val="bg2"/>
                </a:solidFill>
                <a:effectLst/>
                <a:latin typeface="Times New Roman" pitchFamily="18" charset="0"/>
              </a:rPr>
            </a:br>
            <a:r>
              <a:rPr lang="en-US" altLang="en-US" sz="3600" b="1" smtClean="0">
                <a:solidFill>
                  <a:schemeClr val="bg2"/>
                </a:solidFill>
                <a:effectLst/>
                <a:latin typeface="Times New Roman" pitchFamily="18" charset="0"/>
              </a:rPr>
              <a:t> Certification of Financial Condition</a:t>
            </a:r>
            <a:r>
              <a:rPr lang="en-US" altLang="en-US" sz="3600" b="1" smtClean="0">
                <a:solidFill>
                  <a:schemeClr val="tx1"/>
                </a:solidFill>
              </a:rPr>
              <a:t> </a:t>
            </a:r>
          </a:p>
        </p:txBody>
      </p:sp>
      <p:sp>
        <p:nvSpPr>
          <p:cNvPr id="13315" name="Rectangle 3"/>
          <p:cNvSpPr>
            <a:spLocks noGrp="1" noChangeArrowheads="1"/>
          </p:cNvSpPr>
          <p:nvPr>
            <p:ph type="body" idx="1"/>
          </p:nvPr>
        </p:nvSpPr>
        <p:spPr>
          <a:xfrm>
            <a:off x="381000" y="1600200"/>
            <a:ext cx="8534400" cy="4953000"/>
          </a:xfrm>
          <a:noFill/>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p>
            <a:pPr eaLnBrk="1" hangingPunct="1">
              <a:lnSpc>
                <a:spcPct val="80000"/>
              </a:lnSpc>
              <a:spcBef>
                <a:spcPct val="45000"/>
              </a:spcBef>
              <a:buClr>
                <a:srgbClr val="FF0000"/>
              </a:buClr>
              <a:buSzPct val="145000"/>
              <a:buFont typeface="Monotype Sorts" pitchFamily="2" charset="2"/>
              <a:buNone/>
            </a:pPr>
            <a:endParaRPr lang="en-US" altLang="en-US" sz="2000" b="1" dirty="0" smtClean="0">
              <a:solidFill>
                <a:schemeClr val="bg2"/>
              </a:solidFill>
              <a:effectLst/>
              <a:latin typeface="Times New Roman" pitchFamily="18" charset="0"/>
            </a:endParaRPr>
          </a:p>
          <a:p>
            <a:pPr eaLnBrk="1" hangingPunct="1">
              <a:lnSpc>
                <a:spcPct val="80000"/>
              </a:lnSpc>
              <a:spcBef>
                <a:spcPct val="45000"/>
              </a:spcBef>
              <a:buClr>
                <a:srgbClr val="FF0000"/>
              </a:buClr>
              <a:buSzPct val="145000"/>
              <a:buFont typeface="Monotype Sorts" pitchFamily="2" charset="2"/>
              <a:buNone/>
            </a:pPr>
            <a:r>
              <a:rPr lang="en-US" altLang="en-US" sz="2000" b="1" dirty="0">
                <a:solidFill>
                  <a:schemeClr val="bg2"/>
                </a:solidFill>
                <a:effectLst/>
                <a:latin typeface="Times New Roman" pitchFamily="18" charset="0"/>
                <a:sym typeface="Wingdings" pitchFamily="2" charset="2"/>
              </a:rPr>
              <a:t> </a:t>
            </a:r>
            <a:r>
              <a:rPr lang="en-US" altLang="en-US" sz="2000" b="1" dirty="0" smtClean="0">
                <a:solidFill>
                  <a:schemeClr val="bg2"/>
                </a:solidFill>
                <a:effectLst/>
                <a:latin typeface="Times New Roman" pitchFamily="18" charset="0"/>
              </a:rPr>
              <a:t>	Positive Certification </a:t>
            </a:r>
            <a:endParaRPr lang="en-US" altLang="en-US" sz="2000" b="1" i="1"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will be able to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None/>
            </a:pPr>
            <a:r>
              <a:rPr lang="en-US" altLang="en-US" sz="2000" b="1" dirty="0" smtClean="0">
                <a:solidFill>
                  <a:schemeClr val="bg2"/>
                </a:solidFill>
                <a:effectLst/>
                <a:latin typeface="Times New Roman" pitchFamily="18" charset="0"/>
              </a:rPr>
              <a:t>	Qualified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this district may not meet its financial obligations for the current fiscal year and subsequent two fiscal years.’</a:t>
            </a:r>
          </a:p>
          <a:p>
            <a:pPr eaLnBrk="1" hangingPunct="1">
              <a:lnSpc>
                <a:spcPct val="80000"/>
              </a:lnSpc>
              <a:buFont typeface="Monotype Sorts" pitchFamily="2" charset="2"/>
              <a:buChar char=" "/>
            </a:pPr>
            <a:endParaRPr lang="en-US" altLang="en-US" sz="2000" dirty="0" smtClean="0">
              <a:solidFill>
                <a:schemeClr val="bg2"/>
              </a:solidFill>
              <a:effectLst/>
              <a:latin typeface="Times New Roman" pitchFamily="18" charset="0"/>
            </a:endParaRPr>
          </a:p>
          <a:p>
            <a:pPr eaLnBrk="1" hangingPunct="1">
              <a:lnSpc>
                <a:spcPct val="80000"/>
              </a:lnSpc>
              <a:buFont typeface="Monotype Sorts" pitchFamily="2" charset="2"/>
              <a:buChar char=" "/>
            </a:pPr>
            <a:r>
              <a:rPr lang="en-US" altLang="en-US" sz="2000" b="1" dirty="0" smtClean="0">
                <a:solidFill>
                  <a:schemeClr val="bg2"/>
                </a:solidFill>
                <a:effectLst/>
                <a:latin typeface="Times New Roman" pitchFamily="18" charset="0"/>
              </a:rPr>
              <a:t>Negative Certification</a:t>
            </a:r>
          </a:p>
          <a:p>
            <a:pPr eaLnBrk="1" hangingPunct="1">
              <a:lnSpc>
                <a:spcPct val="80000"/>
              </a:lnSpc>
              <a:buFont typeface="Monotype Sorts" pitchFamily="2" charset="2"/>
              <a:buChar char=" "/>
            </a:pPr>
            <a:r>
              <a:rPr lang="en-US" altLang="en-US" sz="2000" dirty="0" smtClean="0">
                <a:solidFill>
                  <a:schemeClr val="bg2"/>
                </a:solidFill>
                <a:effectLst/>
                <a:latin typeface="Times New Roman" pitchFamily="18" charset="0"/>
              </a:rPr>
              <a:t>‘As president of the governing board of this school district, I certify that based upon current projections this district will be unable to meet its financial obligations for the remainder of the fiscal year or for the subsequent fiscal year.’</a:t>
            </a:r>
          </a:p>
        </p:txBody>
      </p:sp>
    </p:spTree>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anim calcmode="lin" valueType="num">
                                      <p:cBhvr additive="base">
                                        <p:cTn id="7"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 calcmode="lin" valueType="num">
                                      <p:cBhvr additive="base">
                                        <p:cTn id="12"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13315">
                                            <p:txEl>
                                              <p:pRg st="4" end="4"/>
                                            </p:txEl>
                                          </p:spTgt>
                                        </p:tgtEl>
                                        <p:attrNameLst>
                                          <p:attrName>style.visibility</p:attrName>
                                        </p:attrNameLst>
                                      </p:cBhvr>
                                      <p:to>
                                        <p:strVal val="visible"/>
                                      </p:to>
                                    </p:set>
                                    <p:anim calcmode="lin" valueType="num">
                                      <p:cBhvr additive="base">
                                        <p:cTn id="17"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13315">
                                            <p:txEl>
                                              <p:pRg st="5" end="5"/>
                                            </p:txEl>
                                          </p:spTgt>
                                        </p:tgtEl>
                                        <p:attrNameLst>
                                          <p:attrName>style.visibility</p:attrName>
                                        </p:attrNameLst>
                                      </p:cBhvr>
                                      <p:to>
                                        <p:strVal val="visible"/>
                                      </p:to>
                                    </p:set>
                                    <p:anim calcmode="lin" valueType="num">
                                      <p:cBhvr additive="base">
                                        <p:cTn id="22" dur="500" fill="hold"/>
                                        <p:tgtEl>
                                          <p:spTgt spid="13315">
                                            <p:txEl>
                                              <p:pRg st="5" end="5"/>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3315">
                                            <p:txEl>
                                              <p:pRg st="5" end="5"/>
                                            </p:txEl>
                                          </p:spTgt>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grpId="0" nodeType="afterEffect">
                                  <p:stCondLst>
                                    <p:cond delay="0"/>
                                  </p:stCondLst>
                                  <p:childTnLst>
                                    <p:set>
                                      <p:cBhvr>
                                        <p:cTn id="26" dur="1" fill="hold">
                                          <p:stCondLst>
                                            <p:cond delay="0"/>
                                          </p:stCondLst>
                                        </p:cTn>
                                        <p:tgtEl>
                                          <p:spTgt spid="13315">
                                            <p:txEl>
                                              <p:pRg st="7" end="7"/>
                                            </p:txEl>
                                          </p:spTgt>
                                        </p:tgtEl>
                                        <p:attrNameLst>
                                          <p:attrName>style.visibility</p:attrName>
                                        </p:attrNameLst>
                                      </p:cBhvr>
                                      <p:to>
                                        <p:strVal val="visible"/>
                                      </p:to>
                                    </p:set>
                                    <p:anim calcmode="lin" valueType="num">
                                      <p:cBhvr additive="base">
                                        <p:cTn id="27" dur="500" fill="hold"/>
                                        <p:tgtEl>
                                          <p:spTgt spid="13315">
                                            <p:txEl>
                                              <p:pRg st="7" end="7"/>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3315">
                                            <p:txEl>
                                              <p:pRg st="7" end="7"/>
                                            </p:txEl>
                                          </p:spTgt>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13315">
                                            <p:txEl>
                                              <p:pRg st="8" end="8"/>
                                            </p:txEl>
                                          </p:spTgt>
                                        </p:tgtEl>
                                        <p:attrNameLst>
                                          <p:attrName>style.visibility</p:attrName>
                                        </p:attrNameLst>
                                      </p:cBhvr>
                                      <p:to>
                                        <p:strVal val="visible"/>
                                      </p:to>
                                    </p:set>
                                    <p:anim calcmode="lin" valueType="num">
                                      <p:cBhvr additive="base">
                                        <p:cTn id="32" dur="500" fill="hold"/>
                                        <p:tgtEl>
                                          <p:spTgt spid="13315">
                                            <p:txEl>
                                              <p:pRg st="8" end="8"/>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1331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F9E442C-FB76-46CA-A1C2-37D58C123F37}" type="slidenum">
              <a:rPr lang="en-US" altLang="en-US"/>
              <a:pPr>
                <a:defRPr/>
              </a:pPr>
              <a:t>4</a:t>
            </a:fld>
            <a:endParaRPr lang="en-US" altLang="en-US"/>
          </a:p>
        </p:txBody>
      </p:sp>
      <p:sp>
        <p:nvSpPr>
          <p:cNvPr id="100354" name="Rectangle 2"/>
          <p:cNvSpPr>
            <a:spLocks noGrp="1" noChangeArrowheads="1"/>
          </p:cNvSpPr>
          <p:nvPr>
            <p:ph type="title"/>
          </p:nvPr>
        </p:nvSpPr>
        <p:spPr>
          <a:xfrm>
            <a:off x="228600" y="304800"/>
            <a:ext cx="8458200" cy="1371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6148" name="Rectangle 3"/>
          <p:cNvSpPr>
            <a:spLocks noGrp="1" noChangeArrowheads="1"/>
          </p:cNvSpPr>
          <p:nvPr>
            <p:ph type="body" idx="1"/>
          </p:nvPr>
        </p:nvSpPr>
        <p:spPr>
          <a:xfrm>
            <a:off x="228600" y="1828800"/>
            <a:ext cx="85344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LCFF		     +</a:t>
            </a:r>
            <a:r>
              <a:rPr lang="en-US" altLang="en-US" sz="2400" b="1" dirty="0" smtClean="0">
                <a:solidFill>
                  <a:schemeClr val="bg2"/>
                </a:solidFill>
                <a:effectLst/>
                <a:latin typeface="Times New Roman" pitchFamily="18" charset="0"/>
              </a:rPr>
              <a:t>$81,000</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ADA increased by 10 from Adopted Budget projection of zero growth</a:t>
            </a:r>
          </a:p>
          <a:p>
            <a:pPr eaLnBrk="1" hangingPunct="1">
              <a:lnSpc>
                <a:spcPct val="80000"/>
              </a:lnSpc>
              <a:buClr>
                <a:schemeClr val="bg2"/>
              </a:buClr>
              <a:buFont typeface="Wingdings" pitchFamily="2" charset="2"/>
              <a:buNone/>
            </a:pPr>
            <a:r>
              <a:rPr lang="en-US" altLang="en-US" sz="2400" b="1" dirty="0" smtClean="0">
                <a:solidFill>
                  <a:schemeClr val="bg2"/>
                </a:solidFill>
                <a:effectLst/>
                <a:latin typeface="Times New Roman" pitchFamily="18" charset="0"/>
              </a:rPr>
              <a:t>		</a:t>
            </a:r>
            <a:endParaRPr lang="en-US" altLang="en-US" sz="2800" b="1" dirty="0" smtClean="0">
              <a:solidFill>
                <a:schemeClr val="bg2"/>
              </a:solidFill>
              <a:effectLst/>
              <a:latin typeface="Times New Roman" pitchFamily="18" charset="0"/>
            </a:endParaRPr>
          </a:p>
          <a:p>
            <a:pPr eaLnBrk="1" hangingPunct="1">
              <a:lnSpc>
                <a:spcPct val="80000"/>
              </a:lnSpc>
              <a:buClr>
                <a:schemeClr val="bg2"/>
              </a:buClr>
              <a:buFont typeface="Wingdings" pitchFamily="2" charset="2"/>
              <a:buChar char="Ø"/>
            </a:pPr>
            <a:r>
              <a:rPr lang="en-US" altLang="en-US" sz="2800" b="1" dirty="0" smtClean="0">
                <a:solidFill>
                  <a:schemeClr val="bg2"/>
                </a:solidFill>
                <a:effectLst/>
                <a:latin typeface="Times New Roman" pitchFamily="18" charset="0"/>
              </a:rPr>
              <a:t>Federal Revenue    </a:t>
            </a:r>
            <a:r>
              <a:rPr lang="en-US" altLang="en-US" sz="2400" b="1" dirty="0" smtClean="0">
                <a:solidFill>
                  <a:schemeClr val="bg2"/>
                </a:solidFill>
                <a:effectLst/>
                <a:latin typeface="Times New Roman" pitchFamily="18" charset="0"/>
              </a:rPr>
              <a:t>+$243,000</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Title I unused 2018/19 award, and small 2019/20 decrease</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Title II unused 2018/19 award</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Title III unused 2018/19 award, and 2019/20 increase</a:t>
            </a:r>
          </a:p>
          <a:p>
            <a:pPr lvl="2" eaLnBrk="1" hangingPunct="1">
              <a:lnSpc>
                <a:spcPct val="80000"/>
              </a:lnSpc>
              <a:buClr>
                <a:schemeClr val="bg2"/>
              </a:buClr>
              <a:buFont typeface="Arial" panose="020B0604020202020204" pitchFamily="34" charset="0"/>
              <a:buChar char="•"/>
            </a:pPr>
            <a:r>
              <a:rPr lang="en-US" altLang="en-US" b="1" dirty="0" smtClean="0">
                <a:solidFill>
                  <a:schemeClr val="bg2"/>
                </a:solidFill>
                <a:effectLst/>
                <a:latin typeface="Times New Roman" pitchFamily="18" charset="0"/>
              </a:rPr>
              <a:t>Title IV unused 2018/19 award</a:t>
            </a:r>
          </a:p>
          <a:p>
            <a:pPr eaLnBrk="1" hangingPunct="1">
              <a:lnSpc>
                <a:spcPct val="80000"/>
              </a:lnSpc>
              <a:spcAft>
                <a:spcPct val="15000"/>
              </a:spcAft>
              <a:buClr>
                <a:schemeClr val="bg2"/>
              </a:buClr>
              <a:buFont typeface="Wingdings" pitchFamily="2" charset="2"/>
              <a:buNone/>
            </a:pPr>
            <a:endParaRPr lang="en-US" altLang="en-US" sz="2800" b="1" dirty="0" smtClean="0">
              <a:solidFill>
                <a:schemeClr val="bg2"/>
              </a:solidFill>
              <a:effectLst/>
              <a:latin typeface="Times New Roman" pitchFamily="18" charset="0"/>
            </a:endParaRPr>
          </a:p>
          <a:p>
            <a:pPr eaLnBrk="1" hangingPunct="1">
              <a:lnSpc>
                <a:spcPct val="80000"/>
              </a:lnSpc>
              <a:spcAft>
                <a:spcPct val="15000"/>
              </a:spcAft>
              <a:buClr>
                <a:schemeClr val="bg2"/>
              </a:buClr>
              <a:buFont typeface="Wingdings" pitchFamily="2" charset="2"/>
              <a:buNone/>
            </a:pPr>
            <a:r>
              <a:rPr lang="en-US" altLang="en-US" sz="2800" b="1" dirty="0" smtClean="0">
                <a:solidFill>
                  <a:schemeClr val="bg2"/>
                </a:solidFill>
                <a:effectLst/>
                <a:latin typeface="Times New Roman" pitchFamily="18" charset="0"/>
              </a:rPr>
              <a:t>		</a:t>
            </a:r>
          </a:p>
        </p:txBody>
      </p:sp>
    </p:spTree>
  </p:cSld>
  <p:clrMapOvr>
    <a:masterClrMapping/>
  </p:clrMapOvr>
  <p:transition spd="med">
    <p:plu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7FA3FEE-976B-48DF-832F-4282B65827D1}" type="slidenum">
              <a:rPr lang="en-US" altLang="en-US"/>
              <a:pPr>
                <a:defRPr/>
              </a:pPr>
              <a:t>5</a:t>
            </a:fld>
            <a:endParaRPr lang="en-US" altLang="en-US"/>
          </a:p>
        </p:txBody>
      </p:sp>
      <p:sp>
        <p:nvSpPr>
          <p:cNvPr id="100354" name="Rectangle 2"/>
          <p:cNvSpPr>
            <a:spLocks noGrp="1" noChangeArrowheads="1"/>
          </p:cNvSpPr>
          <p:nvPr>
            <p:ph type="title"/>
          </p:nvPr>
        </p:nvSpPr>
        <p:spPr>
          <a:xfrm>
            <a:off x="228600" y="304800"/>
            <a:ext cx="8458200" cy="1371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Revenue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 (continued)</a:t>
            </a:r>
            <a:endParaRPr lang="en-US" altLang="en-US" sz="2400" b="1" dirty="0" smtClean="0">
              <a:effectLst/>
              <a:latin typeface="Times New Roman" pitchFamily="18" charset="0"/>
            </a:endParaRPr>
          </a:p>
        </p:txBody>
      </p:sp>
      <p:sp>
        <p:nvSpPr>
          <p:cNvPr id="7172" name="Rectangle 3"/>
          <p:cNvSpPr>
            <a:spLocks noGrp="1" noChangeArrowheads="1"/>
          </p:cNvSpPr>
          <p:nvPr>
            <p:ph type="body" idx="1"/>
          </p:nvPr>
        </p:nvSpPr>
        <p:spPr>
          <a:xfrm>
            <a:off x="228600" y="1676400"/>
            <a:ext cx="8763000" cy="47244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lnSpc>
                <a:spcPct val="80000"/>
              </a:lnSpc>
              <a:spcAft>
                <a:spcPct val="15000"/>
              </a:spcAft>
              <a:buClr>
                <a:schemeClr val="bg2"/>
              </a:buClr>
              <a:buFont typeface="Wingdings" pitchFamily="2" charset="2"/>
              <a:buChar char="Ø"/>
              <a:defRPr/>
            </a:pPr>
            <a:r>
              <a:rPr lang="en-US" altLang="en-US" sz="2800" b="1" dirty="0" smtClean="0">
                <a:solidFill>
                  <a:schemeClr val="bg2"/>
                </a:solidFill>
                <a:effectLst/>
                <a:latin typeface="Times New Roman" pitchFamily="18" charset="0"/>
              </a:rPr>
              <a:t>State Revenue		</a:t>
            </a:r>
            <a:r>
              <a:rPr lang="en-US" altLang="en-US" sz="2400" b="1" dirty="0" smtClean="0">
                <a:solidFill>
                  <a:schemeClr val="bg2"/>
                </a:solidFill>
                <a:effectLst/>
                <a:latin typeface="Times New Roman" pitchFamily="18" charset="0"/>
              </a:rPr>
              <a:t>+$472,000</a:t>
            </a:r>
          </a:p>
          <a:p>
            <a:pPr lvl="1" eaLnBrk="1" hangingPunct="1">
              <a:spcBef>
                <a:spcPts val="0"/>
              </a:spcBef>
              <a:spcAft>
                <a:spcPts val="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“One-time” Special Education Preschool Grant ($405,000)</a:t>
            </a:r>
          </a:p>
          <a:p>
            <a:pPr lvl="1" eaLnBrk="1" hangingPunct="1">
              <a:spcBef>
                <a:spcPts val="0"/>
              </a:spcBef>
              <a:spcAft>
                <a:spcPts val="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Lottery (restricted and unrestricted) </a:t>
            </a:r>
          </a:p>
          <a:p>
            <a:pPr lvl="1" eaLnBrk="1" hangingPunct="1">
              <a:spcBef>
                <a:spcPts val="0"/>
              </a:spcBef>
              <a:spcAft>
                <a:spcPts val="0"/>
              </a:spcAft>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Mental Health Reimbursement for 50% of Additional </a:t>
            </a:r>
            <a:r>
              <a:rPr lang="en-US" altLang="en-US" sz="2400" b="1" dirty="0">
                <a:solidFill>
                  <a:schemeClr val="bg2"/>
                </a:solidFill>
                <a:effectLst/>
                <a:latin typeface="Times New Roman" pitchFamily="18" charset="0"/>
              </a:rPr>
              <a:t>P</a:t>
            </a:r>
            <a:r>
              <a:rPr lang="en-US" altLang="en-US" sz="2400" b="1" dirty="0" smtClean="0">
                <a:solidFill>
                  <a:schemeClr val="bg2"/>
                </a:solidFill>
                <a:effectLst/>
                <a:latin typeface="Times New Roman" pitchFamily="18" charset="0"/>
              </a:rPr>
              <a:t>sychologist</a:t>
            </a:r>
          </a:p>
          <a:p>
            <a:pPr marL="457200" lvl="1" indent="0" eaLnBrk="1" hangingPunct="1">
              <a:spcBef>
                <a:spcPts val="0"/>
              </a:spcBef>
              <a:spcAft>
                <a:spcPts val="0"/>
              </a:spcAft>
              <a:buClr>
                <a:schemeClr val="bg2"/>
              </a:buClr>
              <a:buNone/>
              <a:defRPr/>
            </a:pPr>
            <a:endParaRPr lang="en-US" altLang="en-US" sz="2400" b="1" dirty="0" smtClean="0">
              <a:solidFill>
                <a:schemeClr val="bg2"/>
              </a:solidFill>
              <a:effectLst/>
              <a:latin typeface="Times New Roman" pitchFamily="18" charset="0"/>
            </a:endParaRPr>
          </a:p>
          <a:p>
            <a:pPr eaLnBrk="1" hangingPunct="1">
              <a:lnSpc>
                <a:spcPct val="80000"/>
              </a:lnSpc>
              <a:spcAft>
                <a:spcPct val="15000"/>
              </a:spcAft>
              <a:buClr>
                <a:srgbClr val="003366"/>
              </a:buClr>
              <a:buFont typeface="Wingdings" pitchFamily="2" charset="2"/>
              <a:buChar char="Ø"/>
              <a:defRPr/>
            </a:pPr>
            <a:r>
              <a:rPr lang="en-US" altLang="en-US" sz="2800" b="1" dirty="0" smtClean="0">
                <a:solidFill>
                  <a:srgbClr val="003366"/>
                </a:solidFill>
                <a:effectLst/>
                <a:latin typeface="Times New Roman" pitchFamily="18" charset="0"/>
              </a:rPr>
              <a:t>Local Revenue		</a:t>
            </a:r>
            <a:r>
              <a:rPr lang="en-US" altLang="en-US" sz="2400" b="1" dirty="0" smtClean="0">
                <a:solidFill>
                  <a:srgbClr val="003366"/>
                </a:solidFill>
                <a:effectLst/>
                <a:latin typeface="Times New Roman" pitchFamily="18" charset="0"/>
              </a:rPr>
              <a:t>+$82,000</a:t>
            </a:r>
          </a:p>
          <a:p>
            <a:pPr lvl="1" eaLnBrk="1" hangingPunct="1">
              <a:spcBef>
                <a:spcPts val="0"/>
              </a:spcBef>
              <a:spcAft>
                <a:spcPts val="0"/>
              </a:spcAft>
              <a:buClr>
                <a:srgbClr val="003366"/>
              </a:buClr>
              <a:buFont typeface="Arial" panose="020B0604020202020204" pitchFamily="34" charset="0"/>
              <a:buChar char="•"/>
              <a:defRPr/>
            </a:pPr>
            <a:r>
              <a:rPr lang="en-US" altLang="en-US" sz="2400" b="1" dirty="0" smtClean="0">
                <a:solidFill>
                  <a:srgbClr val="003366"/>
                </a:solidFill>
                <a:effectLst/>
                <a:latin typeface="Times New Roman" pitchFamily="18" charset="0"/>
              </a:rPr>
              <a:t>School Site Donations Received </a:t>
            </a:r>
          </a:p>
          <a:p>
            <a:pPr lvl="1" eaLnBrk="1" hangingPunct="1">
              <a:spcBef>
                <a:spcPts val="0"/>
              </a:spcBef>
              <a:spcAft>
                <a:spcPts val="0"/>
              </a:spcAft>
              <a:buClr>
                <a:srgbClr val="003366"/>
              </a:buClr>
              <a:buFont typeface="Arial" panose="020B0604020202020204" pitchFamily="34" charset="0"/>
              <a:buChar char="•"/>
              <a:defRPr/>
            </a:pPr>
            <a:r>
              <a:rPr lang="en-US" altLang="en-US" sz="2400" b="1" dirty="0" smtClean="0">
                <a:solidFill>
                  <a:srgbClr val="003366"/>
                </a:solidFill>
                <a:effectLst/>
                <a:latin typeface="Times New Roman" pitchFamily="18" charset="0"/>
              </a:rPr>
              <a:t>Increased Special Education Funding</a:t>
            </a:r>
          </a:p>
          <a:p>
            <a:pPr lvl="1" eaLnBrk="1" hangingPunct="1">
              <a:spcBef>
                <a:spcPts val="0"/>
              </a:spcBef>
              <a:spcAft>
                <a:spcPts val="0"/>
              </a:spcAft>
              <a:buClr>
                <a:srgbClr val="003366"/>
              </a:buClr>
              <a:buFont typeface="Arial" panose="020B0604020202020204" pitchFamily="34" charset="0"/>
              <a:buChar char="•"/>
              <a:defRPr/>
            </a:pPr>
            <a:r>
              <a:rPr lang="en-US" altLang="en-US" sz="2400" b="1" dirty="0" smtClean="0">
                <a:solidFill>
                  <a:srgbClr val="003366"/>
                </a:solidFill>
                <a:effectLst/>
                <a:latin typeface="Times New Roman" pitchFamily="18" charset="0"/>
              </a:rPr>
              <a:t>Out of Home Care Funds Reimbursement for 50% of Additional Psychologist</a:t>
            </a:r>
            <a:endParaRPr lang="en-US" altLang="en-US" sz="2800" b="1" dirty="0" smtClean="0">
              <a:solidFill>
                <a:schemeClr val="bg2"/>
              </a:solidFill>
              <a:effectLst/>
              <a:latin typeface="Times New Roman" pitchFamily="18" charset="0"/>
            </a:endParaRPr>
          </a:p>
          <a:p>
            <a:pPr eaLnBrk="1" hangingPunct="1">
              <a:lnSpc>
                <a:spcPct val="80000"/>
              </a:lnSpc>
              <a:spcAft>
                <a:spcPct val="15000"/>
              </a:spcAft>
              <a:buClr>
                <a:schemeClr val="bg2"/>
              </a:buClr>
              <a:buFont typeface="Wingdings" pitchFamily="2" charset="2"/>
              <a:buNone/>
              <a:defRPr/>
            </a:pPr>
            <a:endParaRPr lang="en-US" altLang="en-US" sz="28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D824D65-2B2E-4808-9D24-CFA567B2A3DA}" type="slidenum">
              <a:rPr lang="en-US" altLang="en-US"/>
              <a:pPr>
                <a:defRPr/>
              </a:pPr>
              <a:t>6</a:t>
            </a:fld>
            <a:endParaRPr lang="en-US" altLang="en-US"/>
          </a:p>
        </p:txBody>
      </p:sp>
      <p:sp>
        <p:nvSpPr>
          <p:cNvPr id="5325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a:t>
            </a:r>
            <a:endParaRPr lang="en-US" altLang="en-US" sz="2400" b="1" dirty="0" smtClean="0">
              <a:effectLst/>
              <a:latin typeface="Times New Roman" pitchFamily="18" charset="0"/>
            </a:endParaRPr>
          </a:p>
        </p:txBody>
      </p:sp>
      <p:sp>
        <p:nvSpPr>
          <p:cNvPr id="8196" name="Rectangle 3"/>
          <p:cNvSpPr>
            <a:spLocks noGrp="1" noChangeArrowheads="1"/>
          </p:cNvSpPr>
          <p:nvPr>
            <p:ph type="body" idx="1"/>
          </p:nvPr>
        </p:nvSpPr>
        <p:spPr>
          <a:xfrm>
            <a:off x="228600" y="1676400"/>
            <a:ext cx="8686800" cy="4724400"/>
          </a:xfrm>
          <a:noFill/>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Salary</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Budgeted per Board approved salary schedules (includes tentative agreement for all employees)</a:t>
            </a:r>
          </a:p>
          <a:p>
            <a:pPr lvl="1"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January 1 minimum wage increase to $13.00 for noon duty aides</a:t>
            </a:r>
          </a:p>
          <a:p>
            <a:pPr eaLnBrk="1" hangingPunct="1">
              <a:spcAft>
                <a:spcPct val="15000"/>
              </a:spcAft>
              <a:buClr>
                <a:schemeClr val="bg2"/>
              </a:buClr>
              <a:buFont typeface="Wingdings" pitchFamily="2" charset="2"/>
              <a:buChar char="Ø"/>
            </a:pPr>
            <a:r>
              <a:rPr lang="en-US" altLang="en-US" sz="2400" b="1" dirty="0" smtClean="0">
                <a:solidFill>
                  <a:schemeClr val="bg2"/>
                </a:solidFill>
                <a:effectLst/>
                <a:latin typeface="Times New Roman" pitchFamily="18" charset="0"/>
              </a:rPr>
              <a:t>Step, Column and Longevity:  Actuals for 2019/20</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Health and Welfare:  Maximum medical benefits package $21,894</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STRS pension rate increase 0.82% (17.10% from 16.28%)</a:t>
            </a:r>
          </a:p>
          <a:p>
            <a:pPr eaLnBrk="1" hangingPunct="1">
              <a:buClr>
                <a:schemeClr val="bg2"/>
              </a:buClr>
              <a:buFont typeface="Wingdings" pitchFamily="2" charset="2"/>
              <a:buChar char="Ø"/>
            </a:pPr>
            <a:r>
              <a:rPr lang="en-US" altLang="en-US" sz="2400" b="1" dirty="0" smtClean="0">
                <a:solidFill>
                  <a:schemeClr val="bg2"/>
                </a:solidFill>
                <a:effectLst/>
                <a:latin typeface="Times New Roman" pitchFamily="18" charset="0"/>
              </a:rPr>
              <a:t>PERS pension rate increase 1.659% (19.721% from 18.062%)</a:t>
            </a:r>
          </a:p>
          <a:p>
            <a:pPr eaLnBrk="1" hangingPunct="1">
              <a:buClr>
                <a:schemeClr val="tx1"/>
              </a:buClr>
              <a:buFont typeface="Wingdings" pitchFamily="2" charset="2"/>
              <a:buNone/>
            </a:pPr>
            <a:endParaRPr lang="en-US" altLang="en-US" sz="2800" b="1" dirty="0" smtClean="0">
              <a:solidFill>
                <a:schemeClr val="bg2"/>
              </a:solidFill>
              <a:effectLst/>
              <a:latin typeface="Times New Roman" pitchFamily="18" charset="0"/>
            </a:endParaRPr>
          </a:p>
        </p:txBody>
      </p:sp>
    </p:spTree>
  </p:cSld>
  <p:clrMapOvr>
    <a:masterClrMapping/>
  </p:clrMapOvr>
  <p:transition spd="med">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A635AC0-1A5A-4DCD-B994-3A4F4641C383}" type="slidenum">
              <a:rPr lang="en-US" altLang="en-US"/>
              <a:pPr>
                <a:defRPr/>
              </a:pPr>
              <a:t>7</a:t>
            </a:fld>
            <a:endParaRPr lang="en-US" altLang="en-US"/>
          </a:p>
        </p:txBody>
      </p:sp>
      <p:sp>
        <p:nvSpPr>
          <p:cNvPr id="94210" name="Rectangle 2"/>
          <p:cNvSpPr>
            <a:spLocks noGrp="1" noChangeArrowheads="1"/>
          </p:cNvSpPr>
          <p:nvPr>
            <p:ph type="title"/>
          </p:nvPr>
        </p:nvSpPr>
        <p:spPr>
          <a:xfrm>
            <a:off x="228600" y="304800"/>
            <a:ext cx="8458200" cy="9906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a:t>
            </a:r>
            <a:endParaRPr lang="en-US" altLang="en-US" sz="2400" b="1" dirty="0" smtClean="0">
              <a:effectLst/>
              <a:latin typeface="Times New Roman" pitchFamily="18" charset="0"/>
            </a:endParaRPr>
          </a:p>
        </p:txBody>
      </p:sp>
      <p:sp>
        <p:nvSpPr>
          <p:cNvPr id="94211" name="Rectangle 3"/>
          <p:cNvSpPr>
            <a:spLocks noGrp="1" noChangeArrowheads="1"/>
          </p:cNvSpPr>
          <p:nvPr>
            <p:ph type="body" idx="1"/>
          </p:nvPr>
        </p:nvSpPr>
        <p:spPr>
          <a:xfrm>
            <a:off x="228600" y="1676400"/>
            <a:ext cx="8534400" cy="47244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Supplies</a:t>
            </a:r>
          </a:p>
          <a:p>
            <a:pPr lvl="1" eaLnBrk="1" hangingPunct="1">
              <a:buClr>
                <a:schemeClr val="bg2"/>
              </a:buClr>
              <a:buFont typeface="Wingdings" pitchFamily="2" charset="2"/>
              <a:buChar char="Ø"/>
              <a:defRPr/>
            </a:pPr>
            <a:r>
              <a:rPr lang="en-US" altLang="en-US" sz="2400" b="1" dirty="0" smtClean="0">
                <a:solidFill>
                  <a:schemeClr val="bg2">
                    <a:lumMod val="75000"/>
                  </a:schemeClr>
                </a:solidFill>
                <a:effectLst/>
                <a:latin typeface="Times New Roman" pitchFamily="18" charset="0"/>
              </a:rPr>
              <a:t>Elementary school site budgets at $72 per student and $116 at Rancho Intermediate per student (CPI increase of 3.33%)</a:t>
            </a:r>
            <a:endParaRPr lang="en-US" altLang="en-US" sz="2400" b="1" strike="sngStrike" dirty="0" smtClean="0">
              <a:solidFill>
                <a:schemeClr val="bg2">
                  <a:lumMod val="75000"/>
                </a:schemeClr>
              </a:solidFill>
              <a:effectLst/>
              <a:latin typeface="Times New Roman" pitchFamily="18" charset="0"/>
            </a:endParaRPr>
          </a:p>
          <a:p>
            <a:pPr marL="457200" lvl="1" indent="0" eaLnBrk="1" hangingPunct="1">
              <a:buClr>
                <a:schemeClr val="bg2"/>
              </a:buClr>
              <a:buNone/>
              <a:defRPr/>
            </a:pPr>
            <a:endParaRPr lang="en-US" altLang="en-US" sz="2400" b="1" strike="sngStrike" dirty="0" smtClean="0">
              <a:solidFill>
                <a:srgbClr val="FF0000"/>
              </a:solidFill>
              <a:effectLst/>
              <a:latin typeface="Times New Roman" pitchFamily="18" charset="0"/>
            </a:endParaRPr>
          </a:p>
          <a:p>
            <a:pPr lvl="1" eaLnBrk="1" hangingPunct="1">
              <a:buClr>
                <a:schemeClr val="bg2"/>
              </a:buClr>
              <a:buFont typeface="Wingdings" pitchFamily="2" charset="2"/>
              <a:buChar char="Ø"/>
              <a:defRPr/>
            </a:pPr>
            <a:r>
              <a:rPr lang="en-US" altLang="en-US" sz="2400" b="1" dirty="0" smtClean="0">
                <a:solidFill>
                  <a:schemeClr val="bg2"/>
                </a:solidFill>
                <a:effectLst/>
                <a:latin typeface="Times New Roman" pitchFamily="18" charset="0"/>
              </a:rPr>
              <a:t>2018/19 Restricted Carryover, unrestricted school site/school donations carryover, and unused prior year federal awards are appropriated primarily in supply expenditure object codes</a:t>
            </a:r>
          </a:p>
        </p:txBody>
      </p:sp>
    </p:spTree>
  </p:cSld>
  <p:clrMapOvr>
    <a:masterClrMapping/>
  </p:clrMapOvr>
  <p:transition spd="med">
    <p:plu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9C07620B-35C5-45F6-BE45-C1216A5CD2D6}" type="slidenum">
              <a:rPr lang="en-US" altLang="en-US"/>
              <a:pPr>
                <a:defRPr/>
              </a:pPr>
              <a:t>8</a:t>
            </a:fld>
            <a:endParaRPr lang="en-US" altLang="en-US"/>
          </a:p>
        </p:txBody>
      </p:sp>
      <p:sp>
        <p:nvSpPr>
          <p:cNvPr id="6146" name="Rectangle 2"/>
          <p:cNvSpPr>
            <a:spLocks noGrp="1" noChangeArrowheads="1"/>
          </p:cNvSpPr>
          <p:nvPr>
            <p:ph type="title"/>
          </p:nvPr>
        </p:nvSpPr>
        <p:spPr>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t"/>
          <a:lstStyle/>
          <a:p>
            <a:pPr eaLnBrk="1" hangingPunct="1">
              <a:defRPr/>
            </a:pPr>
            <a:r>
              <a:rPr lang="en-US" altLang="en-US" smtClean="0"/>
              <a:t/>
            </a:r>
            <a:br>
              <a:rPr lang="en-US" altLang="en-US" smtClean="0"/>
            </a:br>
            <a:endParaRPr lang="en-US" altLang="en-US" smtClean="0"/>
          </a:p>
        </p:txBody>
      </p:sp>
      <p:sp>
        <p:nvSpPr>
          <p:cNvPr id="11268" name="Rectangle 3"/>
          <p:cNvSpPr>
            <a:spLocks noChangeArrowheads="1"/>
          </p:cNvSpPr>
          <p:nvPr/>
        </p:nvSpPr>
        <p:spPr bwMode="auto">
          <a:xfrm>
            <a:off x="533400" y="533400"/>
            <a:ext cx="8001000" cy="8382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56796" dir="1593903" algn="ctr" rotWithShape="0">
                    <a:schemeClr val="bg2"/>
                  </a:outerShdw>
                </a:effectLst>
              </a14:hiddenEffects>
            </a:ext>
          </a:extLst>
        </p:spPr>
        <p:txBody>
          <a:bodyPr lIns="90488" tIns="44450" rIns="90488" bIns="44450"/>
          <a:lstStyle>
            <a:lvl1pPr algn="l" eaLnBrk="0" hangingPunct="0">
              <a:spcBef>
                <a:spcPct val="20000"/>
              </a:spcBef>
              <a:buClr>
                <a:schemeClr val="hlink"/>
              </a:buClr>
              <a:buSzPct val="65000"/>
              <a:buFont typeface="Wingdings" pitchFamily="2" charset="2"/>
              <a:buChar char="n"/>
              <a:defRPr sz="3200">
                <a:solidFill>
                  <a:schemeClr val="tx1"/>
                </a:solidFill>
                <a:latin typeface="Tahoma" pitchFamily="34" charset="0"/>
              </a:defRPr>
            </a:lvl1pPr>
            <a:lvl2pPr marL="742950" indent="-285750" algn="l" eaLnBrk="0" hangingPunct="0">
              <a:spcBef>
                <a:spcPct val="20000"/>
              </a:spcBef>
              <a:buClr>
                <a:schemeClr val="folHlink"/>
              </a:buClr>
              <a:buSzPct val="65000"/>
              <a:buFont typeface="Wingdings" pitchFamily="2" charset="2"/>
              <a:buChar char="n"/>
              <a:defRPr sz="2800">
                <a:solidFill>
                  <a:schemeClr val="tx1"/>
                </a:solidFill>
                <a:latin typeface="Tahoma" pitchFamily="34" charset="0"/>
              </a:defRPr>
            </a:lvl2pPr>
            <a:lvl3pPr marL="1143000" indent="-228600" algn="l" eaLnBrk="0" hangingPunct="0">
              <a:spcBef>
                <a:spcPct val="20000"/>
              </a:spcBef>
              <a:buClr>
                <a:schemeClr val="hlink"/>
              </a:buClr>
              <a:buSzPct val="65000"/>
              <a:buFont typeface="Wingdings" pitchFamily="2" charset="2"/>
              <a:buChar char="n"/>
              <a:defRPr sz="2400">
                <a:solidFill>
                  <a:schemeClr val="tx1"/>
                </a:solidFill>
                <a:latin typeface="Tahoma" pitchFamily="34" charset="0"/>
              </a:defRPr>
            </a:lvl3pPr>
            <a:lvl4pPr marL="1600200" indent="-228600" algn="l" eaLnBrk="0" hangingPunct="0">
              <a:spcBef>
                <a:spcPct val="20000"/>
              </a:spcBef>
              <a:buClr>
                <a:schemeClr val="folHlink"/>
              </a:buClr>
              <a:buSzPct val="65000"/>
              <a:buFont typeface="Wingdings" pitchFamily="2" charset="2"/>
              <a:buChar char="n"/>
              <a:defRPr sz="2000">
                <a:solidFill>
                  <a:schemeClr val="tx1"/>
                </a:solidFill>
                <a:latin typeface="Tahoma" pitchFamily="34" charset="0"/>
              </a:defRPr>
            </a:lvl4pPr>
            <a:lvl5pPr marL="2057400" indent="-228600" algn="l" eaLnBrk="0" hangingPunct="0">
              <a:spcBef>
                <a:spcPct val="20000"/>
              </a:spcBef>
              <a:buClr>
                <a:schemeClr val="hlink"/>
              </a:buClr>
              <a:buSzPct val="65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SzPct val="65000"/>
              <a:buFont typeface="Wingdings" pitchFamily="2" charset="2"/>
              <a:buChar char="n"/>
              <a:defRPr sz="2000">
                <a:solidFill>
                  <a:schemeClr val="tx1"/>
                </a:solidFill>
                <a:latin typeface="Tahoma" pitchFamily="34" charset="0"/>
              </a:defRPr>
            </a:lvl9pPr>
          </a:lstStyle>
          <a:p>
            <a:pPr algn="ctr">
              <a:lnSpc>
                <a:spcPct val="110000"/>
              </a:lnSpc>
              <a:spcBef>
                <a:spcPct val="0"/>
              </a:spcBef>
              <a:buClrTx/>
              <a:buSzTx/>
              <a:buFontTx/>
              <a:buNone/>
            </a:pPr>
            <a:r>
              <a:rPr lang="en-US" altLang="en-US" sz="4400" dirty="0" smtClean="0">
                <a:solidFill>
                  <a:schemeClr val="bg2"/>
                </a:solidFill>
                <a:latin typeface="Book Antiqua" pitchFamily="18" charset="0"/>
              </a:rPr>
              <a:t>2019/20 </a:t>
            </a:r>
            <a:r>
              <a:rPr lang="en-US" altLang="en-US" sz="4400" dirty="0">
                <a:solidFill>
                  <a:schemeClr val="bg2"/>
                </a:solidFill>
                <a:latin typeface="Book Antiqua" pitchFamily="18" charset="0"/>
              </a:rPr>
              <a:t>Expenses</a:t>
            </a:r>
          </a:p>
          <a:p>
            <a:pPr latinLnBrk="1">
              <a:lnSpc>
                <a:spcPct val="110000"/>
              </a:lnSpc>
              <a:spcBef>
                <a:spcPct val="0"/>
              </a:spcBef>
              <a:buClrTx/>
              <a:buSzTx/>
              <a:buFontTx/>
              <a:buNone/>
            </a:pPr>
            <a:endParaRPr lang="en-US" altLang="en-US" sz="4400" b="0" i="1" dirty="0">
              <a:solidFill>
                <a:schemeClr val="tx2"/>
              </a:solidFill>
              <a:latin typeface="Book Antiqua" pitchFamily="18" charset="0"/>
            </a:endParaRPr>
          </a:p>
        </p:txBody>
      </p:sp>
      <p:graphicFrame>
        <p:nvGraphicFramePr>
          <p:cNvPr id="11269" name="Object 4">
            <a:hlinkClick r:id="" action="ppaction://ole?verb=0"/>
          </p:cNvPr>
          <p:cNvGraphicFramePr>
            <a:graphicFrameLocks/>
          </p:cNvGraphicFramePr>
          <p:nvPr>
            <p:extLst>
              <p:ext uri="{D42A27DB-BD31-4B8C-83A1-F6EECF244321}">
                <p14:modId xmlns:p14="http://schemas.microsoft.com/office/powerpoint/2010/main" val="3998862218"/>
              </p:ext>
            </p:extLst>
          </p:nvPr>
        </p:nvGraphicFramePr>
        <p:xfrm>
          <a:off x="533400" y="1981200"/>
          <a:ext cx="8039100" cy="4038600"/>
        </p:xfrm>
        <a:graphic>
          <a:graphicData uri="http://schemas.openxmlformats.org/presentationml/2006/ole">
            <mc:AlternateContent xmlns:mc="http://schemas.openxmlformats.org/markup-compatibility/2006">
              <mc:Choice xmlns:v="urn:schemas-microsoft-com:vml" Requires="v">
                <p:oleObj spid="_x0000_s11448" name="Worksheet" r:id="rId3" imgW="4467188" imgH="2028757" progId="Excel.Sheet.8">
                  <p:embed/>
                </p:oleObj>
              </mc:Choice>
              <mc:Fallback>
                <p:oleObj name="Worksheet" r:id="rId3" imgW="4467188" imgH="2028757" progId="Excel.Sheet.8">
                  <p:embed/>
                  <p:pic>
                    <p:nvPicPr>
                      <p:cNvPr id="0" name="Object 4"/>
                      <p:cNvPicPr>
                        <a:picLocks noChangeArrowheads="1"/>
                      </p:cNvPicPr>
                      <p:nvPr/>
                    </p:nvPicPr>
                    <p:blipFill>
                      <a:blip r:embed="rId4"/>
                      <a:srcRect/>
                      <a:stretch>
                        <a:fillRect/>
                      </a:stretch>
                    </p:blipFill>
                    <p:spPr bwMode="auto">
                      <a:xfrm>
                        <a:off x="533400" y="1981200"/>
                        <a:ext cx="8039100" cy="4038600"/>
                      </a:xfrm>
                      <a:prstGeom prst="rect">
                        <a:avLst/>
                      </a:prstGeom>
                      <a:noFill/>
                      <a:ln w="12700">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9" name="Rectangle 5"/>
          <p:cNvSpPr>
            <a:spLocks noChangeArrowheads="1"/>
          </p:cNvSpPr>
          <p:nvPr/>
        </p:nvSpPr>
        <p:spPr bwMode="auto">
          <a:xfrm>
            <a:off x="609600" y="5334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defRPr sz="4400">
                <a:solidFill>
                  <a:schemeClr val="tx2"/>
                </a:solidFill>
                <a:effectLst>
                  <a:outerShdw blurRad="38100" dist="38100" dir="2700000" algn="tl">
                    <a:srgbClr val="000000"/>
                  </a:outerShdw>
                </a:effectLst>
                <a:latin typeface="Tahoma" pitchFamily="34" charset="0"/>
              </a:defRPr>
            </a:lvl1pPr>
            <a:lvl2pPr>
              <a:defRPr sz="4400">
                <a:solidFill>
                  <a:schemeClr val="tx2"/>
                </a:solidFill>
                <a:effectLst>
                  <a:outerShdw blurRad="38100" dist="38100" dir="2700000" algn="tl">
                    <a:srgbClr val="000000"/>
                  </a:outerShdw>
                </a:effectLst>
                <a:latin typeface="Tahoma" pitchFamily="34" charset="0"/>
              </a:defRPr>
            </a:lvl2pPr>
            <a:lvl3pPr>
              <a:defRPr sz="4400">
                <a:solidFill>
                  <a:schemeClr val="tx2"/>
                </a:solidFill>
                <a:effectLst>
                  <a:outerShdw blurRad="38100" dist="38100" dir="2700000" algn="tl">
                    <a:srgbClr val="000000"/>
                  </a:outerShdw>
                </a:effectLst>
                <a:latin typeface="Tahoma" pitchFamily="34" charset="0"/>
              </a:defRPr>
            </a:lvl3pPr>
            <a:lvl4pPr>
              <a:defRPr sz="4400">
                <a:solidFill>
                  <a:schemeClr val="tx2"/>
                </a:solidFill>
                <a:effectLst>
                  <a:outerShdw blurRad="38100" dist="38100" dir="2700000" algn="tl">
                    <a:srgbClr val="000000"/>
                  </a:outerShdw>
                </a:effectLst>
                <a:latin typeface="Tahoma" pitchFamily="34" charset="0"/>
              </a:defRPr>
            </a:lvl4pPr>
            <a:lvl5pPr>
              <a:defRPr sz="4400">
                <a:solidFill>
                  <a:schemeClr val="tx2"/>
                </a:solidFill>
                <a:effectLst>
                  <a:outerShdw blurRad="38100" dist="38100" dir="2700000" algn="tl">
                    <a:srgbClr val="000000"/>
                  </a:outerShdw>
                </a:effectLst>
                <a:latin typeface="Tahoma"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a:lstStyle>
          <a:p>
            <a:pPr>
              <a:defRPr/>
            </a:pPr>
            <a:r>
              <a:rPr lang="en-US" altLang="en-US" b="0" smtClean="0"/>
              <a:t/>
            </a:r>
            <a:br>
              <a:rPr lang="en-US" altLang="en-US" b="0" smtClean="0"/>
            </a:br>
            <a:endParaRPr lang="en-US" altLang="en-US" b="0" smtClean="0"/>
          </a:p>
        </p:txBody>
      </p:sp>
    </p:spTree>
  </p:cSld>
  <p:clrMapOvr>
    <a:masterClrMapping/>
  </p:clrMapOvr>
  <p:transition spd="med">
    <p:pull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C614B7A-7B44-496C-8154-357A1BCEA25D}" type="slidenum">
              <a:rPr lang="en-US" altLang="en-US"/>
              <a:pPr>
                <a:defRPr/>
              </a:pPr>
              <a:t>9</a:t>
            </a:fld>
            <a:endParaRPr lang="en-US" altLang="en-US"/>
          </a:p>
        </p:txBody>
      </p:sp>
      <p:sp>
        <p:nvSpPr>
          <p:cNvPr id="96258" name="Rectangle 2"/>
          <p:cNvSpPr>
            <a:spLocks noGrp="1" noChangeArrowheads="1"/>
          </p:cNvSpPr>
          <p:nvPr>
            <p:ph type="title"/>
          </p:nvPr>
        </p:nvSpPr>
        <p:spPr>
          <a:xfrm>
            <a:off x="228600" y="304800"/>
            <a:ext cx="8458200" cy="1447800"/>
          </a:xfrm>
          <a:ln w="12700">
            <a:solidFill>
              <a:schemeClr val="bg1"/>
            </a:solidFill>
            <a:miter lim="800000"/>
            <a:headEnd/>
            <a:tailEnd/>
          </a:ln>
          <a:extLst>
            <a:ext uri="{909E8E84-426E-40DD-AFC4-6F175D3DCCD1}">
              <a14:hiddenFill xmlns:a14="http://schemas.microsoft.com/office/drawing/2010/main">
                <a:solidFill>
                  <a:schemeClr val="tx1"/>
                </a:solidFill>
              </a14:hiddenFill>
            </a:ext>
          </a:extLst>
        </p:spPr>
        <p:txBody>
          <a:bodyPr lIns="90488" tIns="44450" rIns="90488" bIns="44450" anchor="t"/>
          <a:lstStyle/>
          <a:p>
            <a:pPr eaLnBrk="1" hangingPunct="1">
              <a:defRPr/>
            </a:pPr>
            <a:r>
              <a:rPr lang="en-US" altLang="en-US" sz="2400" b="1" dirty="0" smtClean="0">
                <a:solidFill>
                  <a:srgbClr val="95055B"/>
                </a:solidFill>
              </a:rPr>
              <a:t>    </a:t>
            </a:r>
            <a:r>
              <a:rPr lang="en-US" altLang="en-US" sz="3600" b="1" dirty="0" smtClean="0">
                <a:solidFill>
                  <a:schemeClr val="bg2"/>
                </a:solidFill>
                <a:effectLst/>
                <a:latin typeface="Times New Roman" pitchFamily="18" charset="0"/>
              </a:rPr>
              <a:t>2019/20 First Interim Assumptions</a:t>
            </a:r>
            <a:r>
              <a:rPr lang="en-US" altLang="en-US" sz="2400" b="1" dirty="0" smtClean="0">
                <a:solidFill>
                  <a:srgbClr val="D60093"/>
                </a:solidFill>
                <a:effectLst/>
              </a:rPr>
              <a:t/>
            </a:r>
            <a:br>
              <a:rPr lang="en-US" altLang="en-US" sz="2400" b="1" dirty="0" smtClean="0">
                <a:solidFill>
                  <a:srgbClr val="D60093"/>
                </a:solidFill>
                <a:effectLst/>
              </a:rPr>
            </a:br>
            <a:r>
              <a:rPr lang="en-US" altLang="en-US" sz="2400" b="1" dirty="0" smtClean="0">
                <a:solidFill>
                  <a:srgbClr val="D60093"/>
                </a:solidFill>
                <a:effectLst/>
              </a:rPr>
              <a:t> </a:t>
            </a:r>
            <a:r>
              <a:rPr lang="en-US" altLang="en-US" sz="2400" b="1" dirty="0" smtClean="0">
                <a:solidFill>
                  <a:schemeClr val="bg2"/>
                </a:solidFill>
                <a:effectLst/>
                <a:latin typeface="Times New Roman" pitchFamily="18" charset="0"/>
              </a:rPr>
              <a:t>General Fund Expenditures – Major Changes from</a:t>
            </a:r>
            <a:br>
              <a:rPr lang="en-US" altLang="en-US" sz="2400" b="1" dirty="0" smtClean="0">
                <a:solidFill>
                  <a:schemeClr val="bg2"/>
                </a:solidFill>
                <a:effectLst/>
                <a:latin typeface="Times New Roman" pitchFamily="18" charset="0"/>
              </a:rPr>
            </a:br>
            <a:r>
              <a:rPr lang="en-US" altLang="en-US" sz="2400" b="1" dirty="0" smtClean="0">
                <a:solidFill>
                  <a:schemeClr val="bg2"/>
                </a:solidFill>
                <a:effectLst/>
                <a:latin typeface="Times New Roman" pitchFamily="18" charset="0"/>
              </a:rPr>
              <a:t>Adopted Budget</a:t>
            </a:r>
            <a:endParaRPr lang="en-US" altLang="en-US" sz="2400" b="1" dirty="0" smtClean="0">
              <a:effectLst/>
              <a:latin typeface="Times New Roman" pitchFamily="18" charset="0"/>
            </a:endParaRPr>
          </a:p>
        </p:txBody>
      </p:sp>
      <p:sp>
        <p:nvSpPr>
          <p:cNvPr id="12292" name="Rectangle 3"/>
          <p:cNvSpPr>
            <a:spLocks noGrp="1" noChangeArrowheads="1"/>
          </p:cNvSpPr>
          <p:nvPr>
            <p:ph type="body" idx="1"/>
          </p:nvPr>
        </p:nvSpPr>
        <p:spPr>
          <a:xfrm>
            <a:off x="304800" y="1905000"/>
            <a:ext cx="8534400" cy="4495800"/>
          </a:xfrm>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eaLnBrk="1" hangingPunct="1">
              <a:buClr>
                <a:schemeClr val="bg2"/>
              </a:buClr>
              <a:buFont typeface="Wingdings" pitchFamily="2" charset="2"/>
              <a:buChar char="Ø"/>
              <a:defRPr/>
            </a:pPr>
            <a:r>
              <a:rPr lang="en-US" altLang="en-US" sz="2800" b="1" dirty="0" smtClean="0">
                <a:solidFill>
                  <a:schemeClr val="bg2"/>
                </a:solidFill>
                <a:effectLst/>
                <a:latin typeface="Times New Roman" pitchFamily="18" charset="0"/>
              </a:rPr>
              <a:t>Certificated Salaries	</a:t>
            </a:r>
            <a:r>
              <a:rPr lang="en-US" altLang="en-US" sz="2400" b="1" dirty="0" smtClean="0">
                <a:solidFill>
                  <a:schemeClr val="bg2"/>
                </a:solidFill>
                <a:effectLst/>
                <a:latin typeface="Times New Roman" pitchFamily="18" charset="0"/>
              </a:rPr>
              <a:t>+$145,000: </a:t>
            </a:r>
          </a:p>
          <a:p>
            <a:pPr lvl="1" eaLnBrk="1" hangingPunct="1">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Salary increases for all certificated employees</a:t>
            </a:r>
          </a:p>
          <a:p>
            <a:pPr lvl="1" eaLnBrk="1" hangingPunct="1">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Savings from </a:t>
            </a:r>
            <a:r>
              <a:rPr lang="en-US" altLang="en-US" sz="2400" b="1" dirty="0" smtClean="0">
                <a:solidFill>
                  <a:schemeClr val="bg2"/>
                </a:solidFill>
                <a:effectLst/>
                <a:latin typeface="Times New Roman" pitchFamily="18" charset="0"/>
              </a:rPr>
              <a:t>5 </a:t>
            </a:r>
            <a:r>
              <a:rPr lang="en-US" altLang="en-US" sz="2400" b="1" dirty="0" smtClean="0">
                <a:solidFill>
                  <a:schemeClr val="bg2"/>
                </a:solidFill>
                <a:effectLst/>
                <a:latin typeface="Times New Roman" pitchFamily="18" charset="0"/>
              </a:rPr>
              <a:t>retirements </a:t>
            </a:r>
          </a:p>
          <a:p>
            <a:pPr eaLnBrk="1" hangingPunct="1">
              <a:buClr>
                <a:schemeClr val="bg2"/>
              </a:buClr>
              <a:buFont typeface="Wingdings" pitchFamily="2" charset="2"/>
              <a:buChar char="Ø"/>
              <a:defRPr/>
            </a:pPr>
            <a:r>
              <a:rPr lang="en-US" altLang="en-US" sz="2800" b="1" dirty="0" smtClean="0">
                <a:solidFill>
                  <a:schemeClr val="bg2"/>
                </a:solidFill>
                <a:effectLst/>
                <a:latin typeface="Times New Roman" pitchFamily="18" charset="0"/>
              </a:rPr>
              <a:t>Classified </a:t>
            </a:r>
            <a:r>
              <a:rPr lang="en-US" altLang="en-US" sz="2800" b="1" dirty="0">
                <a:solidFill>
                  <a:schemeClr val="bg2"/>
                </a:solidFill>
                <a:effectLst/>
                <a:latin typeface="Times New Roman" pitchFamily="18" charset="0"/>
              </a:rPr>
              <a:t>Salaries	</a:t>
            </a:r>
            <a:r>
              <a:rPr lang="en-US" altLang="en-US" sz="2800" b="1" dirty="0" smtClean="0">
                <a:solidFill>
                  <a:schemeClr val="bg2"/>
                </a:solidFill>
                <a:effectLst/>
                <a:latin typeface="Times New Roman" pitchFamily="18" charset="0"/>
              </a:rPr>
              <a:t>+</a:t>
            </a:r>
            <a:r>
              <a:rPr lang="en-US" altLang="en-US" sz="2400" b="1" dirty="0" smtClean="0">
                <a:solidFill>
                  <a:schemeClr val="bg2"/>
                </a:solidFill>
                <a:effectLst/>
                <a:latin typeface="Times New Roman" pitchFamily="18" charset="0"/>
              </a:rPr>
              <a:t>$27,000</a:t>
            </a:r>
          </a:p>
          <a:p>
            <a:pPr lvl="1" eaLnBrk="1" hangingPunct="1">
              <a:buClr>
                <a:schemeClr val="bg2"/>
              </a:buClr>
              <a:buFont typeface="Arial" panose="020B0604020202020204" pitchFamily="34" charset="0"/>
              <a:buChar char="•"/>
              <a:defRPr/>
            </a:pPr>
            <a:r>
              <a:rPr lang="en-US" altLang="en-US" sz="2400" b="1" dirty="0">
                <a:solidFill>
                  <a:schemeClr val="bg2"/>
                </a:solidFill>
                <a:effectLst/>
                <a:latin typeface="Times New Roman" pitchFamily="18" charset="0"/>
              </a:rPr>
              <a:t>Salary increases for all </a:t>
            </a:r>
            <a:r>
              <a:rPr lang="en-US" altLang="en-US" sz="2400" b="1" dirty="0" smtClean="0">
                <a:solidFill>
                  <a:schemeClr val="bg2"/>
                </a:solidFill>
                <a:effectLst/>
                <a:latin typeface="Times New Roman" pitchFamily="18" charset="0"/>
              </a:rPr>
              <a:t>classified employees</a:t>
            </a:r>
            <a:endParaRPr lang="en-US" altLang="en-US" sz="2400" b="1" dirty="0">
              <a:solidFill>
                <a:schemeClr val="bg2"/>
              </a:solidFill>
              <a:effectLst/>
              <a:latin typeface="Times New Roman" pitchFamily="18" charset="0"/>
            </a:endParaRPr>
          </a:p>
          <a:p>
            <a:pPr lvl="1" eaLnBrk="1" hangingPunct="1">
              <a:buClr>
                <a:schemeClr val="bg2"/>
              </a:buClr>
              <a:buFont typeface="Arial" panose="020B0604020202020204" pitchFamily="34" charset="0"/>
              <a:buChar char="•"/>
              <a:defRPr/>
            </a:pPr>
            <a:r>
              <a:rPr lang="en-US" altLang="en-US" sz="2400" b="1" dirty="0" smtClean="0">
                <a:solidFill>
                  <a:schemeClr val="bg2"/>
                </a:solidFill>
                <a:effectLst/>
                <a:latin typeface="Times New Roman" pitchFamily="18" charset="0"/>
              </a:rPr>
              <a:t>Savings from custodial salaries to Nutrition Services Fund for portion of daily time cleaning during and after lunch service </a:t>
            </a:r>
            <a:r>
              <a:rPr lang="en-US" altLang="en-US" sz="2400" b="1" dirty="0">
                <a:solidFill>
                  <a:schemeClr val="bg2"/>
                </a:solidFill>
                <a:effectLst/>
                <a:latin typeface="Times New Roman" pitchFamily="18" charset="0"/>
              </a:rPr>
              <a:t>		</a:t>
            </a:r>
          </a:p>
          <a:p>
            <a:pPr marL="457200" lvl="1" indent="0" eaLnBrk="1" hangingPunct="1">
              <a:buClr>
                <a:schemeClr val="bg2"/>
              </a:buClr>
              <a:buFont typeface="Wingdings" pitchFamily="2" charset="2"/>
              <a:buNone/>
              <a:defRPr/>
            </a:pPr>
            <a:endParaRPr lang="en-US" altLang="en-US" sz="2800" b="1" dirty="0" smtClean="0">
              <a:solidFill>
                <a:schemeClr val="bg2"/>
              </a:solidFill>
              <a:effectLst/>
              <a:latin typeface="Times New Roman" pitchFamily="18" charset="0"/>
            </a:endParaRPr>
          </a:p>
          <a:p>
            <a:pPr marL="457200" lvl="1" indent="0" eaLnBrk="1" hangingPunct="1">
              <a:spcAft>
                <a:spcPct val="15000"/>
              </a:spcAft>
              <a:buClr>
                <a:schemeClr val="bg2"/>
              </a:buClr>
              <a:buNone/>
              <a:defRPr/>
            </a:pPr>
            <a:r>
              <a:rPr lang="en-US" altLang="en-US" b="1" dirty="0" smtClean="0">
                <a:solidFill>
                  <a:schemeClr val="bg2"/>
                </a:solidFill>
                <a:effectLst/>
                <a:latin typeface="Times New Roman" pitchFamily="18" charset="0"/>
              </a:rPr>
              <a:t>	</a:t>
            </a:r>
          </a:p>
        </p:txBody>
      </p:sp>
    </p:spTree>
  </p:cSld>
  <p:clrMapOvr>
    <a:masterClrMapping/>
  </p:clrMapOvr>
  <p:transition spd="med">
    <p:plus/>
  </p:transition>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4000" b="1"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13373</TotalTime>
  <Pages>9</Pages>
  <Words>1478</Words>
  <Application>Microsoft Office PowerPoint</Application>
  <PresentationFormat>On-screen Show (4:3)</PresentationFormat>
  <Paragraphs>240</Paragraphs>
  <Slides>31</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Textured</vt:lpstr>
      <vt:lpstr>Worksheet</vt:lpstr>
      <vt:lpstr>PowerPoint Presentation</vt:lpstr>
      <vt:lpstr>    2019/20 First Interim Assumptions  General Fund Revenue</vt:lpstr>
      <vt:lpstr>PowerPoint Presentation</vt:lpstr>
      <vt:lpstr>    2019/20 First Interim Assumptions  General Fund Revenue – Major Changes from Adopted Budget</vt:lpstr>
      <vt:lpstr>    2019/20 First Interim Assumptions  General Fund Revenue – Major Changes from Adopted Budget (continued)</vt:lpstr>
      <vt:lpstr>    2019/20 First Interim Assumptions  General Fund Expenditures</vt:lpstr>
      <vt:lpstr>    2019/20 First Interim Assumptions  General Fund Expenditures</vt:lpstr>
      <vt:lpstr> </vt:lpstr>
      <vt:lpstr>    2019/20 First Interim Assumptions  General Fund Expenditures – Major Changes from Adopted Budget</vt:lpstr>
      <vt:lpstr>    2019/20 First Interim Assumptions  General Fund Expenditures – Major Changes from Adopted Budget</vt:lpstr>
      <vt:lpstr>    2019/20 First Interim Assumptions  General Fund Expenditures – Major Changes from Adopted Budget</vt:lpstr>
      <vt:lpstr>    2019/20 First Interim Assumptions  General Fund Reserve</vt:lpstr>
      <vt:lpstr>    2019/20 First Interim Assumptions  General Fund Reserve</vt:lpstr>
      <vt:lpstr>    2019/20 First Interim Assumptions  General Fund Reserve</vt:lpstr>
      <vt:lpstr>Multi-year Projections  Revenue Assumptions (Subsequent Years)</vt:lpstr>
      <vt:lpstr>Multi-year Projections  Revenue Assumptions (Subsequent Years)</vt:lpstr>
      <vt:lpstr>PowerPoint Presentation</vt:lpstr>
      <vt:lpstr>PowerPoint Presentation</vt:lpstr>
      <vt:lpstr>PowerPoint Presentation</vt:lpstr>
      <vt:lpstr> Multi-year Projections Expense Assumptions (Subsequent Years  - Continued)  </vt:lpstr>
      <vt:lpstr>Multi-year General Fund Summary </vt:lpstr>
      <vt:lpstr>Surplus/Deficit Spending</vt:lpstr>
      <vt:lpstr>Future Considerations….</vt:lpstr>
      <vt:lpstr>Facilities</vt:lpstr>
      <vt:lpstr>Facilities (continued)</vt:lpstr>
      <vt:lpstr>Facilities (continued)</vt:lpstr>
      <vt:lpstr>Facilities (continued)</vt:lpstr>
      <vt:lpstr>Nutrition Funds</vt:lpstr>
      <vt:lpstr>Nutrition Funds (continued)</vt:lpstr>
      <vt:lpstr>Nutrition Funds (continued)</vt:lpstr>
      <vt:lpstr>First Interim Financial Report  Certification of Financial Condition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Average Daily Attendance (ADA)</dc:title>
  <dc:creator>FUHSD</dc:creator>
  <cp:lastModifiedBy>Andrea Reynolds</cp:lastModifiedBy>
  <cp:revision>637</cp:revision>
  <cp:lastPrinted>2019-12-04T22:25:30Z</cp:lastPrinted>
  <dcterms:created xsi:type="dcterms:W3CDTF">1997-11-21T13:16:14Z</dcterms:created>
  <dcterms:modified xsi:type="dcterms:W3CDTF">2019-12-05T01:29:05Z</dcterms:modified>
</cp:coreProperties>
</file>