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7" r:id="rId2"/>
    <p:sldId id="335" r:id="rId3"/>
    <p:sldId id="305" r:id="rId4"/>
    <p:sldId id="331" r:id="rId5"/>
    <p:sldId id="291" r:id="rId6"/>
    <p:sldId id="275" r:id="rId7"/>
    <p:sldId id="288" r:id="rId8"/>
    <p:sldId id="258" r:id="rId9"/>
    <p:sldId id="289" r:id="rId10"/>
    <p:sldId id="276" r:id="rId11"/>
    <p:sldId id="332" r:id="rId12"/>
    <p:sldId id="279" r:id="rId13"/>
    <p:sldId id="312" r:id="rId14"/>
    <p:sldId id="280" r:id="rId15"/>
    <p:sldId id="313" r:id="rId16"/>
    <p:sldId id="320" r:id="rId17"/>
    <p:sldId id="278" r:id="rId18"/>
    <p:sldId id="298" r:id="rId19"/>
    <p:sldId id="309" r:id="rId20"/>
    <p:sldId id="293" r:id="rId21"/>
    <p:sldId id="330" r:id="rId22"/>
    <p:sldId id="294" r:id="rId23"/>
    <p:sldId id="322" r:id="rId24"/>
    <p:sldId id="334" r:id="rId25"/>
    <p:sldId id="264" r:id="rId26"/>
    <p:sldId id="329" r:id="rId27"/>
  </p:sldIdLst>
  <p:sldSz cx="9144000" cy="6858000" type="screen4x3"/>
  <p:notesSz cx="6950075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bg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 userDrawn="1">
          <p15:clr>
            <a:srgbClr val="A4A3A4"/>
          </p15:clr>
        </p15:guide>
        <p15:guide id="2" pos="2170" userDrawn="1">
          <p15:clr>
            <a:srgbClr val="A4A3A4"/>
          </p15:clr>
        </p15:guide>
        <p15:guide id="3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CD7F17"/>
    <a:srgbClr val="0066FF"/>
    <a:srgbClr val="000000"/>
    <a:srgbClr val="333333"/>
    <a:srgbClr val="663300"/>
    <a:srgbClr val="66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5714" autoAdjust="0"/>
  </p:normalViewPr>
  <p:slideViewPr>
    <p:cSldViewPr>
      <p:cViewPr varScale="1">
        <p:scale>
          <a:sx n="115" d="100"/>
          <a:sy n="115" d="100"/>
        </p:scale>
        <p:origin x="8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459" y="-77"/>
      </p:cViewPr>
      <p:guideLst>
        <p:guide orient="horz" pos="2908"/>
        <p:guide pos="217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1AC804-50FB-4C4A-B721-040AF7BA29F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FBF963-8307-485F-9CEC-E6F171B2ABD4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June - Board Adopts Budget</a:t>
          </a:r>
          <a:endParaRPr lang="en-US" dirty="0"/>
        </a:p>
      </dgm:t>
    </dgm:pt>
    <dgm:pt modelId="{23ED407B-D864-44A0-8BEE-F6FCE0E0D9D8}" type="parTrans" cxnId="{6E81F3BC-FFF8-4C2E-82A8-34510D334AA7}">
      <dgm:prSet/>
      <dgm:spPr/>
      <dgm:t>
        <a:bodyPr/>
        <a:lstStyle/>
        <a:p>
          <a:endParaRPr lang="en-US"/>
        </a:p>
      </dgm:t>
    </dgm:pt>
    <dgm:pt modelId="{02A96ABB-5888-4217-A28C-026C6C9BCDFD}" type="sibTrans" cxnId="{6E81F3BC-FFF8-4C2E-82A8-34510D334AA7}">
      <dgm:prSet/>
      <dgm:spPr>
        <a:solidFill>
          <a:srgbClr val="0066FF"/>
        </a:solidFill>
      </dgm:spPr>
      <dgm:t>
        <a:bodyPr/>
        <a:lstStyle/>
        <a:p>
          <a:endParaRPr lang="en-US"/>
        </a:p>
      </dgm:t>
    </dgm:pt>
    <dgm:pt modelId="{32DA69F1-B40B-4380-8C06-D7CFE3B0F1EB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December – Board Approves First Interim Report</a:t>
          </a:r>
          <a:endParaRPr lang="en-US" dirty="0"/>
        </a:p>
      </dgm:t>
    </dgm:pt>
    <dgm:pt modelId="{920050DC-CDAD-4080-B3E6-C7AE08947907}" type="parTrans" cxnId="{A6A94205-F27F-4C27-8266-9ED67A3B39B8}">
      <dgm:prSet/>
      <dgm:spPr/>
      <dgm:t>
        <a:bodyPr/>
        <a:lstStyle/>
        <a:p>
          <a:endParaRPr lang="en-US"/>
        </a:p>
      </dgm:t>
    </dgm:pt>
    <dgm:pt modelId="{B8845B27-E2BB-40D6-9D7A-30C6C1517BDC}" type="sibTrans" cxnId="{A6A94205-F27F-4C27-8266-9ED67A3B39B8}">
      <dgm:prSet/>
      <dgm:spPr>
        <a:solidFill>
          <a:srgbClr val="0066FF"/>
        </a:solidFill>
      </dgm:spPr>
      <dgm:t>
        <a:bodyPr/>
        <a:lstStyle/>
        <a:p>
          <a:endParaRPr lang="en-US"/>
        </a:p>
      </dgm:t>
    </dgm:pt>
    <dgm:pt modelId="{88D99E51-6D57-406A-8302-F65B654AFA7C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January – Governor Proposes 23/24 State Budget</a:t>
          </a:r>
          <a:endParaRPr lang="en-US" dirty="0"/>
        </a:p>
      </dgm:t>
    </dgm:pt>
    <dgm:pt modelId="{DD288C4F-7C80-464F-BC84-647A7D07460C}" type="parTrans" cxnId="{C3F7EC80-D60D-46FE-A763-66239B521AA5}">
      <dgm:prSet/>
      <dgm:spPr/>
      <dgm:t>
        <a:bodyPr/>
        <a:lstStyle/>
        <a:p>
          <a:endParaRPr lang="en-US"/>
        </a:p>
      </dgm:t>
    </dgm:pt>
    <dgm:pt modelId="{E6535DDA-56C9-4B03-A286-3538F7375225}" type="sibTrans" cxnId="{C3F7EC80-D60D-46FE-A763-66239B521AA5}">
      <dgm:prSet/>
      <dgm:spPr>
        <a:solidFill>
          <a:srgbClr val="0066FF"/>
        </a:solidFill>
      </dgm:spPr>
      <dgm:t>
        <a:bodyPr/>
        <a:lstStyle/>
        <a:p>
          <a:endParaRPr lang="en-US"/>
        </a:p>
      </dgm:t>
    </dgm:pt>
    <dgm:pt modelId="{9014644D-CA2E-4B2A-A1BE-5863F086FFDA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March – Board Approves Second Interim Report</a:t>
          </a:r>
          <a:endParaRPr lang="en-US" dirty="0"/>
        </a:p>
      </dgm:t>
    </dgm:pt>
    <dgm:pt modelId="{846AA1CA-7973-4F9E-9B7C-7363BE67F1B7}" type="parTrans" cxnId="{E3174E1C-9D74-4FDE-AC63-354DDBAB83CE}">
      <dgm:prSet/>
      <dgm:spPr/>
      <dgm:t>
        <a:bodyPr/>
        <a:lstStyle/>
        <a:p>
          <a:endParaRPr lang="en-US"/>
        </a:p>
      </dgm:t>
    </dgm:pt>
    <dgm:pt modelId="{703E81C4-2E2F-4BB9-A6E2-2938F9D1FD79}" type="sibTrans" cxnId="{E3174E1C-9D74-4FDE-AC63-354DDBAB83CE}">
      <dgm:prSet/>
      <dgm:spPr>
        <a:solidFill>
          <a:srgbClr val="0066FF"/>
        </a:solidFill>
      </dgm:spPr>
      <dgm:t>
        <a:bodyPr/>
        <a:lstStyle/>
        <a:p>
          <a:endParaRPr lang="en-US"/>
        </a:p>
      </dgm:t>
    </dgm:pt>
    <dgm:pt modelId="{A328F3C4-56C7-487C-922C-68CB5191314B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May – Governor Issues May Revise</a:t>
          </a:r>
          <a:endParaRPr lang="en-US" dirty="0"/>
        </a:p>
      </dgm:t>
    </dgm:pt>
    <dgm:pt modelId="{49DEEB85-9C7C-4931-9B16-97BFA9CD855F}" type="parTrans" cxnId="{6416A057-BF87-4911-A4BB-FD95729EF6D4}">
      <dgm:prSet/>
      <dgm:spPr/>
      <dgm:t>
        <a:bodyPr/>
        <a:lstStyle/>
        <a:p>
          <a:endParaRPr lang="en-US"/>
        </a:p>
      </dgm:t>
    </dgm:pt>
    <dgm:pt modelId="{34E2C5A9-65D4-46C4-95C1-382526CED011}" type="sibTrans" cxnId="{6416A057-BF87-4911-A4BB-FD95729EF6D4}">
      <dgm:prSet/>
      <dgm:spPr>
        <a:solidFill>
          <a:srgbClr val="0066FF"/>
        </a:solidFill>
      </dgm:spPr>
      <dgm:t>
        <a:bodyPr/>
        <a:lstStyle/>
        <a:p>
          <a:endParaRPr lang="en-US"/>
        </a:p>
      </dgm:t>
    </dgm:pt>
    <dgm:pt modelId="{9D314680-C30A-4508-A1A7-85F6BE3A3EEB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August – Board Approves 45 Day Adjustments</a:t>
          </a:r>
          <a:endParaRPr lang="en-US" dirty="0"/>
        </a:p>
      </dgm:t>
    </dgm:pt>
    <dgm:pt modelId="{C87B8320-9AB5-4EDF-A3F5-D306BAFA3F7E}" type="parTrans" cxnId="{790D167F-D247-4310-AD16-EA35A2695400}">
      <dgm:prSet/>
      <dgm:spPr/>
      <dgm:t>
        <a:bodyPr/>
        <a:lstStyle/>
        <a:p>
          <a:endParaRPr lang="en-US"/>
        </a:p>
      </dgm:t>
    </dgm:pt>
    <dgm:pt modelId="{D6908E27-D149-4D19-997C-10AD3D644629}" type="sibTrans" cxnId="{790D167F-D247-4310-AD16-EA35A2695400}">
      <dgm:prSet/>
      <dgm:spPr>
        <a:solidFill>
          <a:srgbClr val="0066FF"/>
        </a:solidFill>
      </dgm:spPr>
      <dgm:t>
        <a:bodyPr/>
        <a:lstStyle/>
        <a:p>
          <a:endParaRPr lang="en-US"/>
        </a:p>
      </dgm:t>
    </dgm:pt>
    <dgm:pt modelId="{209FC94D-009A-4693-8893-E34D3B7FF02E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July - State Adopts State Budget</a:t>
          </a:r>
          <a:endParaRPr lang="en-US" dirty="0"/>
        </a:p>
      </dgm:t>
    </dgm:pt>
    <dgm:pt modelId="{39B11C1D-4593-4622-BD16-2A9F97958284}" type="parTrans" cxnId="{FBDF89FA-E0AD-4B03-8533-383FE27B8B52}">
      <dgm:prSet/>
      <dgm:spPr/>
      <dgm:t>
        <a:bodyPr/>
        <a:lstStyle/>
        <a:p>
          <a:endParaRPr lang="en-US"/>
        </a:p>
      </dgm:t>
    </dgm:pt>
    <dgm:pt modelId="{27691BF6-8421-4660-A50C-D97EE5028E6F}" type="sibTrans" cxnId="{FBDF89FA-E0AD-4B03-8533-383FE27B8B52}">
      <dgm:prSet/>
      <dgm:spPr>
        <a:solidFill>
          <a:srgbClr val="0066FF"/>
        </a:solidFill>
      </dgm:spPr>
      <dgm:t>
        <a:bodyPr/>
        <a:lstStyle/>
        <a:p>
          <a:endParaRPr lang="en-US"/>
        </a:p>
      </dgm:t>
    </dgm:pt>
    <dgm:pt modelId="{73FB7B73-B1E6-4EFA-BD82-A0C5C5973537}" type="pres">
      <dgm:prSet presAssocID="{D81AC804-50FB-4C4A-B721-040AF7BA29F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5195E7-5D44-4D21-80DC-7D4A3832C296}" type="pres">
      <dgm:prSet presAssocID="{F9FBF963-8307-485F-9CEC-E6F171B2ABD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2B460A-CB41-42D3-B8F3-D318ED441EEE}" type="pres">
      <dgm:prSet presAssocID="{02A96ABB-5888-4217-A28C-026C6C9BCDFD}" presName="sibTrans" presStyleLbl="sibTrans2D1" presStyleIdx="0" presStyleCnt="7"/>
      <dgm:spPr/>
      <dgm:t>
        <a:bodyPr/>
        <a:lstStyle/>
        <a:p>
          <a:endParaRPr lang="en-US"/>
        </a:p>
      </dgm:t>
    </dgm:pt>
    <dgm:pt modelId="{4ED107F9-2E3D-4AF2-BC14-9BBAE7C8AC8A}" type="pres">
      <dgm:prSet presAssocID="{02A96ABB-5888-4217-A28C-026C6C9BCDFD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AAF449C-77BE-4590-BB11-2CECA62C571D}" type="pres">
      <dgm:prSet presAssocID="{209FC94D-009A-4693-8893-E34D3B7FF02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54BCBF-EC0E-4D83-B1A0-68798F0D7A69}" type="pres">
      <dgm:prSet presAssocID="{27691BF6-8421-4660-A50C-D97EE5028E6F}" presName="sibTrans" presStyleLbl="sibTrans2D1" presStyleIdx="1" presStyleCnt="7"/>
      <dgm:spPr/>
      <dgm:t>
        <a:bodyPr/>
        <a:lstStyle/>
        <a:p>
          <a:endParaRPr lang="en-US"/>
        </a:p>
      </dgm:t>
    </dgm:pt>
    <dgm:pt modelId="{45DF414A-2234-48B7-9632-07E742A7C35A}" type="pres">
      <dgm:prSet presAssocID="{27691BF6-8421-4660-A50C-D97EE5028E6F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01B3E4C6-70DE-4096-A96A-B061A0019D12}" type="pres">
      <dgm:prSet presAssocID="{9D314680-C30A-4508-A1A7-85F6BE3A3EE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CA0F7-9824-4FC5-B54E-CEEE08F341F7}" type="pres">
      <dgm:prSet presAssocID="{D6908E27-D149-4D19-997C-10AD3D644629}" presName="sibTrans" presStyleLbl="sibTrans2D1" presStyleIdx="2" presStyleCnt="7"/>
      <dgm:spPr/>
      <dgm:t>
        <a:bodyPr/>
        <a:lstStyle/>
        <a:p>
          <a:endParaRPr lang="en-US"/>
        </a:p>
      </dgm:t>
    </dgm:pt>
    <dgm:pt modelId="{DEBA183E-EBD7-4A37-A380-960D8A99986F}" type="pres">
      <dgm:prSet presAssocID="{D6908E27-D149-4D19-997C-10AD3D644629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B76700DD-DFC8-4019-AD14-94BD9284956C}" type="pres">
      <dgm:prSet presAssocID="{32DA69F1-B40B-4380-8C06-D7CFE3B0F1E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5E7FC-A5E1-429C-84EE-33E626DFB54E}" type="pres">
      <dgm:prSet presAssocID="{B8845B27-E2BB-40D6-9D7A-30C6C1517BDC}" presName="sibTrans" presStyleLbl="sibTrans2D1" presStyleIdx="3" presStyleCnt="7"/>
      <dgm:spPr/>
      <dgm:t>
        <a:bodyPr/>
        <a:lstStyle/>
        <a:p>
          <a:endParaRPr lang="en-US"/>
        </a:p>
      </dgm:t>
    </dgm:pt>
    <dgm:pt modelId="{84ABF4C4-FF3A-4951-9368-FA94B28F2827}" type="pres">
      <dgm:prSet presAssocID="{B8845B27-E2BB-40D6-9D7A-30C6C1517BDC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4DC95E4E-B7DB-4AEE-B41D-FA8E7D7D9B65}" type="pres">
      <dgm:prSet presAssocID="{88D99E51-6D57-406A-8302-F65B654AFA7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3711D2-A24E-4ED2-9BBA-D5DEFACF7F73}" type="pres">
      <dgm:prSet presAssocID="{E6535DDA-56C9-4B03-A286-3538F7375225}" presName="sibTrans" presStyleLbl="sibTrans2D1" presStyleIdx="4" presStyleCnt="7"/>
      <dgm:spPr/>
      <dgm:t>
        <a:bodyPr/>
        <a:lstStyle/>
        <a:p>
          <a:endParaRPr lang="en-US"/>
        </a:p>
      </dgm:t>
    </dgm:pt>
    <dgm:pt modelId="{90D7334A-4B77-47B5-AD0E-82AFB6F65688}" type="pres">
      <dgm:prSet presAssocID="{E6535DDA-56C9-4B03-A286-3538F7375225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4A03CFCA-C86D-48D7-8F7A-6A4255971E9A}" type="pres">
      <dgm:prSet presAssocID="{9014644D-CA2E-4B2A-A1BE-5863F086FFD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BAC97-D340-4182-B808-9E5B4C8A7D3E}" type="pres">
      <dgm:prSet presAssocID="{703E81C4-2E2F-4BB9-A6E2-2938F9D1FD79}" presName="sibTrans" presStyleLbl="sibTrans2D1" presStyleIdx="5" presStyleCnt="7"/>
      <dgm:spPr/>
      <dgm:t>
        <a:bodyPr/>
        <a:lstStyle/>
        <a:p>
          <a:endParaRPr lang="en-US"/>
        </a:p>
      </dgm:t>
    </dgm:pt>
    <dgm:pt modelId="{134DAD31-32DC-4EFA-98C0-092F3256CE93}" type="pres">
      <dgm:prSet presAssocID="{703E81C4-2E2F-4BB9-A6E2-2938F9D1FD79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F177C3B5-A4B2-43AD-9923-8706505191B2}" type="pres">
      <dgm:prSet presAssocID="{A328F3C4-56C7-487C-922C-68CB5191314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F5667E-EF12-4D0A-9EE1-BB35C97ADA0F}" type="pres">
      <dgm:prSet presAssocID="{34E2C5A9-65D4-46C4-95C1-382526CED011}" presName="sibTrans" presStyleLbl="sibTrans2D1" presStyleIdx="6" presStyleCnt="7"/>
      <dgm:spPr/>
      <dgm:t>
        <a:bodyPr/>
        <a:lstStyle/>
        <a:p>
          <a:endParaRPr lang="en-US"/>
        </a:p>
      </dgm:t>
    </dgm:pt>
    <dgm:pt modelId="{5B7B1582-A2ED-4EE8-8019-5C96B9980781}" type="pres">
      <dgm:prSet presAssocID="{34E2C5A9-65D4-46C4-95C1-382526CED011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E3174E1C-9D74-4FDE-AC63-354DDBAB83CE}" srcId="{D81AC804-50FB-4C4A-B721-040AF7BA29F3}" destId="{9014644D-CA2E-4B2A-A1BE-5863F086FFDA}" srcOrd="5" destOrd="0" parTransId="{846AA1CA-7973-4F9E-9B7C-7363BE67F1B7}" sibTransId="{703E81C4-2E2F-4BB9-A6E2-2938F9D1FD79}"/>
    <dgm:cxn modelId="{7854AF25-C20B-4F82-B85D-DBD4F9F0451B}" type="presOf" srcId="{703E81C4-2E2F-4BB9-A6E2-2938F9D1FD79}" destId="{134DAD31-32DC-4EFA-98C0-092F3256CE93}" srcOrd="1" destOrd="0" presId="urn:microsoft.com/office/officeart/2005/8/layout/cycle2"/>
    <dgm:cxn modelId="{942F9EB3-2E86-4D91-9183-CBC51867B9F8}" type="presOf" srcId="{02A96ABB-5888-4217-A28C-026C6C9BCDFD}" destId="{4ED107F9-2E3D-4AF2-BC14-9BBAE7C8AC8A}" srcOrd="1" destOrd="0" presId="urn:microsoft.com/office/officeart/2005/8/layout/cycle2"/>
    <dgm:cxn modelId="{8A80C7F5-1FDF-4B25-A4FB-9694990E8B91}" type="presOf" srcId="{34E2C5A9-65D4-46C4-95C1-382526CED011}" destId="{77F5667E-EF12-4D0A-9EE1-BB35C97ADA0F}" srcOrd="0" destOrd="0" presId="urn:microsoft.com/office/officeart/2005/8/layout/cycle2"/>
    <dgm:cxn modelId="{6E81F3BC-FFF8-4C2E-82A8-34510D334AA7}" srcId="{D81AC804-50FB-4C4A-B721-040AF7BA29F3}" destId="{F9FBF963-8307-485F-9CEC-E6F171B2ABD4}" srcOrd="0" destOrd="0" parTransId="{23ED407B-D864-44A0-8BEE-F6FCE0E0D9D8}" sibTransId="{02A96ABB-5888-4217-A28C-026C6C9BCDFD}"/>
    <dgm:cxn modelId="{9FBE770B-6096-4CC1-B328-311E264B4B98}" type="presOf" srcId="{E6535DDA-56C9-4B03-A286-3538F7375225}" destId="{443711D2-A24E-4ED2-9BBA-D5DEFACF7F73}" srcOrd="0" destOrd="0" presId="urn:microsoft.com/office/officeart/2005/8/layout/cycle2"/>
    <dgm:cxn modelId="{64FA53BB-0FA1-47BB-9C0A-828E6773D549}" type="presOf" srcId="{B8845B27-E2BB-40D6-9D7A-30C6C1517BDC}" destId="{11C5E7FC-A5E1-429C-84EE-33E626DFB54E}" srcOrd="0" destOrd="0" presId="urn:microsoft.com/office/officeart/2005/8/layout/cycle2"/>
    <dgm:cxn modelId="{01E4671B-5C83-45A0-B20E-995DBCE95074}" type="presOf" srcId="{D81AC804-50FB-4C4A-B721-040AF7BA29F3}" destId="{73FB7B73-B1E6-4EFA-BD82-A0C5C5973537}" srcOrd="0" destOrd="0" presId="urn:microsoft.com/office/officeart/2005/8/layout/cycle2"/>
    <dgm:cxn modelId="{E57E4CCC-487F-460D-82B5-B5468D55D397}" type="presOf" srcId="{9D314680-C30A-4508-A1A7-85F6BE3A3EEB}" destId="{01B3E4C6-70DE-4096-A96A-B061A0019D12}" srcOrd="0" destOrd="0" presId="urn:microsoft.com/office/officeart/2005/8/layout/cycle2"/>
    <dgm:cxn modelId="{A8198C57-7038-4247-B9A9-F1B0EC25933D}" type="presOf" srcId="{32DA69F1-B40B-4380-8C06-D7CFE3B0F1EB}" destId="{B76700DD-DFC8-4019-AD14-94BD9284956C}" srcOrd="0" destOrd="0" presId="urn:microsoft.com/office/officeart/2005/8/layout/cycle2"/>
    <dgm:cxn modelId="{EC2E2A52-5C13-4A5A-8337-B0038DACD1F6}" type="presOf" srcId="{9014644D-CA2E-4B2A-A1BE-5863F086FFDA}" destId="{4A03CFCA-C86D-48D7-8F7A-6A4255971E9A}" srcOrd="0" destOrd="0" presId="urn:microsoft.com/office/officeart/2005/8/layout/cycle2"/>
    <dgm:cxn modelId="{DF8A47A5-10A0-4FE3-8AB7-AF82F85FE91A}" type="presOf" srcId="{703E81C4-2E2F-4BB9-A6E2-2938F9D1FD79}" destId="{CD2BAC97-D340-4182-B808-9E5B4C8A7D3E}" srcOrd="0" destOrd="0" presId="urn:microsoft.com/office/officeart/2005/8/layout/cycle2"/>
    <dgm:cxn modelId="{7C0AA4A9-44A0-4314-A5A5-0A2D96DF116E}" type="presOf" srcId="{209FC94D-009A-4693-8893-E34D3B7FF02E}" destId="{5AAF449C-77BE-4590-BB11-2CECA62C571D}" srcOrd="0" destOrd="0" presId="urn:microsoft.com/office/officeart/2005/8/layout/cycle2"/>
    <dgm:cxn modelId="{BD266D1E-F630-4543-8CC8-C27D5BBEE768}" type="presOf" srcId="{27691BF6-8421-4660-A50C-D97EE5028E6F}" destId="{2C54BCBF-EC0E-4D83-B1A0-68798F0D7A69}" srcOrd="0" destOrd="0" presId="urn:microsoft.com/office/officeart/2005/8/layout/cycle2"/>
    <dgm:cxn modelId="{C3F7EC80-D60D-46FE-A763-66239B521AA5}" srcId="{D81AC804-50FB-4C4A-B721-040AF7BA29F3}" destId="{88D99E51-6D57-406A-8302-F65B654AFA7C}" srcOrd="4" destOrd="0" parTransId="{DD288C4F-7C80-464F-BC84-647A7D07460C}" sibTransId="{E6535DDA-56C9-4B03-A286-3538F7375225}"/>
    <dgm:cxn modelId="{790D167F-D247-4310-AD16-EA35A2695400}" srcId="{D81AC804-50FB-4C4A-B721-040AF7BA29F3}" destId="{9D314680-C30A-4508-A1A7-85F6BE3A3EEB}" srcOrd="2" destOrd="0" parTransId="{C87B8320-9AB5-4EDF-A3F5-D306BAFA3F7E}" sibTransId="{D6908E27-D149-4D19-997C-10AD3D644629}"/>
    <dgm:cxn modelId="{618A2F8C-449D-4F0D-A70B-6893BE9E7733}" type="presOf" srcId="{27691BF6-8421-4660-A50C-D97EE5028E6F}" destId="{45DF414A-2234-48B7-9632-07E742A7C35A}" srcOrd="1" destOrd="0" presId="urn:microsoft.com/office/officeart/2005/8/layout/cycle2"/>
    <dgm:cxn modelId="{B300ED36-4C8A-42C6-AEA5-12C6D94E0130}" type="presOf" srcId="{A328F3C4-56C7-487C-922C-68CB5191314B}" destId="{F177C3B5-A4B2-43AD-9923-8706505191B2}" srcOrd="0" destOrd="0" presId="urn:microsoft.com/office/officeart/2005/8/layout/cycle2"/>
    <dgm:cxn modelId="{97A2FF00-F979-488C-8A1F-4F90E2D0B949}" type="presOf" srcId="{F9FBF963-8307-485F-9CEC-E6F171B2ABD4}" destId="{DE5195E7-5D44-4D21-80DC-7D4A3832C296}" srcOrd="0" destOrd="0" presId="urn:microsoft.com/office/officeart/2005/8/layout/cycle2"/>
    <dgm:cxn modelId="{6416A057-BF87-4911-A4BB-FD95729EF6D4}" srcId="{D81AC804-50FB-4C4A-B721-040AF7BA29F3}" destId="{A328F3C4-56C7-487C-922C-68CB5191314B}" srcOrd="6" destOrd="0" parTransId="{49DEEB85-9C7C-4931-9B16-97BFA9CD855F}" sibTransId="{34E2C5A9-65D4-46C4-95C1-382526CED011}"/>
    <dgm:cxn modelId="{07EF131E-CFF7-4099-B3E4-7F7CC5BF8161}" type="presOf" srcId="{D6908E27-D149-4D19-997C-10AD3D644629}" destId="{DEBA183E-EBD7-4A37-A380-960D8A99986F}" srcOrd="1" destOrd="0" presId="urn:microsoft.com/office/officeart/2005/8/layout/cycle2"/>
    <dgm:cxn modelId="{BA660024-A1FA-45C5-8F53-291A5905C2DA}" type="presOf" srcId="{88D99E51-6D57-406A-8302-F65B654AFA7C}" destId="{4DC95E4E-B7DB-4AEE-B41D-FA8E7D7D9B65}" srcOrd="0" destOrd="0" presId="urn:microsoft.com/office/officeart/2005/8/layout/cycle2"/>
    <dgm:cxn modelId="{A6A94205-F27F-4C27-8266-9ED67A3B39B8}" srcId="{D81AC804-50FB-4C4A-B721-040AF7BA29F3}" destId="{32DA69F1-B40B-4380-8C06-D7CFE3B0F1EB}" srcOrd="3" destOrd="0" parTransId="{920050DC-CDAD-4080-B3E6-C7AE08947907}" sibTransId="{B8845B27-E2BB-40D6-9D7A-30C6C1517BDC}"/>
    <dgm:cxn modelId="{9170E6A9-2856-4383-A8B5-1AF71710B54C}" type="presOf" srcId="{B8845B27-E2BB-40D6-9D7A-30C6C1517BDC}" destId="{84ABF4C4-FF3A-4951-9368-FA94B28F2827}" srcOrd="1" destOrd="0" presId="urn:microsoft.com/office/officeart/2005/8/layout/cycle2"/>
    <dgm:cxn modelId="{416CEAB2-39DB-4CBF-BFA3-62F460DA4DEC}" type="presOf" srcId="{D6908E27-D149-4D19-997C-10AD3D644629}" destId="{4F9CA0F7-9824-4FC5-B54E-CEEE08F341F7}" srcOrd="0" destOrd="0" presId="urn:microsoft.com/office/officeart/2005/8/layout/cycle2"/>
    <dgm:cxn modelId="{B4109EB2-977D-4B9D-9870-0F1AB03D0949}" type="presOf" srcId="{02A96ABB-5888-4217-A28C-026C6C9BCDFD}" destId="{5C2B460A-CB41-42D3-B8F3-D318ED441EEE}" srcOrd="0" destOrd="0" presId="urn:microsoft.com/office/officeart/2005/8/layout/cycle2"/>
    <dgm:cxn modelId="{B9B69B59-E618-4F1A-8F4B-7DB573A9A9E8}" type="presOf" srcId="{E6535DDA-56C9-4B03-A286-3538F7375225}" destId="{90D7334A-4B77-47B5-AD0E-82AFB6F65688}" srcOrd="1" destOrd="0" presId="urn:microsoft.com/office/officeart/2005/8/layout/cycle2"/>
    <dgm:cxn modelId="{FBDF89FA-E0AD-4B03-8533-383FE27B8B52}" srcId="{D81AC804-50FB-4C4A-B721-040AF7BA29F3}" destId="{209FC94D-009A-4693-8893-E34D3B7FF02E}" srcOrd="1" destOrd="0" parTransId="{39B11C1D-4593-4622-BD16-2A9F97958284}" sibTransId="{27691BF6-8421-4660-A50C-D97EE5028E6F}"/>
    <dgm:cxn modelId="{CAF4703A-7240-44C5-BB6B-D2FD7CF5B458}" type="presOf" srcId="{34E2C5A9-65D4-46C4-95C1-382526CED011}" destId="{5B7B1582-A2ED-4EE8-8019-5C96B9980781}" srcOrd="1" destOrd="0" presId="urn:microsoft.com/office/officeart/2005/8/layout/cycle2"/>
    <dgm:cxn modelId="{5431CBCF-E4AD-460B-9662-7731839BC0D2}" type="presParOf" srcId="{73FB7B73-B1E6-4EFA-BD82-A0C5C5973537}" destId="{DE5195E7-5D44-4D21-80DC-7D4A3832C296}" srcOrd="0" destOrd="0" presId="urn:microsoft.com/office/officeart/2005/8/layout/cycle2"/>
    <dgm:cxn modelId="{C2F5BF01-B667-466F-85BD-FFC80211AE55}" type="presParOf" srcId="{73FB7B73-B1E6-4EFA-BD82-A0C5C5973537}" destId="{5C2B460A-CB41-42D3-B8F3-D318ED441EEE}" srcOrd="1" destOrd="0" presId="urn:microsoft.com/office/officeart/2005/8/layout/cycle2"/>
    <dgm:cxn modelId="{FE5D334A-C67A-4A9C-A274-03AB4C9C175A}" type="presParOf" srcId="{5C2B460A-CB41-42D3-B8F3-D318ED441EEE}" destId="{4ED107F9-2E3D-4AF2-BC14-9BBAE7C8AC8A}" srcOrd="0" destOrd="0" presId="urn:microsoft.com/office/officeart/2005/8/layout/cycle2"/>
    <dgm:cxn modelId="{5827C9FC-1730-459C-BAD3-528A9AA1E540}" type="presParOf" srcId="{73FB7B73-B1E6-4EFA-BD82-A0C5C5973537}" destId="{5AAF449C-77BE-4590-BB11-2CECA62C571D}" srcOrd="2" destOrd="0" presId="urn:microsoft.com/office/officeart/2005/8/layout/cycle2"/>
    <dgm:cxn modelId="{88C91C5B-8E8D-4F17-AC9A-1C0B3EA8C863}" type="presParOf" srcId="{73FB7B73-B1E6-4EFA-BD82-A0C5C5973537}" destId="{2C54BCBF-EC0E-4D83-B1A0-68798F0D7A69}" srcOrd="3" destOrd="0" presId="urn:microsoft.com/office/officeart/2005/8/layout/cycle2"/>
    <dgm:cxn modelId="{C17C8928-C721-4D24-B8FC-CD25B6236275}" type="presParOf" srcId="{2C54BCBF-EC0E-4D83-B1A0-68798F0D7A69}" destId="{45DF414A-2234-48B7-9632-07E742A7C35A}" srcOrd="0" destOrd="0" presId="urn:microsoft.com/office/officeart/2005/8/layout/cycle2"/>
    <dgm:cxn modelId="{3B0C0374-6644-4A04-99F1-685AD9CC1393}" type="presParOf" srcId="{73FB7B73-B1E6-4EFA-BD82-A0C5C5973537}" destId="{01B3E4C6-70DE-4096-A96A-B061A0019D12}" srcOrd="4" destOrd="0" presId="urn:microsoft.com/office/officeart/2005/8/layout/cycle2"/>
    <dgm:cxn modelId="{B61460E8-6554-484F-A2C1-15A6B43526C7}" type="presParOf" srcId="{73FB7B73-B1E6-4EFA-BD82-A0C5C5973537}" destId="{4F9CA0F7-9824-4FC5-B54E-CEEE08F341F7}" srcOrd="5" destOrd="0" presId="urn:microsoft.com/office/officeart/2005/8/layout/cycle2"/>
    <dgm:cxn modelId="{77E1CB22-D59F-4030-82DD-F8AAB9397AF9}" type="presParOf" srcId="{4F9CA0F7-9824-4FC5-B54E-CEEE08F341F7}" destId="{DEBA183E-EBD7-4A37-A380-960D8A99986F}" srcOrd="0" destOrd="0" presId="urn:microsoft.com/office/officeart/2005/8/layout/cycle2"/>
    <dgm:cxn modelId="{091CFCE1-70E1-4EE2-BEA1-31DF25BF6C25}" type="presParOf" srcId="{73FB7B73-B1E6-4EFA-BD82-A0C5C5973537}" destId="{B76700DD-DFC8-4019-AD14-94BD9284956C}" srcOrd="6" destOrd="0" presId="urn:microsoft.com/office/officeart/2005/8/layout/cycle2"/>
    <dgm:cxn modelId="{559A6A12-1D39-4E64-9CA8-8C7B4CA79318}" type="presParOf" srcId="{73FB7B73-B1E6-4EFA-BD82-A0C5C5973537}" destId="{11C5E7FC-A5E1-429C-84EE-33E626DFB54E}" srcOrd="7" destOrd="0" presId="urn:microsoft.com/office/officeart/2005/8/layout/cycle2"/>
    <dgm:cxn modelId="{BE3FEB9A-2445-4100-9C12-8CAEE41A4853}" type="presParOf" srcId="{11C5E7FC-A5E1-429C-84EE-33E626DFB54E}" destId="{84ABF4C4-FF3A-4951-9368-FA94B28F2827}" srcOrd="0" destOrd="0" presId="urn:microsoft.com/office/officeart/2005/8/layout/cycle2"/>
    <dgm:cxn modelId="{9A3579A8-431F-4FEF-A419-7E7339D2F0EC}" type="presParOf" srcId="{73FB7B73-B1E6-4EFA-BD82-A0C5C5973537}" destId="{4DC95E4E-B7DB-4AEE-B41D-FA8E7D7D9B65}" srcOrd="8" destOrd="0" presId="urn:microsoft.com/office/officeart/2005/8/layout/cycle2"/>
    <dgm:cxn modelId="{90861028-2B6E-4F3E-BC16-4DCF8DA64545}" type="presParOf" srcId="{73FB7B73-B1E6-4EFA-BD82-A0C5C5973537}" destId="{443711D2-A24E-4ED2-9BBA-D5DEFACF7F73}" srcOrd="9" destOrd="0" presId="urn:microsoft.com/office/officeart/2005/8/layout/cycle2"/>
    <dgm:cxn modelId="{A1FE4C8D-2D27-453F-AA58-F95EE5D06FAC}" type="presParOf" srcId="{443711D2-A24E-4ED2-9BBA-D5DEFACF7F73}" destId="{90D7334A-4B77-47B5-AD0E-82AFB6F65688}" srcOrd="0" destOrd="0" presId="urn:microsoft.com/office/officeart/2005/8/layout/cycle2"/>
    <dgm:cxn modelId="{5F5118A6-94F6-4961-AC1F-83AEEF46D9BB}" type="presParOf" srcId="{73FB7B73-B1E6-4EFA-BD82-A0C5C5973537}" destId="{4A03CFCA-C86D-48D7-8F7A-6A4255971E9A}" srcOrd="10" destOrd="0" presId="urn:microsoft.com/office/officeart/2005/8/layout/cycle2"/>
    <dgm:cxn modelId="{970CD8B8-E3FC-4246-8418-B8B0BEF5D979}" type="presParOf" srcId="{73FB7B73-B1E6-4EFA-BD82-A0C5C5973537}" destId="{CD2BAC97-D340-4182-B808-9E5B4C8A7D3E}" srcOrd="11" destOrd="0" presId="urn:microsoft.com/office/officeart/2005/8/layout/cycle2"/>
    <dgm:cxn modelId="{28C06A32-8BDC-4105-9E1F-3A8701F7C7A0}" type="presParOf" srcId="{CD2BAC97-D340-4182-B808-9E5B4C8A7D3E}" destId="{134DAD31-32DC-4EFA-98C0-092F3256CE93}" srcOrd="0" destOrd="0" presId="urn:microsoft.com/office/officeart/2005/8/layout/cycle2"/>
    <dgm:cxn modelId="{A81DDE83-9D88-40CC-B58F-707F3587CABE}" type="presParOf" srcId="{73FB7B73-B1E6-4EFA-BD82-A0C5C5973537}" destId="{F177C3B5-A4B2-43AD-9923-8706505191B2}" srcOrd="12" destOrd="0" presId="urn:microsoft.com/office/officeart/2005/8/layout/cycle2"/>
    <dgm:cxn modelId="{E77960EE-ADCF-42C6-8A5C-614A41AFF682}" type="presParOf" srcId="{73FB7B73-B1E6-4EFA-BD82-A0C5C5973537}" destId="{77F5667E-EF12-4D0A-9EE1-BB35C97ADA0F}" srcOrd="13" destOrd="0" presId="urn:microsoft.com/office/officeart/2005/8/layout/cycle2"/>
    <dgm:cxn modelId="{A5AE6AE5-F790-40A4-B513-73EB44E935B4}" type="presParOf" srcId="{77F5667E-EF12-4D0A-9EE1-BB35C97ADA0F}" destId="{5B7B1582-A2ED-4EE8-8019-5C96B998078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195E7-5D44-4D21-80DC-7D4A3832C296}">
      <dsp:nvSpPr>
        <dsp:cNvPr id="0" name=""/>
        <dsp:cNvSpPr/>
      </dsp:nvSpPr>
      <dsp:spPr>
        <a:xfrm>
          <a:off x="2851360" y="360"/>
          <a:ext cx="1155278" cy="115527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June - Board Adopts Budget</a:t>
          </a:r>
          <a:endParaRPr lang="en-US" sz="900" kern="1200" dirty="0"/>
        </a:p>
      </dsp:txBody>
      <dsp:txXfrm>
        <a:off x="3020547" y="169547"/>
        <a:ext cx="816904" cy="816904"/>
      </dsp:txXfrm>
    </dsp:sp>
    <dsp:sp modelId="{5C2B460A-CB41-42D3-B8F3-D318ED441EEE}">
      <dsp:nvSpPr>
        <dsp:cNvPr id="0" name=""/>
        <dsp:cNvSpPr/>
      </dsp:nvSpPr>
      <dsp:spPr>
        <a:xfrm rot="1542857">
          <a:off x="4048834" y="755305"/>
          <a:ext cx="306341" cy="38990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4053385" y="813349"/>
        <a:ext cx="214439" cy="233944"/>
      </dsp:txXfrm>
    </dsp:sp>
    <dsp:sp modelId="{5AAF449C-77BE-4590-BB11-2CECA62C571D}">
      <dsp:nvSpPr>
        <dsp:cNvPr id="0" name=""/>
        <dsp:cNvSpPr/>
      </dsp:nvSpPr>
      <dsp:spPr>
        <a:xfrm>
          <a:off x="4412993" y="752402"/>
          <a:ext cx="1155278" cy="1155278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July - State Adopts State Budget</a:t>
          </a:r>
          <a:endParaRPr lang="en-US" sz="900" kern="1200" dirty="0"/>
        </a:p>
      </dsp:txBody>
      <dsp:txXfrm>
        <a:off x="4582180" y="921589"/>
        <a:ext cx="816904" cy="816904"/>
      </dsp:txXfrm>
    </dsp:sp>
    <dsp:sp modelId="{2C54BCBF-EC0E-4D83-B1A0-68798F0D7A69}">
      <dsp:nvSpPr>
        <dsp:cNvPr id="0" name=""/>
        <dsp:cNvSpPr/>
      </dsp:nvSpPr>
      <dsp:spPr>
        <a:xfrm rot="4628571">
          <a:off x="5028378" y="1971548"/>
          <a:ext cx="306341" cy="38990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064104" y="2004730"/>
        <a:ext cx="214439" cy="233944"/>
      </dsp:txXfrm>
    </dsp:sp>
    <dsp:sp modelId="{01B3E4C6-70DE-4096-A96A-B061A0019D12}">
      <dsp:nvSpPr>
        <dsp:cNvPr id="0" name=""/>
        <dsp:cNvSpPr/>
      </dsp:nvSpPr>
      <dsp:spPr>
        <a:xfrm>
          <a:off x="4798684" y="2442227"/>
          <a:ext cx="1155278" cy="115527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August – Board Approves 45 Day Adjustments</a:t>
          </a:r>
          <a:endParaRPr lang="en-US" sz="900" kern="1200" dirty="0"/>
        </a:p>
      </dsp:txBody>
      <dsp:txXfrm>
        <a:off x="4967871" y="2611414"/>
        <a:ext cx="816904" cy="816904"/>
      </dsp:txXfrm>
    </dsp:sp>
    <dsp:sp modelId="{4F9CA0F7-9824-4FC5-B54E-CEEE08F341F7}">
      <dsp:nvSpPr>
        <dsp:cNvPr id="0" name=""/>
        <dsp:cNvSpPr/>
      </dsp:nvSpPr>
      <dsp:spPr>
        <a:xfrm rot="7714286">
          <a:off x="4688217" y="3495701"/>
          <a:ext cx="306341" cy="38990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4762818" y="3537756"/>
        <a:ext cx="214439" cy="233944"/>
      </dsp:txXfrm>
    </dsp:sp>
    <dsp:sp modelId="{B76700DD-DFC8-4019-AD14-94BD9284956C}">
      <dsp:nvSpPr>
        <dsp:cNvPr id="0" name=""/>
        <dsp:cNvSpPr/>
      </dsp:nvSpPr>
      <dsp:spPr>
        <a:xfrm>
          <a:off x="3718001" y="3797361"/>
          <a:ext cx="1155278" cy="115527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December – Board Approves First Interim Report</a:t>
          </a:r>
          <a:endParaRPr lang="en-US" sz="900" kern="1200" dirty="0"/>
        </a:p>
      </dsp:txBody>
      <dsp:txXfrm>
        <a:off x="3887188" y="3966548"/>
        <a:ext cx="816904" cy="816904"/>
      </dsp:txXfrm>
    </dsp:sp>
    <dsp:sp modelId="{11C5E7FC-A5E1-429C-84EE-33E626DFB54E}">
      <dsp:nvSpPr>
        <dsp:cNvPr id="0" name=""/>
        <dsp:cNvSpPr/>
      </dsp:nvSpPr>
      <dsp:spPr>
        <a:xfrm rot="10800000">
          <a:off x="3284499" y="4180047"/>
          <a:ext cx="306341" cy="38990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3376401" y="4258028"/>
        <a:ext cx="214439" cy="233944"/>
      </dsp:txXfrm>
    </dsp:sp>
    <dsp:sp modelId="{4DC95E4E-B7DB-4AEE-B41D-FA8E7D7D9B65}">
      <dsp:nvSpPr>
        <dsp:cNvPr id="0" name=""/>
        <dsp:cNvSpPr/>
      </dsp:nvSpPr>
      <dsp:spPr>
        <a:xfrm>
          <a:off x="1984720" y="3797361"/>
          <a:ext cx="1155278" cy="1155278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January – Governor Proposes 23/24 State Budget</a:t>
          </a:r>
          <a:endParaRPr lang="en-US" sz="900" kern="1200" dirty="0"/>
        </a:p>
      </dsp:txBody>
      <dsp:txXfrm>
        <a:off x="2153907" y="3966548"/>
        <a:ext cx="816904" cy="816904"/>
      </dsp:txXfrm>
    </dsp:sp>
    <dsp:sp modelId="{443711D2-A24E-4ED2-9BBA-D5DEFACF7F73}">
      <dsp:nvSpPr>
        <dsp:cNvPr id="0" name=""/>
        <dsp:cNvSpPr/>
      </dsp:nvSpPr>
      <dsp:spPr>
        <a:xfrm rot="13885714">
          <a:off x="1874252" y="3509258"/>
          <a:ext cx="306341" cy="38990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1948853" y="3623165"/>
        <a:ext cx="214439" cy="233944"/>
      </dsp:txXfrm>
    </dsp:sp>
    <dsp:sp modelId="{4A03CFCA-C86D-48D7-8F7A-6A4255971E9A}">
      <dsp:nvSpPr>
        <dsp:cNvPr id="0" name=""/>
        <dsp:cNvSpPr/>
      </dsp:nvSpPr>
      <dsp:spPr>
        <a:xfrm>
          <a:off x="904036" y="2442227"/>
          <a:ext cx="1155278" cy="115527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March – Board Approves Second Interim Report</a:t>
          </a:r>
          <a:endParaRPr lang="en-US" sz="900" kern="1200" dirty="0"/>
        </a:p>
      </dsp:txBody>
      <dsp:txXfrm>
        <a:off x="1073223" y="2611414"/>
        <a:ext cx="816904" cy="816904"/>
      </dsp:txXfrm>
    </dsp:sp>
    <dsp:sp modelId="{CD2BAC97-D340-4182-B808-9E5B4C8A7D3E}">
      <dsp:nvSpPr>
        <dsp:cNvPr id="0" name=""/>
        <dsp:cNvSpPr/>
      </dsp:nvSpPr>
      <dsp:spPr>
        <a:xfrm rot="16971429">
          <a:off x="1519421" y="1988453"/>
          <a:ext cx="306341" cy="38990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555147" y="2111233"/>
        <a:ext cx="214439" cy="233944"/>
      </dsp:txXfrm>
    </dsp:sp>
    <dsp:sp modelId="{F177C3B5-A4B2-43AD-9923-8706505191B2}">
      <dsp:nvSpPr>
        <dsp:cNvPr id="0" name=""/>
        <dsp:cNvSpPr/>
      </dsp:nvSpPr>
      <dsp:spPr>
        <a:xfrm>
          <a:off x="1289728" y="752402"/>
          <a:ext cx="1155278" cy="1155278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May – Governor Issues May Revise</a:t>
          </a:r>
          <a:endParaRPr lang="en-US" sz="900" kern="1200" dirty="0"/>
        </a:p>
      </dsp:txBody>
      <dsp:txXfrm>
        <a:off x="1458915" y="921589"/>
        <a:ext cx="816904" cy="816904"/>
      </dsp:txXfrm>
    </dsp:sp>
    <dsp:sp modelId="{77F5667E-EF12-4D0A-9EE1-BB35C97ADA0F}">
      <dsp:nvSpPr>
        <dsp:cNvPr id="0" name=""/>
        <dsp:cNvSpPr/>
      </dsp:nvSpPr>
      <dsp:spPr>
        <a:xfrm rot="20057143">
          <a:off x="2487201" y="762829"/>
          <a:ext cx="306341" cy="38990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91752" y="860747"/>
        <a:ext cx="214439" cy="2339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417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263" y="4387548"/>
            <a:ext cx="5097558" cy="4155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30" tIns="45257" rIns="92130" bIns="45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notes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701675"/>
            <a:ext cx="4594225" cy="3446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79558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79291-9309-4E61-A07E-07033693F1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01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00CD9-1F02-4FFE-96DA-6AAE80D36B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83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4CBEC-EFA1-4881-85D7-A035347E27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099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FB6AD-7A40-41B8-83A8-EEFA1210A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445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731B2-3553-41BA-99F2-1ADC31D221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103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BFD95-5C36-4571-9746-C91E7E0A1A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5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AF807-A278-46BE-8077-9A7794EA53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48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D365E-BE10-4739-93CC-AC3C4BD4C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28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39B7-4E16-4915-995F-9E22A47930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56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3B269-238D-4E9D-9F6F-588C45B5F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70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3F59F-7BB4-44C4-92A1-EE8AC03E41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87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B9459-2DEA-4B92-8DCA-A1FBCE445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49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0C7E0-A565-4BB9-94CD-61B342F8BB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4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00B44-C6F4-4CF5-86CA-8C83A4C4E7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74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0EEB94E-989A-4EFA-AAB0-0187542A3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476D0-10DF-414A-9237-BD17FF102CB0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8457" y="1819849"/>
            <a:ext cx="8001000" cy="25146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altLang="en-US" sz="4800" dirty="0" smtClean="0">
                <a:latin typeface="Book Antiqua" pitchFamily="18" charset="0"/>
              </a:rPr>
              <a:t>Second </a:t>
            </a:r>
            <a:r>
              <a:rPr lang="en-US" altLang="en-US" sz="4800" dirty="0">
                <a:latin typeface="Book Antiqua" pitchFamily="18" charset="0"/>
              </a:rPr>
              <a:t>Interim Financial Report as of </a:t>
            </a:r>
          </a:p>
          <a:p>
            <a:pPr eaLnBrk="0" hangingPunct="0">
              <a:lnSpc>
                <a:spcPct val="110000"/>
              </a:lnSpc>
              <a:defRPr/>
            </a:pPr>
            <a:r>
              <a:rPr lang="en-US" altLang="en-US" sz="4800" dirty="0" smtClean="0">
                <a:latin typeface="Book Antiqua" pitchFamily="18" charset="0"/>
              </a:rPr>
              <a:t>January </a:t>
            </a:r>
            <a:r>
              <a:rPr lang="en-US" altLang="en-US" sz="4800" dirty="0">
                <a:latin typeface="Book Antiqua" pitchFamily="18" charset="0"/>
              </a:rPr>
              <a:t>31, </a:t>
            </a:r>
            <a:r>
              <a:rPr lang="en-US" altLang="en-US" sz="4800" dirty="0" smtClean="0">
                <a:latin typeface="Book Antiqua" pitchFamily="18" charset="0"/>
              </a:rPr>
              <a:t>2023</a:t>
            </a:r>
            <a:endParaRPr lang="en-US" altLang="en-US" sz="4800" dirty="0">
              <a:latin typeface="Book Antiqua" pitchFamily="18" charset="0"/>
            </a:endParaRPr>
          </a:p>
          <a:p>
            <a:pPr algn="l" eaLnBrk="0" hangingPunct="0">
              <a:lnSpc>
                <a:spcPct val="110000"/>
              </a:lnSpc>
              <a:defRPr/>
            </a:pPr>
            <a:endParaRPr lang="en-US" altLang="en-US" sz="4800" i="1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 eaLnBrk="0" latinLnBrk="1" hangingPunct="0">
              <a:lnSpc>
                <a:spcPct val="110000"/>
              </a:lnSpc>
              <a:defRPr/>
            </a:pPr>
            <a:endParaRPr lang="en-US" altLang="en-US" sz="48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052" name="Rectangle 11"/>
          <p:cNvSpPr>
            <a:spLocks noChangeArrowheads="1"/>
          </p:cNvSpPr>
          <p:nvPr/>
        </p:nvSpPr>
        <p:spPr bwMode="auto">
          <a:xfrm rot="10800000" flipV="1">
            <a:off x="685800" y="4419600"/>
            <a:ext cx="7735888" cy="167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US" altLang="en-US" dirty="0">
              <a:solidFill>
                <a:schemeClr val="bg2"/>
              </a:solidFill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3600" dirty="0">
                <a:solidFill>
                  <a:schemeClr val="bg2"/>
                </a:solidFill>
                <a:latin typeface="Times New Roman" pitchFamily="18" charset="0"/>
              </a:rPr>
              <a:t>Presented to the Board of Trustees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3600" dirty="0" smtClean="0">
                <a:solidFill>
                  <a:schemeClr val="bg2"/>
                </a:solidFill>
                <a:latin typeface="Times New Roman" pitchFamily="18" charset="0"/>
              </a:rPr>
              <a:t>March 6, 2023</a:t>
            </a:r>
            <a:endParaRPr kumimoji="1" lang="en-US" altLang="en-US" sz="36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78983" y="316582"/>
            <a:ext cx="8001000" cy="135981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0" hangingPunct="0">
              <a:lnSpc>
                <a:spcPct val="110000"/>
              </a:lnSpc>
              <a:defRPr/>
            </a:pPr>
            <a:r>
              <a:rPr lang="en-US" altLang="en-US" sz="3600" dirty="0" smtClean="0">
                <a:latin typeface="Book Antiqua" pitchFamily="18" charset="0"/>
              </a:rPr>
              <a:t>Lowell Joint School District</a:t>
            </a:r>
          </a:p>
          <a:p>
            <a:pPr eaLnBrk="0" hangingPunct="0">
              <a:lnSpc>
                <a:spcPct val="110000"/>
              </a:lnSpc>
              <a:defRPr/>
            </a:pPr>
            <a:r>
              <a:rPr lang="en-US" altLang="en-US" sz="2000" dirty="0" smtClean="0">
                <a:latin typeface="Book Antiqua" pitchFamily="18" charset="0"/>
              </a:rPr>
              <a:t>Tradition of Excellence Since 1906</a:t>
            </a:r>
          </a:p>
          <a:p>
            <a:pPr eaLnBrk="0" hangingPunct="0">
              <a:lnSpc>
                <a:spcPct val="110000"/>
              </a:lnSpc>
              <a:defRPr/>
            </a:pPr>
            <a:r>
              <a:rPr lang="en-US" altLang="en-US" sz="2000" dirty="0" smtClean="0">
                <a:latin typeface="Script MT Bold" panose="03040602040607080904" pitchFamily="66" charset="0"/>
              </a:rPr>
              <a:t>“Home of Scholars and Champions”</a:t>
            </a:r>
            <a:endParaRPr lang="en-US" altLang="en-US" sz="2000" dirty="0">
              <a:latin typeface="Script MT Bold" panose="03040602040607080904" pitchFamily="66" charset="0"/>
            </a:endParaRPr>
          </a:p>
          <a:p>
            <a:pPr algn="l" eaLnBrk="0" hangingPunct="0">
              <a:lnSpc>
                <a:spcPct val="110000"/>
              </a:lnSpc>
              <a:defRPr/>
            </a:pPr>
            <a:endParaRPr lang="en-US" altLang="en-US" sz="4800" i="1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 eaLnBrk="0" latinLnBrk="1" hangingPunct="0">
              <a:lnSpc>
                <a:spcPct val="110000"/>
              </a:lnSpc>
              <a:defRPr/>
            </a:pPr>
            <a:endParaRPr lang="en-US" altLang="en-US" sz="48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5466798"/>
            <a:ext cx="1439567" cy="1234580"/>
          </a:xfrm>
          <a:prstGeom prst="rect">
            <a:avLst/>
          </a:prstGeom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4FFBA-DCFB-44BA-9EEF-3828938A3D54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1219200"/>
          </a:xfrm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2800" b="1" dirty="0" smtClean="0">
                <a:solidFill>
                  <a:srgbClr val="95055B"/>
                </a:solidFill>
              </a:rPr>
              <a:t>    </a:t>
            </a:r>
            <a: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 Second Interim Assumptions</a:t>
            </a:r>
            <a:b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Reserve</a:t>
            </a:r>
            <a:endParaRPr lang="en-US" altLang="en-US" sz="2800" b="1" dirty="0" smtClean="0">
              <a:effectLst/>
              <a:latin typeface="Times New Roman" pitchFamily="18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458200" cy="4267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The Designation For Economic Uncertainties Reserve is  5% per board policy (state minimum is 3%)</a:t>
            </a: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4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This additional 2% above the state required </a:t>
            </a:r>
            <a:r>
              <a:rPr lang="en-US" altLang="en-US" sz="2400" b="1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minimum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 is approximately $940,000</a:t>
            </a: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4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If the district were to reserve one month’s payroll, the total would </a:t>
            </a: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be 8%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(approximately $2,900,000)</a:t>
            </a:r>
          </a:p>
          <a:p>
            <a:pPr marL="114300" lvl="1" indent="0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en-US" altLang="en-US" sz="24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U.S. General Services Administration recommends 17% reserves</a:t>
            </a:r>
          </a:p>
          <a:p>
            <a:pPr marL="514350" lvl="1" indent="-40005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en-US" altLang="en-US" sz="25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0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4FFBA-DCFB-44BA-9EEF-3828938A3D54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1219200"/>
          </a:xfrm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2800" b="1" dirty="0" smtClean="0">
                <a:solidFill>
                  <a:srgbClr val="95055B"/>
                </a:solidFill>
              </a:rPr>
              <a:t>    </a:t>
            </a:r>
            <a: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 Second Interim Assumptions</a:t>
            </a: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/>
            </a:r>
            <a:br>
              <a:rPr lang="en-US" altLang="en-US" sz="2400" b="1" dirty="0" smtClean="0">
                <a:solidFill>
                  <a:srgbClr val="D60093"/>
                </a:solidFill>
                <a:effectLst/>
              </a:rPr>
            </a:b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>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Reserve</a:t>
            </a:r>
            <a:endParaRPr lang="en-US" altLang="en-US" sz="2400" b="1" dirty="0" smtClean="0">
              <a:effectLst/>
              <a:latin typeface="Times New Roman" pitchFamily="18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458200" cy="4267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Reserve “cap” of 10% of “non-committed” General funds effective beginning with the 2022/23 Adopted Budget</a:t>
            </a: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12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 resolution is required to commit, and un-commit, funds above 10% reserves for future identified needs to maintain compliance with this new requirement</a:t>
            </a:r>
          </a:p>
          <a:p>
            <a:pPr marL="114300" lvl="1" indent="0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en-US" altLang="en-US" sz="12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Annual Retiree </a:t>
            </a:r>
            <a:r>
              <a:rPr lang="en-US" altLang="en-US" sz="2400" b="1" kern="1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Health and Welfare Liability </a:t>
            </a:r>
            <a:r>
              <a:rPr lang="en-US" altLang="en-US" sz="2400" b="1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Deposit into Irrevocable Trust </a:t>
            </a:r>
            <a:r>
              <a:rPr lang="en-US" altLang="en-US" sz="2400" b="1" kern="1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of </a:t>
            </a:r>
            <a:r>
              <a:rPr lang="en-US" altLang="en-US" sz="2400" b="1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$100,000</a:t>
            </a:r>
            <a:endParaRPr lang="en-US" altLang="en-US" sz="2400" b="1" kern="1200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12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kern="12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Significant reduction </a:t>
            </a:r>
            <a:r>
              <a:rPr lang="en-US" altLang="en-US" sz="2400" b="1" kern="1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in reserves has a negative impact on credit rating for future general obligation bond issuances.</a:t>
            </a: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4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en-US" altLang="en-US" sz="25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514350" lvl="1" indent="-400050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0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134590"/>
      </p:ext>
    </p:extLst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180A21-3F11-48E6-B66F-1021E9766D85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924800" cy="1447800"/>
          </a:xfrm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36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Multi-year Projections</a:t>
            </a:r>
            <a:br>
              <a:rPr lang="en-US" altLang="en-US" sz="3600" b="1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en-US" altLang="en-US" sz="2400" b="1" smtClean="0">
                <a:solidFill>
                  <a:schemeClr val="bg2"/>
                </a:solidFill>
                <a:effectLst/>
              </a:rPr>
              <a:t> </a:t>
            </a:r>
            <a:r>
              <a:rPr lang="en-US" altLang="en-US" sz="28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Revenue Assumptions</a:t>
            </a:r>
            <a:r>
              <a:rPr lang="en-US" altLang="en-US" sz="2800" b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en-US" altLang="en-US" sz="2800" b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en-US" altLang="en-US" sz="20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(Subsequent Years)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Local Control Funding Formula: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COLA </a:t>
            </a:r>
          </a:p>
          <a:p>
            <a:pPr marL="914400" lvl="2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8.13% in 2023/24 (increase from 5.38%)</a:t>
            </a:r>
          </a:p>
          <a:p>
            <a:pPr marL="914400" lvl="2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3.54% in 2024/25 (decrease from 4.02%)</a:t>
            </a:r>
          </a:p>
          <a:p>
            <a:pPr marL="914400" lvl="2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3.31% in 2025/26 (decrease from 3.72%)</a:t>
            </a:r>
          </a:p>
          <a:p>
            <a:pPr marL="914400" lvl="2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endParaRPr lang="en-US" altLang="en-US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ADA</a:t>
            </a:r>
          </a:p>
          <a:p>
            <a:pPr lvl="2" eaLnBrk="1" hangingPunct="1">
              <a:lnSpc>
                <a:spcPct val="8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Reduce ADA by 10 in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2023/24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due to seat attendance instability (94% vs Historic 97%)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No ADA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change in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2024/25 (wait to see what occurs in 23/24 enrollment</a:t>
            </a:r>
            <a:r>
              <a:rPr lang="en-US" altLang="en-US" b="1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</a:rPr>
              <a:t>)</a:t>
            </a:r>
          </a:p>
          <a:p>
            <a:pPr marL="514350" lvl="1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endParaRPr lang="en-US" altLang="en-US" sz="2400" b="1" dirty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marL="114300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endParaRPr lang="en-US" altLang="en-US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marL="914400" lvl="2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endParaRPr lang="en-US" altLang="en-US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marL="914400" lvl="2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endParaRPr lang="en-US" altLang="en-US" sz="20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180A21-3F11-48E6-B66F-1021E9766D85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924800" cy="1447800"/>
          </a:xfrm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36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Multi-year Projections</a:t>
            </a:r>
            <a:br>
              <a:rPr lang="en-US" altLang="en-US" sz="3600" b="1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en-US" altLang="en-US" sz="2400" b="1" smtClean="0">
                <a:solidFill>
                  <a:schemeClr val="bg2"/>
                </a:solidFill>
                <a:effectLst/>
              </a:rPr>
              <a:t> </a:t>
            </a:r>
            <a:r>
              <a:rPr lang="en-US" altLang="en-US" sz="28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Revenue Assumptions</a:t>
            </a:r>
            <a:r>
              <a:rPr lang="en-US" altLang="en-US" sz="2800" b="1" smtClean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lang="en-US" altLang="en-US" sz="2800" b="1" smtClean="0">
                <a:solidFill>
                  <a:schemeClr val="bg2"/>
                </a:solidFill>
                <a:latin typeface="Times New Roman" pitchFamily="18" charset="0"/>
              </a:rPr>
            </a:br>
            <a:r>
              <a:rPr lang="en-US" altLang="en-US" sz="20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(Subsequent Years)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Learning Loss Recovery Grant Removed ($3.2M)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altLang="en-US" sz="2400" b="1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Arts &amp; Music Instructional Materials Grant Removed ($1.2M)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altLang="en-US" sz="24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Proposition 28 – Arts Education Funding ($482K ongoing)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altLang="en-US" sz="2400" b="1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Other one-time pandemic funds continue to support permanent staff and web based subscriptions into 23/24</a:t>
            </a:r>
          </a:p>
          <a:p>
            <a:pPr marL="0" indent="0" eaLnBrk="1" hangingPunct="1">
              <a:lnSpc>
                <a:spcPct val="80000"/>
              </a:lnSpc>
              <a:buClr>
                <a:schemeClr val="bg2"/>
              </a:buClr>
              <a:buNone/>
              <a:defRPr/>
            </a:pPr>
            <a:endParaRPr lang="en-US" altLang="en-US" sz="2400" b="1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848949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B64CC-96BD-4D39-B1A4-6379D7505072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228600"/>
            <a:ext cx="7924800" cy="1385888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dirty="0">
                <a:solidFill>
                  <a:schemeClr val="bg2"/>
                </a:solidFill>
                <a:latin typeface="Times New Roman" pitchFamily="18" charset="0"/>
              </a:rPr>
              <a:t>Multi-year Projections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chemeClr val="bg2"/>
                </a:solidFill>
                <a:latin typeface="Times New Roman" pitchFamily="18" charset="0"/>
              </a:rPr>
              <a:t>Expenditure </a:t>
            </a:r>
            <a:r>
              <a:rPr lang="en-US" altLang="en-US" sz="2800" dirty="0">
                <a:solidFill>
                  <a:schemeClr val="bg2"/>
                </a:solidFill>
                <a:latin typeface="Times New Roman" pitchFamily="18" charset="0"/>
              </a:rPr>
              <a:t>Assumptions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bg2"/>
                </a:solidFill>
                <a:latin typeface="Times New Roman" pitchFamily="18" charset="0"/>
              </a:rPr>
              <a:t>(Subsequent Years)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524000"/>
            <a:ext cx="82296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6858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bg2"/>
              </a:buClr>
              <a:buSzTx/>
              <a:buFont typeface="Wingdings" pitchFamily="2" charset="2"/>
              <a:buNone/>
            </a:pPr>
            <a:endParaRPr lang="en-US" altLang="en-US" sz="2400" dirty="0">
              <a:solidFill>
                <a:schemeClr val="bg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>
                <a:schemeClr val="bg2"/>
              </a:buClr>
              <a:buSzTx/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2023/24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Salaries and Employee Benefits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1.5%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Certificated step and column costs 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1.9%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Classified step and longevity costs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0.4%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Non-unit step and longevity costs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6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.0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% Increase in employee health and welfare benefits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LJEA step/column costs assume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teacher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retiree savings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STRS pension projected at 19.1% (no change from 22/23)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PERS pension increase of 1.63% (27.00% from 25.37%)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Add One Dual Language teacher for fifth grade class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Add two Pre-School teachers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Furniture replacement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Vehicle replacement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Chromebook Replacement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Irrevocable Trust Payment</a:t>
            </a:r>
          </a:p>
          <a:p>
            <a:pPr lvl="2">
              <a:spcBef>
                <a:spcPct val="0"/>
              </a:spcBef>
              <a:buClrTx/>
              <a:buSzTx/>
              <a:buNone/>
            </a:pP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B64CC-96BD-4D39-B1A4-6379D750507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228600"/>
            <a:ext cx="7924800" cy="1385888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dirty="0">
                <a:solidFill>
                  <a:schemeClr val="bg2"/>
                </a:solidFill>
                <a:latin typeface="Times New Roman" pitchFamily="18" charset="0"/>
              </a:rPr>
              <a:t>Multi-year Projections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chemeClr val="bg2"/>
                </a:solidFill>
                <a:latin typeface="Times New Roman" pitchFamily="18" charset="0"/>
              </a:rPr>
              <a:t>Expenditure </a:t>
            </a:r>
            <a:r>
              <a:rPr lang="en-US" altLang="en-US" sz="2800" dirty="0">
                <a:solidFill>
                  <a:schemeClr val="bg2"/>
                </a:solidFill>
                <a:latin typeface="Times New Roman" pitchFamily="18" charset="0"/>
              </a:rPr>
              <a:t>Assumptions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bg2"/>
                </a:solidFill>
                <a:latin typeface="Times New Roman" pitchFamily="18" charset="0"/>
              </a:rPr>
              <a:t>(Subsequent Years)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99730" y="1676400"/>
            <a:ext cx="826327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286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6858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bg2"/>
              </a:buClr>
              <a:buSzTx/>
              <a:buNone/>
            </a:pP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2023/24 Other District Expenses</a:t>
            </a:r>
          </a:p>
          <a:p>
            <a:pPr marL="457200" lvl="1" indent="0">
              <a:spcBef>
                <a:spcPct val="0"/>
              </a:spcBef>
              <a:buClrTx/>
              <a:buSzTx/>
              <a:buNone/>
            </a:pP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$100,000 Special education contribution increase</a:t>
            </a:r>
          </a:p>
          <a:p>
            <a:pPr marL="457200" lvl="1" indent="0">
              <a:spcBef>
                <a:spcPct val="0"/>
              </a:spcBef>
              <a:buClrTx/>
              <a:buSzTx/>
              <a:buNone/>
            </a:pPr>
            <a:endParaRPr lang="en-US" altLang="en-US" sz="2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2023/24 Consumer Price Index (CPI) 3.44% cost increase for supplies, services, utilities, contracted services, insurance services, non-public schools (Increase from 2.58% at FI)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2024/25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Consumer Price Index (CPI) </a:t>
            </a: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2.77%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(Increase from </a:t>
            </a: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2.20%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at FI</a:t>
            </a: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$+50,000  November 2024 Board election cost added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 marL="457200" lvl="1" indent="0">
              <a:spcBef>
                <a:spcPct val="0"/>
              </a:spcBef>
              <a:buClrTx/>
              <a:buSzTx/>
              <a:buNone/>
            </a:pPr>
            <a:endParaRPr lang="en-US" alt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8156326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B64CC-96BD-4D39-B1A4-6379D750507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228600"/>
            <a:ext cx="7924800" cy="1385888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chemeClr val="bg2"/>
                </a:solidFill>
                <a:latin typeface="Times New Roman" pitchFamily="18" charset="0"/>
              </a:rPr>
              <a:t>Multi-year Projections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bg2"/>
                </a:solidFill>
                <a:latin typeface="Times New Roman" pitchFamily="18" charset="0"/>
              </a:rPr>
              <a:t>Expense Assumptions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itchFamily="18" charset="0"/>
              </a:rPr>
              <a:t>(Subsequent Years)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727103"/>
            <a:ext cx="7924800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286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6858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bg2"/>
              </a:buClr>
              <a:buSzTx/>
              <a:buFont typeface="Wingdings" pitchFamily="2" charset="2"/>
              <a:buChar char="Ø"/>
            </a:pP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2024/25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Salaries and Employee Benefits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1.5%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Certificated step and column costs 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1.9%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Classified step and longevity costs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0.4%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Non-unit step and longevity costs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6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.0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% Increase in employee health and welfare benefits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LJEA step/column costs assume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teacher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retiree savings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STRS pension projected at 19.1% (no change from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23/24)</a:t>
            </a:r>
            <a:endParaRPr lang="en-US" alt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PERS pension increase of 1.10% (28.10 from 27.00%)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Add one Dual Language FTE for sixth grade class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Add two Pre-School teachers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Furniture replacement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Vehicle replacement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Chromebook Replacement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Irrevocable Trust Payment</a:t>
            </a:r>
          </a:p>
          <a:p>
            <a:pPr lvl="2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endParaRPr lang="en-US" altLang="en-US" sz="2000" dirty="0">
              <a:solidFill>
                <a:schemeClr val="bg2"/>
              </a:solidFill>
              <a:latin typeface="Times New Roman" pitchFamily="18" charset="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en-U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128419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E855B-29B7-4992-9A27-4EF87D23BA1D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295400"/>
          </a:xfr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D60093"/>
                    </a:gs>
                    <a:gs pos="100000">
                      <a:srgbClr val="630044"/>
                    </a:gs>
                  </a:gsLst>
                  <a:lin ang="5400000" scaled="1"/>
                </a:gra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/>
            <a:r>
              <a:rPr lang="en-US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Multi-year</a:t>
            </a:r>
            <a:br>
              <a:rPr lang="en-US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en-US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Summary</a:t>
            </a:r>
            <a:br>
              <a:rPr lang="en-US" altLang="en-US" sz="4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endParaRPr lang="en-US" altLang="en-US" sz="25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091358"/>
              </p:ext>
            </p:extLst>
          </p:nvPr>
        </p:nvGraphicFramePr>
        <p:xfrm>
          <a:off x="533400" y="1676400"/>
          <a:ext cx="8286750" cy="462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6" name="Worksheet" r:id="rId4" imgW="4714864" imgH="2438335" progId="Excel.Sheet.8">
                  <p:embed/>
                </p:oleObj>
              </mc:Choice>
              <mc:Fallback>
                <p:oleObj name="Worksheet" r:id="rId4" imgW="4714864" imgH="2438335" progId="Excel.Sheet.8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8286750" cy="4629150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 w="12700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EE07D9-6C08-4DD7-BD52-7296521DEE0C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Surplus/Deficit Spending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9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One-Time Pandemic Funding is done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8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Funding ongoing programs with one-time funds is not sustainable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8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Appropriation of categorical and school site carryover also increases expenditures in the current year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800" b="1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Attendance is not returning to pre-pandemic levels</a:t>
            </a: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8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3B607-ED32-47FA-9EA4-D38BCB9E6EE6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Future Considerations….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Governor’s May Revise will update the State budget proposal from January, 2023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altLang="en-US" sz="2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The Legislative Analyst’s Office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Revenue report predicts a $22.5B deficit for the California State Budget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Projected $2.0B deficit for California Public Schools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“Elevated Risk of recession in 2023”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049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AF807-A278-46BE-8077-9A7794EA53E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600" y="304800"/>
            <a:ext cx="8610600" cy="1143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b="1" kern="0" dirty="0" smtClean="0">
                <a:solidFill>
                  <a:srgbClr val="95055B"/>
                </a:solidFill>
              </a:rPr>
              <a:t>    </a:t>
            </a:r>
            <a:r>
              <a:rPr lang="en-US" altLang="en-US" sz="3600" b="1" kern="0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</a:t>
            </a:r>
          </a:p>
          <a:p>
            <a:pPr eaLnBrk="1" hangingPunct="1">
              <a:defRPr/>
            </a:pPr>
            <a:r>
              <a:rPr lang="en-US" altLang="en-US" sz="3600" kern="0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Annual Budget Cycle</a:t>
            </a:r>
            <a:r>
              <a:rPr lang="en-US" altLang="en-US" sz="2400" b="1" kern="0" dirty="0" smtClean="0">
                <a:solidFill>
                  <a:srgbClr val="D60093"/>
                </a:solidFill>
                <a:effectLst/>
                <a:latin typeface="Times New Roman" pitchFamily="18" charset="0"/>
              </a:rPr>
              <a:t/>
            </a:r>
            <a:br>
              <a:rPr lang="en-US" altLang="en-US" sz="2400" b="1" kern="0" dirty="0" smtClean="0">
                <a:solidFill>
                  <a:srgbClr val="D60093"/>
                </a:solidFill>
                <a:effectLst/>
                <a:latin typeface="Times New Roman" pitchFamily="18" charset="0"/>
              </a:rPr>
            </a:br>
            <a:endParaRPr lang="en-US" altLang="en-US" sz="2400" b="1" kern="0" dirty="0" smtClean="0">
              <a:effectLst/>
              <a:latin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77794495"/>
              </p:ext>
            </p:extLst>
          </p:nvPr>
        </p:nvGraphicFramePr>
        <p:xfrm>
          <a:off x="1143000" y="1600200"/>
          <a:ext cx="6858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7010400" y="5638800"/>
            <a:ext cx="304800" cy="3048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010400" y="6000744"/>
            <a:ext cx="304800" cy="30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24898" y="5646801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/>
              <a:t>District Calendar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324898" y="6014644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/>
              <a:t>State Calendar</a:t>
            </a:r>
            <a:endParaRPr lang="en-US" sz="1200" dirty="0"/>
          </a:p>
        </p:txBody>
      </p:sp>
      <p:sp>
        <p:nvSpPr>
          <p:cNvPr id="12" name="Right Arrow 11"/>
          <p:cNvSpPr/>
          <p:nvPr/>
        </p:nvSpPr>
        <p:spPr bwMode="auto">
          <a:xfrm rot="10086546">
            <a:off x="3320107" y="3987806"/>
            <a:ext cx="1066800" cy="533400"/>
          </a:xfrm>
          <a:prstGeom prst="rightArrow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3592" y="336189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We Are Here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176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85EBA-B302-4A84-B81D-C006AEE18E4B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Facilities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Voters approved a $48 million general obligation bond – MEASURE LL November 2018 with overwhelming support!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Second and FINAL debt issuance in November 2020 </a:t>
            </a:r>
            <a:r>
              <a:rPr lang="en-US" altLang="en-US" sz="2800" b="1" dirty="0" smtClean="0">
                <a:solidFill>
                  <a:srgbClr val="008000"/>
                </a:solidFill>
                <a:effectLst/>
                <a:latin typeface="Times New Roman" pitchFamily="18" charset="0"/>
              </a:rPr>
              <a:t>saved local taxpayers over $5.1 million </a:t>
            </a: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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Progress continues on projects!</a:t>
            </a:r>
            <a:endParaRPr lang="en-US" altLang="en-US" sz="28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The renovated </a:t>
            </a:r>
            <a:r>
              <a:rPr lang="en-US" altLang="en-US" sz="2800" b="1" dirty="0" err="1" smtClean="0">
                <a:solidFill>
                  <a:schemeClr val="bg2"/>
                </a:solidFill>
                <a:effectLst/>
                <a:latin typeface="Times New Roman" pitchFamily="18" charset="0"/>
              </a:rPr>
              <a:t>Maybrook</a:t>
            </a: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campus is hosting Meadow Green staff and students while their campus is updated with new roofing and HVAC, fire </a:t>
            </a:r>
            <a:r>
              <a:rPr lang="en-US" altLang="en-US" sz="28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a</a:t>
            </a: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larm, storm drain, and new sewer lines.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Rancho Starbuck is expected to take its turn in 23/24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85EBA-B302-4A84-B81D-C006AEE18E4B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Facilities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(continued)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State match money status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All seven school sites have the first step completed: eligibility calculations for match amount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As plans are approved by DSA and CDE, they then go in the funding pipeline for match money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err="1">
                <a:solidFill>
                  <a:schemeClr val="bg2"/>
                </a:solidFill>
                <a:effectLst/>
                <a:latin typeface="Times New Roman" pitchFamily="18" charset="0"/>
              </a:rPr>
              <a:t>Olita</a:t>
            </a: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 was submitted a few years ago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and matching </a:t>
            </a: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funds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of </a:t>
            </a:r>
            <a:r>
              <a:rPr lang="en-US" altLang="en-US" sz="2400" b="1" dirty="0" smtClean="0">
                <a:solidFill>
                  <a:srgbClr val="008000"/>
                </a:solidFill>
                <a:effectLst/>
                <a:latin typeface="Times New Roman" pitchFamily="18" charset="0"/>
              </a:rPr>
              <a:t>$3.3 </a:t>
            </a:r>
            <a:r>
              <a:rPr lang="en-US" altLang="en-US" sz="2400" b="1" dirty="0">
                <a:solidFill>
                  <a:srgbClr val="008000"/>
                </a:solidFill>
                <a:effectLst/>
                <a:latin typeface="Times New Roman" pitchFamily="18" charset="0"/>
              </a:rPr>
              <a:t>million</a:t>
            </a: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were received in December </a:t>
            </a:r>
            <a:r>
              <a:rPr lang="en-US" altLang="en-US" sz="2400" b="1" dirty="0" smtClean="0">
                <a:solidFill>
                  <a:srgbClr val="008000"/>
                </a:solidFill>
                <a:effectLst/>
                <a:latin typeface="Times New Roman" pitchFamily="18" charset="0"/>
              </a:rPr>
              <a:t>2021 </a:t>
            </a: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</a:t>
            </a:r>
            <a:endParaRPr lang="en-US" altLang="en-US" sz="2400" b="1" dirty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Macy is submitted for match money ($3.6 million) and is on the waiting list – won’t be reviewed until additional state funds are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available</a:t>
            </a:r>
            <a:endParaRPr lang="en-US" altLang="en-US" sz="2400" b="1" dirty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Total of approximately $20M in state match eligibility</a:t>
            </a:r>
            <a:endParaRPr lang="en-US" altLang="en-US" b="1" dirty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8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84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D1420-536E-43BD-B8F3-33BCD8CF6132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Facilities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(continued)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458200" cy="403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Special Reserve Fund receives ongoing lease income and contains sale of </a:t>
            </a:r>
            <a:r>
              <a:rPr lang="en-US" altLang="en-US" b="1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Carden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 property funds</a:t>
            </a:r>
          </a:p>
          <a:p>
            <a:pPr lvl="2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This income supports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deferred maintenance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and repairs expenses</a:t>
            </a:r>
          </a:p>
          <a:p>
            <a:pPr lvl="2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Ongoing annual lease income will be approximately $670,000 (Starbuck property- leased to Whittier Christian HS)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85EBA-B302-4A84-B81D-C006AEE18E4B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Nutrition Services Fund</a:t>
            </a:r>
            <a:endParaRPr lang="en-US" altLang="en-US" sz="24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en-US" altLang="en-US" sz="2800" b="1" dirty="0" smtClean="0">
              <a:solidFill>
                <a:schemeClr val="bg2"/>
              </a:solidFill>
              <a:effectLst/>
              <a:latin typeface="Times New Roman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800" b="1" dirty="0" smtClean="0">
                <a:solidFill>
                  <a:schemeClr val="bg2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This federal program now requires a maximum of 6 months operating expenses in reserves: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We continue to plan deficit spending for supplies and equipment to reduce reserves to meet this maximum</a:t>
            </a:r>
            <a:endParaRPr lang="en-US" altLang="en-US" sz="2400" b="1" dirty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Custodial </a:t>
            </a: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salaries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charged to this fund began in 2019/20 for the portion </a:t>
            </a:r>
            <a:r>
              <a:rPr lang="en-US" altLang="en-US" sz="24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of daily time cleaning during and after lunch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service.  This added approximately $120,000 in expense to this fund, so additional reserves should be reduced or eliminated going forward.</a:t>
            </a:r>
          </a:p>
          <a:p>
            <a:pPr lvl="1"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Increased Cafeteria Worker hours from 2.0 to 3.75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177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85EBA-B302-4A84-B81D-C006AEE18E4B}" type="slidenum">
              <a:rPr lang="en-US" altLang="en-US"/>
              <a:pPr>
                <a:defRPr/>
              </a:pPr>
              <a:t>24</a:t>
            </a:fld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Child Development Fund</a:t>
            </a:r>
            <a:endParaRPr lang="en-US" altLang="en-US" sz="24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72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400" b="1" dirty="0" smtClean="0">
              <a:solidFill>
                <a:schemeClr val="bg2"/>
              </a:solidFill>
              <a:effectLst/>
              <a:latin typeface="Times New Roman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Brand new fund dedicated to revenue and expenditures for the early learning programs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400" b="1" dirty="0">
              <a:solidFill>
                <a:schemeClr val="bg2"/>
              </a:solidFill>
              <a:effectLst/>
              <a:latin typeface="Times New Roman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There has been high demand for these programs</a:t>
            </a: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400" b="1" dirty="0">
              <a:solidFill>
                <a:schemeClr val="bg2"/>
              </a:solidFill>
              <a:effectLst/>
              <a:latin typeface="Times New Roman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Forecast adding 2 classes in 23/24 and in 24/25</a:t>
            </a:r>
            <a:endParaRPr lang="en-US" altLang="en-US" sz="2400" b="1" dirty="0">
              <a:solidFill>
                <a:schemeClr val="bg2"/>
              </a:solidFill>
              <a:effectLst/>
              <a:latin typeface="Times New Roman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en-US" altLang="en-US" sz="24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03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889B3E-F780-446D-B4CE-A85442B4D589}" type="slidenum">
              <a:rPr lang="en-US" altLang="en-US"/>
              <a:pPr>
                <a:defRPr/>
              </a:pPr>
              <a:t>25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848600" cy="1143000"/>
          </a:xfrm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36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First Interim Financial Report</a:t>
            </a:r>
            <a:br>
              <a:rPr lang="en-US" altLang="en-US" sz="3600" b="1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en-US" altLang="en-US" sz="3600" b="1" smtClean="0">
                <a:solidFill>
                  <a:schemeClr val="bg2"/>
                </a:solidFill>
                <a:effectLst/>
                <a:latin typeface="Times New Roman" pitchFamily="18" charset="0"/>
              </a:rPr>
              <a:t> Certification of Financial Condition</a:t>
            </a:r>
            <a:r>
              <a:rPr lang="en-US" altLang="en-US" sz="36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95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  <a:buClr>
                <a:srgbClr val="FF0000"/>
              </a:buClr>
              <a:buSzPct val="145000"/>
              <a:buFont typeface="Monotype Sorts" pitchFamily="2" charset="2"/>
              <a:buNone/>
            </a:pPr>
            <a:endParaRPr lang="en-US" altLang="en-US" sz="2000" b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buClr>
                <a:srgbClr val="FF0000"/>
              </a:buClr>
              <a:buSzPct val="145000"/>
              <a:buFont typeface="Monotype Sorts" pitchFamily="2" charset="2"/>
              <a:buNone/>
            </a:pPr>
            <a:r>
              <a:rPr lang="en-US" altLang="en-US" sz="2000" b="1" dirty="0">
                <a:solidFill>
                  <a:schemeClr val="bg2"/>
                </a:solidFill>
                <a:effectLst/>
                <a:latin typeface="Times New Roman" pitchFamily="18" charset="0"/>
                <a:sym typeface="Wingdings" pitchFamily="2" charset="2"/>
              </a:rPr>
              <a:t> </a:t>
            </a:r>
            <a:r>
              <a:rPr lang="en-US" altLang="en-US" sz="2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	Positive Certification </a:t>
            </a:r>
            <a:endParaRPr lang="en-US" altLang="en-US" sz="2000" b="1" i="1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Char char=" "/>
            </a:pPr>
            <a:r>
              <a:rPr lang="en-US" altLang="en-US" sz="2000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‘As president of the governing board of this school district, I certify that this district will be able to meet its financial obligations for the current fiscal year and subsequent two fiscal years.’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Char char=" "/>
            </a:pPr>
            <a:endParaRPr lang="en-US" altLang="en-US" sz="2000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	Qualified Certification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Char char=" "/>
            </a:pPr>
            <a:r>
              <a:rPr lang="en-US" altLang="en-US" sz="2000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‘As president of the governing board of this school district, I certify that this district may not meet its financial obligations for the current fiscal year and subsequent two fiscal years.’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Char char=" "/>
            </a:pPr>
            <a:endParaRPr lang="en-US" altLang="en-US" sz="2000" dirty="0" smtClean="0">
              <a:solidFill>
                <a:schemeClr val="bg2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Char char=" "/>
            </a:pPr>
            <a:r>
              <a:rPr lang="en-US" altLang="en-US" sz="20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Negative Certification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Char char=" "/>
            </a:pPr>
            <a:r>
              <a:rPr lang="en-US" altLang="en-US" sz="2000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‘As president of the governing board of this school district, I certify that based upon current projections this district will be unable to meet its financial obligations for the remainder of the fiscal year or for the subsequent fiscal year.’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3716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F807-A278-46BE-8077-9A7794EA53EB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79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C20E-D61E-4439-9FC7-CEAB47772BC9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1143000"/>
          </a:xfrm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2400" b="1" dirty="0" smtClean="0">
                <a:solidFill>
                  <a:srgbClr val="95055B"/>
                </a:solidFill>
              </a:rPr>
              <a:t>    </a:t>
            </a:r>
            <a: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 Second Interim Assumptions</a:t>
            </a:r>
            <a:r>
              <a:rPr lang="en-US" altLang="en-US" sz="2400" b="1" dirty="0" smtClean="0">
                <a:solidFill>
                  <a:srgbClr val="D60093"/>
                </a:solidFill>
                <a:effectLst/>
                <a:latin typeface="Times New Roman" pitchFamily="18" charset="0"/>
              </a:rPr>
              <a:t/>
            </a:r>
            <a:br>
              <a:rPr lang="en-US" altLang="en-US" sz="2400" b="1" dirty="0" smtClean="0">
                <a:solidFill>
                  <a:srgbClr val="D60093"/>
                </a:solidFill>
                <a:effectLst/>
                <a:latin typeface="Times New Roman" pitchFamily="18" charset="0"/>
              </a:rPr>
            </a:b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>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Revenue</a:t>
            </a:r>
            <a:endParaRPr lang="en-US" altLang="en-US" sz="2400" b="1" dirty="0" smtClean="0">
              <a:effectLst/>
              <a:latin typeface="Times New Roman" pitchFamily="18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114800"/>
          </a:xfrm>
          <a:solidFill>
            <a:srgbClr val="99CCFF"/>
          </a:solidFill>
          <a:extLst/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Local Control Funding Formula (LCFF)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</a:rPr>
              <a:t>COLA 6.56% (unchanged)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</a:rPr>
              <a:t>LCFF Investment 6.70</a:t>
            </a:r>
            <a:r>
              <a:rPr lang="en-US" altLang="en-US" sz="24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</a:rPr>
              <a:t>% (unchanged)</a:t>
            </a:r>
            <a:endParaRPr lang="en-US" altLang="en-US" sz="2400" b="1" dirty="0" smtClean="0">
              <a:solidFill>
                <a:schemeClr val="bg2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</a:rPr>
              <a:t>Supplemental Grant $3.0 million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ADA:</a:t>
            </a:r>
            <a:r>
              <a:rPr lang="en-US" altLang="en-US" sz="16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  </a:t>
            </a:r>
            <a:r>
              <a:rPr lang="en-US" altLang="en-US" sz="24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</a:rPr>
              <a:t>3,004 (3 year average) 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</a:rPr>
              <a:t>ADA Actual: 2,819.10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Official enrollment of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3,011</a:t>
            </a:r>
            <a:r>
              <a:rPr lang="en-US" altLang="en-US" sz="24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(Through January, 2023)   38 students </a:t>
            </a:r>
            <a:r>
              <a:rPr lang="en-US" altLang="en-US" sz="2400" b="1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less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 than 2021/22 CBEDS of 3,047</a:t>
            </a:r>
          </a:p>
          <a:p>
            <a:pPr lvl="1"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Seat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 attendance has </a:t>
            </a:r>
            <a:r>
              <a:rPr lang="en-US" altLang="en-US" sz="2400" b="1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declined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 from traditional 97% to 93.6% as well, which negatively affects </a:t>
            </a:r>
            <a:r>
              <a:rPr lang="en-US" altLang="en-US" sz="2400" b="1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ongoing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funding by approximately $1,050,000 per year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895835"/>
      </p:ext>
    </p:extLst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AA8FF-D4FE-4520-A2D9-12B821BBB061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838200" y="762000"/>
            <a:ext cx="7696200" cy="1176338"/>
          </a:xfrm>
          <a:prstGeom prst="rect">
            <a:avLst/>
          </a:prstGeom>
          <a:noFill/>
          <a:ln w="12700">
            <a:solidFill>
              <a:srgbClr val="3333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dirty="0" smtClean="0">
                <a:solidFill>
                  <a:schemeClr val="bg2"/>
                </a:solidFill>
                <a:latin typeface="Book Antiqua" pitchFamily="18" charset="0"/>
              </a:rPr>
              <a:t>2022/23  </a:t>
            </a:r>
            <a:r>
              <a:rPr lang="en-US" altLang="en-US" sz="4400" dirty="0">
                <a:solidFill>
                  <a:schemeClr val="bg2"/>
                </a:solidFill>
                <a:latin typeface="Book Antiqua" pitchFamily="18" charset="0"/>
              </a:rPr>
              <a:t>Revenue</a:t>
            </a:r>
            <a:endParaRPr lang="en-US" altLang="en-US" sz="44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197867"/>
              </p:ext>
            </p:extLst>
          </p:nvPr>
        </p:nvGraphicFramePr>
        <p:xfrm>
          <a:off x="838200" y="2209800"/>
          <a:ext cx="7696200" cy="353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9" name="Worksheet" r:id="rId3" imgW="4505307" imgH="1809880" progId="Excel.Sheet.8">
                  <p:embed/>
                </p:oleObj>
              </mc:Choice>
              <mc:Fallback>
                <p:oleObj name="Worksheet" r:id="rId3" imgW="4505307" imgH="180988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7696200" cy="3535363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 w="12700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310041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E442C-FB76-46CA-A1C2-37D58C123F37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1371600"/>
          </a:xfrm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2400" b="1" dirty="0" smtClean="0">
                <a:solidFill>
                  <a:srgbClr val="95055B"/>
                </a:solidFill>
              </a:rPr>
              <a:t>    </a:t>
            </a:r>
            <a: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 Second Interim Assumptions</a:t>
            </a: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/>
            </a:r>
            <a:br>
              <a:rPr lang="en-US" altLang="en-US" sz="2400" b="1" dirty="0" smtClean="0">
                <a:solidFill>
                  <a:srgbClr val="D60093"/>
                </a:solidFill>
                <a:effectLst/>
              </a:rPr>
            </a:b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>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Revenue – Major Changes from</a:t>
            </a:r>
            <a:b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First Interim</a:t>
            </a:r>
            <a:endParaRPr lang="en-US" altLang="en-US" sz="2400" b="1" dirty="0" smtClean="0">
              <a:effectLst/>
              <a:latin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534400" cy="4419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LCFF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Revenue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 		 &lt;$266.5K&gt;</a:t>
            </a:r>
          </a:p>
          <a:p>
            <a:pPr lvl="2" eaLnBrk="1" hangingPunct="1">
              <a:lnSpc>
                <a:spcPct val="8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Declining Enrollment</a:t>
            </a:r>
          </a:p>
          <a:p>
            <a:pPr lvl="2" eaLnBrk="1" hangingPunct="1">
              <a:lnSpc>
                <a:spcPct val="8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en-US" altLang="en-US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State Revenue		 &lt;$386K&gt;</a:t>
            </a:r>
          </a:p>
          <a:p>
            <a:pPr lvl="2" eaLnBrk="1" hangingPunct="1">
              <a:lnSpc>
                <a:spcPct val="8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Arts/Music Instructional Materials Grant</a:t>
            </a:r>
            <a:b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</a:b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Reduction	</a:t>
            </a:r>
          </a:p>
          <a:p>
            <a:pPr lvl="2" eaLnBrk="1" hangingPunct="1">
              <a:lnSpc>
                <a:spcPct val="8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Local Revenue		  +$126K	</a:t>
            </a:r>
          </a:p>
          <a:p>
            <a:pPr lvl="2" eaLnBrk="1" hangingPunct="1">
              <a:lnSpc>
                <a:spcPct val="80000"/>
              </a:lnSpc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sym typeface="Wingdings" panose="05000000000000000000" pitchFamily="2" charset="2"/>
              </a:rPr>
              <a:t>Increase in Interest	</a:t>
            </a:r>
            <a:endParaRPr lang="en-US" altLang="en-US" sz="16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sym typeface="Wingdings" panose="05000000000000000000" pitchFamily="2" charset="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24D65-2B2E-4808-9D24-CFA567B2A3D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990600"/>
          </a:xfrm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2400" b="1" dirty="0" smtClean="0">
                <a:solidFill>
                  <a:srgbClr val="95055B"/>
                </a:solidFill>
              </a:rPr>
              <a:t>    </a:t>
            </a:r>
            <a: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 Second Interim Assumptions</a:t>
            </a: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/>
            </a:r>
            <a:br>
              <a:rPr lang="en-US" altLang="en-US" sz="2400" b="1" dirty="0" smtClean="0">
                <a:solidFill>
                  <a:srgbClr val="D60093"/>
                </a:solidFill>
                <a:effectLst/>
              </a:rPr>
            </a:b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>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Expenditures</a:t>
            </a:r>
            <a:endParaRPr lang="en-US" altLang="en-US" sz="2400" b="1" dirty="0" smtClean="0">
              <a:effectLst/>
              <a:latin typeface="Times New Roman" pitchFamily="18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724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Salary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Budgeted per Board approved salary schedules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January 1 minimum wage increase to $15.50</a:t>
            </a:r>
          </a:p>
          <a:p>
            <a:pPr lvl="1" eaLnBrk="1" hangingPunct="1">
              <a:spcAft>
                <a:spcPct val="15000"/>
              </a:spcAft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Step, Column and Longevity:  Actuals for 2022/23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Health and Welfare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Maximum medical benefits package $24,682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STRS pension rate increase 2.18% (19.10% from 16.92%)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Approximate $380,000 increase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PERS pension rate increase 2.46% (25.37% from </a:t>
            </a: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22.91 </a:t>
            </a: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%)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Approximate $150,000 increase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en-US" altLang="en-US" sz="28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35AC0-1A5A-4DCD-B994-3A4F4641C383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990600"/>
          </a:xfrm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2400" b="1" dirty="0" smtClean="0">
                <a:solidFill>
                  <a:srgbClr val="95055B"/>
                </a:solidFill>
              </a:rPr>
              <a:t>    </a:t>
            </a:r>
            <a: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 Second Interim Assumptions</a:t>
            </a: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/>
            </a:r>
            <a:br>
              <a:rPr lang="en-US" altLang="en-US" sz="2400" b="1" dirty="0" smtClean="0">
                <a:solidFill>
                  <a:srgbClr val="D60093"/>
                </a:solidFill>
                <a:effectLst/>
              </a:rPr>
            </a:b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>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Expenditures</a:t>
            </a:r>
            <a:endParaRPr lang="en-US" altLang="en-US" sz="2400" b="1" dirty="0" smtClean="0">
              <a:effectLst/>
              <a:latin typeface="Times New Roman" pitchFamily="18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534400" cy="47244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Supplies</a:t>
            </a: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Elementary school site budgets at $80 per student and $127 at Rancho Intermediate per student (a 6% increase over prior year)</a:t>
            </a:r>
            <a:endParaRPr lang="en-US" altLang="en-US" sz="2400" b="1" strike="sngStrike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altLang="en-US" sz="2400" b="1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lvl="1"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4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2021/22 Restricted Carryover, unrestricted school site/school donations carryover, and unused prior year federal and state awards are appropriated primarily in supply and/or services expenditure object codes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07620B-35C5-45F6-BE45-C1216A5CD2D6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533400" y="533400"/>
            <a:ext cx="8001000" cy="8382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dirty="0" smtClean="0">
                <a:solidFill>
                  <a:schemeClr val="bg2"/>
                </a:solidFill>
                <a:latin typeface="Book Antiqua" pitchFamily="18" charset="0"/>
              </a:rPr>
              <a:t>2022/23 Expenditures</a:t>
            </a:r>
            <a:endParaRPr lang="en-US" altLang="en-US" sz="4400" dirty="0">
              <a:solidFill>
                <a:schemeClr val="bg2"/>
              </a:solidFill>
              <a:latin typeface="Book Antiqua" pitchFamily="18" charset="0"/>
            </a:endParaRPr>
          </a:p>
          <a:p>
            <a:pPr latinLnBrk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09600" y="5334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altLang="en-US" b="0" smtClean="0"/>
              <a:t/>
            </a:r>
            <a:br>
              <a:rPr lang="en-US" altLang="en-US" b="0" smtClean="0"/>
            </a:br>
            <a:endParaRPr lang="en-US" altLang="en-US" b="0" smtClean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5188"/>
              </p:ext>
            </p:extLst>
          </p:nvPr>
        </p:nvGraphicFramePr>
        <p:xfrm>
          <a:off x="695739" y="2209800"/>
          <a:ext cx="7848600" cy="348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8" name="Worksheet" r:id="rId3" imgW="4210101" imgH="1752652" progId="Excel.Sheet.8">
                  <p:embed/>
                </p:oleObj>
              </mc:Choice>
              <mc:Fallback>
                <p:oleObj name="Worksheet" r:id="rId3" imgW="4210101" imgH="1752652" progId="Excel.Sheet.8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739" y="2209800"/>
                        <a:ext cx="7848600" cy="3489325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 w="12700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4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14B7A-7B44-496C-8154-357A1BCEA25D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1447800"/>
          </a:xfrm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 lIns="90488" tIns="44450" rIns="90488" bIns="44450" anchor="t"/>
          <a:lstStyle/>
          <a:p>
            <a:pPr eaLnBrk="1" hangingPunct="1">
              <a:defRPr/>
            </a:pPr>
            <a:r>
              <a:rPr lang="en-US" altLang="en-US" sz="2400" b="1" dirty="0" smtClean="0">
                <a:solidFill>
                  <a:srgbClr val="95055B"/>
                </a:solidFill>
              </a:rPr>
              <a:t>    </a:t>
            </a:r>
            <a:r>
              <a:rPr lang="en-US" altLang="en-US" sz="32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2022/23 Second Interim Assumptions</a:t>
            </a: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/>
            </a:r>
            <a:br>
              <a:rPr lang="en-US" altLang="en-US" sz="2400" b="1" dirty="0" smtClean="0">
                <a:solidFill>
                  <a:srgbClr val="D60093"/>
                </a:solidFill>
                <a:effectLst/>
              </a:rPr>
            </a:br>
            <a:r>
              <a:rPr lang="en-US" altLang="en-US" sz="2400" b="1" dirty="0" smtClean="0">
                <a:solidFill>
                  <a:srgbClr val="D60093"/>
                </a:solidFill>
                <a:effectLst/>
              </a:rPr>
              <a:t> </a:t>
            </a: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General Fund Expenditures</a:t>
            </a:r>
            <a:b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</a:br>
            <a:r>
              <a:rPr lang="en-US" altLang="en-US" sz="2400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Changes from First Interim</a:t>
            </a:r>
            <a:endParaRPr lang="en-US" altLang="en-US" sz="2400" b="1" dirty="0" smtClean="0">
              <a:effectLst/>
              <a:latin typeface="Times New Roman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Certificated Salaries</a:t>
            </a:r>
            <a:r>
              <a:rPr lang="en-US" altLang="en-US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– </a:t>
            </a:r>
            <a:r>
              <a:rPr lang="en-US" altLang="en-US" sz="1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No Significant Change</a:t>
            </a:r>
          </a:p>
          <a:p>
            <a:pPr eaLnBrk="1" hangingPunct="1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Classified Salaries</a:t>
            </a:r>
          </a:p>
          <a:p>
            <a:pPr lvl="1" eaLnBrk="1" hangingPunct="1"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Added M&amp;O Position</a:t>
            </a:r>
          </a:p>
          <a:p>
            <a:pPr lvl="1" eaLnBrk="1" hangingPunct="1"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Reclassification of Directors</a:t>
            </a:r>
            <a:endParaRPr lang="en-US" altLang="en-US" sz="1600" b="1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spcAft>
                <a:spcPct val="1500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Statutory </a:t>
            </a:r>
            <a:r>
              <a:rPr lang="en-US" altLang="en-US" sz="2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and Health </a:t>
            </a: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Benefits - </a:t>
            </a: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No Significant Change</a:t>
            </a:r>
            <a:endParaRPr lang="en-US" altLang="en-US" sz="18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spcAft>
                <a:spcPct val="1500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Books &amp; Supplies &lt;$124K&gt;</a:t>
            </a:r>
          </a:p>
          <a:p>
            <a:pPr lvl="1" eaLnBrk="1" hangingPunct="1">
              <a:spcAft>
                <a:spcPct val="150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Reduction of Grant Funded Expenditures</a:t>
            </a:r>
            <a:endParaRPr lang="en-US" altLang="en-US" sz="1600" b="1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eaLnBrk="1" hangingPunct="1">
              <a:spcAft>
                <a:spcPct val="1500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Services/Operating &lt;385K&gt;</a:t>
            </a:r>
            <a:endParaRPr lang="en-US" altLang="en-US" sz="18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spcAft>
                <a:spcPct val="150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Reduction of Grant Funded Expenditures</a:t>
            </a:r>
          </a:p>
          <a:p>
            <a:pPr eaLnBrk="1" hangingPunct="1">
              <a:spcAft>
                <a:spcPct val="15000"/>
              </a:spcAft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Capital Outlay +$94K</a:t>
            </a:r>
          </a:p>
          <a:p>
            <a:pPr lvl="1" eaLnBrk="1" hangingPunct="1">
              <a:spcAft>
                <a:spcPct val="15000"/>
              </a:spcAft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1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Equipment Purchases</a:t>
            </a:r>
          </a:p>
          <a:p>
            <a:pPr eaLnBrk="1" hangingPunct="1">
              <a:spcAft>
                <a:spcPct val="15000"/>
              </a:spcAft>
              <a:buClr>
                <a:schemeClr val="bg2"/>
              </a:buClr>
              <a:buFont typeface="Wingdings" pitchFamily="2" charset="2"/>
              <a:buChar char="Ø"/>
            </a:pPr>
            <a:r>
              <a:rPr lang="en-US" altLang="en-US" sz="20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Other Outgoing, Transfers In/Out - </a:t>
            </a:r>
            <a:r>
              <a:rPr lang="en-US" altLang="en-US" sz="1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No Significant </a:t>
            </a:r>
            <a:r>
              <a:rPr lang="en-US" altLang="en-US" sz="18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</a:rPr>
              <a:t>change</a:t>
            </a:r>
          </a:p>
          <a:p>
            <a:pPr eaLnBrk="1" hangingPunct="1">
              <a:spcAft>
                <a:spcPct val="150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/>
            </a:pPr>
            <a:endParaRPr lang="en-US" altLang="en-US" sz="24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lvl="1" eaLnBrk="1" hangingPunct="1">
              <a:spcAft>
                <a:spcPct val="15000"/>
              </a:spcAft>
              <a:buClr>
                <a:schemeClr val="bg2"/>
              </a:buClr>
              <a:buFont typeface="Wingdings" panose="05000000000000000000" pitchFamily="2" charset="2"/>
              <a:buChar char="Ø"/>
              <a:defRPr/>
            </a:pPr>
            <a:endParaRPr lang="en-US" altLang="en-US" sz="2000" b="1" dirty="0" smtClean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</a:endParaRPr>
          </a:p>
          <a:p>
            <a:pPr marL="457200" lvl="1" indent="0" eaLnBrk="1" hangingPunct="1">
              <a:spcAft>
                <a:spcPct val="15000"/>
              </a:spcAft>
              <a:buClr>
                <a:schemeClr val="bg2"/>
              </a:buClr>
              <a:buNone/>
              <a:defRPr/>
            </a:pPr>
            <a:r>
              <a:rPr lang="en-US" altLang="en-US" b="1" dirty="0" smtClean="0">
                <a:solidFill>
                  <a:schemeClr val="bg2"/>
                </a:solidFill>
                <a:effectLst/>
                <a:latin typeface="Times New Roman" pitchFamily="18" charset="0"/>
              </a:rPr>
              <a:t>	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2" y="400050"/>
            <a:ext cx="1073150" cy="119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94593</TotalTime>
  <Pages>9</Pages>
  <Words>1611</Words>
  <Application>Microsoft Office PowerPoint</Application>
  <PresentationFormat>On-screen Show (4:3)</PresentationFormat>
  <Paragraphs>241</Paragraphs>
  <Slides>26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Book Antiqua</vt:lpstr>
      <vt:lpstr>Monotype Sorts</vt:lpstr>
      <vt:lpstr>Script MT Bold</vt:lpstr>
      <vt:lpstr>Tahoma</vt:lpstr>
      <vt:lpstr>Times New Roman</vt:lpstr>
      <vt:lpstr>Wingdings</vt:lpstr>
      <vt:lpstr>Textured</vt:lpstr>
      <vt:lpstr>Worksheet</vt:lpstr>
      <vt:lpstr>Microsoft Excel 97-2003 Worksheet</vt:lpstr>
      <vt:lpstr>PowerPoint Presentation</vt:lpstr>
      <vt:lpstr>PowerPoint Presentation</vt:lpstr>
      <vt:lpstr>    2022/23 Second Interim Assumptions  General Fund Revenue</vt:lpstr>
      <vt:lpstr>PowerPoint Presentation</vt:lpstr>
      <vt:lpstr>    2022/23 Second Interim Assumptions  General Fund Revenue – Major Changes from First Interim</vt:lpstr>
      <vt:lpstr>    2022/23 Second Interim Assumptions  General Fund Expenditures</vt:lpstr>
      <vt:lpstr>    2022/23 Second Interim Assumptions  General Fund Expenditures</vt:lpstr>
      <vt:lpstr> </vt:lpstr>
      <vt:lpstr>    2022/23 Second Interim Assumptions  General Fund Expenditures Changes from First Interim</vt:lpstr>
      <vt:lpstr>    2022/23 Second Interim Assumptions General Fund Reserve</vt:lpstr>
      <vt:lpstr>    2022/23 Second Interim Assumptions  General Fund Reserve</vt:lpstr>
      <vt:lpstr>Multi-year Projections  Revenue Assumptions (Subsequent Years)</vt:lpstr>
      <vt:lpstr>Multi-year Projections  Revenue Assumptions (Subsequent Years)</vt:lpstr>
      <vt:lpstr>PowerPoint Presentation</vt:lpstr>
      <vt:lpstr>PowerPoint Presentation</vt:lpstr>
      <vt:lpstr>PowerPoint Presentation</vt:lpstr>
      <vt:lpstr>Multi-year General Fund Summary </vt:lpstr>
      <vt:lpstr>Surplus/Deficit Spending</vt:lpstr>
      <vt:lpstr>Future Considerations….</vt:lpstr>
      <vt:lpstr>Facilities</vt:lpstr>
      <vt:lpstr>Facilities (continued)</vt:lpstr>
      <vt:lpstr>Facilities (continued)</vt:lpstr>
      <vt:lpstr>Nutrition Services Fund</vt:lpstr>
      <vt:lpstr>Child Development Fund</vt:lpstr>
      <vt:lpstr>First Interim Financial Report  Certification of Financial Condition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Daily Attendance (ADA)</dc:title>
  <dc:creator>FUHSD</dc:creator>
  <cp:lastModifiedBy>David Bennett</cp:lastModifiedBy>
  <cp:revision>839</cp:revision>
  <cp:lastPrinted>2023-03-02T21:04:01Z</cp:lastPrinted>
  <dcterms:created xsi:type="dcterms:W3CDTF">1997-11-21T13:16:14Z</dcterms:created>
  <dcterms:modified xsi:type="dcterms:W3CDTF">2023-03-06T19:01:33Z</dcterms:modified>
</cp:coreProperties>
</file>