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16"/>
  </p:notesMasterIdLst>
  <p:handoutMasterIdLst>
    <p:handoutMasterId r:id="rId17"/>
  </p:handoutMasterIdLst>
  <p:sldIdLst>
    <p:sldId id="257" r:id="rId2"/>
    <p:sldId id="312" r:id="rId3"/>
    <p:sldId id="273" r:id="rId4"/>
    <p:sldId id="277" r:id="rId5"/>
    <p:sldId id="295" r:id="rId6"/>
    <p:sldId id="306" r:id="rId7"/>
    <p:sldId id="278" r:id="rId8"/>
    <p:sldId id="293" r:id="rId9"/>
    <p:sldId id="296" r:id="rId10"/>
    <p:sldId id="258" r:id="rId11"/>
    <p:sldId id="307" r:id="rId12"/>
    <p:sldId id="263" r:id="rId13"/>
    <p:sldId id="308" r:id="rId14"/>
    <p:sldId id="297" r:id="rId15"/>
  </p:sldIdLst>
  <p:sldSz cx="9144000" cy="6858000" type="screen4x3"/>
  <p:notesSz cx="6950075" cy="92360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8000"/>
    <a:srgbClr val="FF9900"/>
    <a:srgbClr val="99CCFF"/>
    <a:srgbClr val="333333"/>
    <a:srgbClr val="663300"/>
    <a:srgbClr val="CD7F17"/>
    <a:srgbClr val="1E6ADA"/>
    <a:srgbClr val="D47070"/>
    <a:srgbClr val="C6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3983" autoAdjust="0"/>
  </p:normalViewPr>
  <p:slideViewPr>
    <p:cSldViewPr>
      <p:cViewPr varScale="1">
        <p:scale>
          <a:sx n="123" d="100"/>
          <a:sy n="123" d="100"/>
        </p:scale>
        <p:origin x="12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1459" y="-77"/>
      </p:cViewPr>
      <p:guideLst>
        <p:guide orient="horz" pos="2908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eynolds\Documents\Worksheets\16-17\Closing\UA1617_Actuals_Budget_Excel_Extract_PSFS_9-2-17_11_09am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95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782"/>
            <a:ext cx="5096722" cy="4154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120" tIns="45253" rIns="92120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701675"/>
            <a:ext cx="4592638" cy="3446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53024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9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Certific</a:t>
            </a:r>
            <a:r>
              <a:rPr lang="en-US" dirty="0" smtClean="0"/>
              <a:t> Salaries</a:t>
            </a:r>
            <a:r>
              <a:rPr lang="en-US" baseline="0" dirty="0" smtClean="0"/>
              <a:t>  - originally for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6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19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87% </a:t>
            </a:r>
            <a:r>
              <a:rPr lang="en-US" baseline="0" dirty="0" smtClean="0"/>
              <a:t> is a good number for salaries and </a:t>
            </a:r>
            <a:r>
              <a:rPr lang="en-US" baseline="0" smtClean="0"/>
              <a:t>benefits combined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56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3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66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66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9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5C69-CE87-4ADF-BE8F-E9E21AF39799}" type="datetime1">
              <a:rPr lang="en-US"/>
              <a:pPr>
                <a:defRPr/>
              </a:pPr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2FBA4-15C7-412A-AE81-95CFEA757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3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F4421-C122-47FC-A852-0DBF7319E930}" type="datetime1">
              <a:rPr lang="en-US"/>
              <a:pPr>
                <a:defRPr/>
              </a:pPr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6E06-3F06-41BD-BAC8-73E35F65E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6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7E107-4331-450D-AFB4-180BE382C251}" type="datetime1">
              <a:rPr lang="en-US"/>
              <a:pPr>
                <a:defRPr/>
              </a:pPr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4ED28-39C7-44E1-906F-D21C96369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9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9D83-AFE3-457D-A168-5142C22F06AE}" type="datetime1">
              <a:rPr lang="en-US"/>
              <a:pPr>
                <a:defRPr/>
              </a:pPr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E02F-CF4D-4D66-9F73-DEF389AF8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4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71787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248A1-7162-4766-867B-BEEE8F798669}" type="datetime1">
              <a:rPr lang="en-US"/>
              <a:pPr>
                <a:defRPr/>
              </a:pPr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8D44-3130-49A2-ACD1-3930AD925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8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82F3-702D-4E00-95F6-233B6AC6F4B6}" type="datetime1">
              <a:rPr lang="en-US"/>
              <a:pPr>
                <a:defRPr/>
              </a:pPr>
              <a:t>9/30/2022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00A2-D3B1-427C-8C6A-ACEA0AAF1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5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E8DA9-B1D0-4507-9FD3-479F648E5C0E}" type="datetime1">
              <a:rPr lang="en-US"/>
              <a:pPr>
                <a:defRPr/>
              </a:pPr>
              <a:t>9/30/2022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3F49-83AB-4281-9C81-6E95E3096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6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529E4-52BF-445E-B7FC-9ADC90847A72}" type="datetime1">
              <a:rPr lang="en-US"/>
              <a:pPr>
                <a:defRPr/>
              </a:pPr>
              <a:t>9/30/2022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3BFB1-D43C-4A01-924F-CF37FAAEE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DFE18-0375-43D9-9A5F-BF4E50055133}" type="datetime1">
              <a:rPr lang="en-US"/>
              <a:pPr>
                <a:defRPr/>
              </a:pPr>
              <a:t>9/30/2022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DB64C-7AD3-4444-88C8-A446B0993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powder">
              <a:contourClr>
                <a:schemeClr val="bg2"/>
              </a:contourClr>
            </a:sp3d>
          </a:bodyPr>
          <a:lstStyle>
            <a:lvl1pPr algn="l">
              <a:defRPr sz="2000" b="1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7E4F-F7F1-4C42-BB65-31136F574007}" type="datetime1">
              <a:rPr lang="en-US"/>
              <a:pPr>
                <a:defRPr/>
              </a:pPr>
              <a:t>9/30/2022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CE4B-AF25-44B2-9FE9-4CC01D8B2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172883" flipH="1">
            <a:off x="4068763" y="1312863"/>
            <a:ext cx="3673475" cy="36734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6" name="Rectangle 5"/>
          <p:cNvSpPr/>
          <p:nvPr/>
        </p:nvSpPr>
        <p:spPr>
          <a:xfrm rot="21435926" flipH="1">
            <a:off x="4044950" y="1268413"/>
            <a:ext cx="3673475" cy="36734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5588" y="1252538"/>
            <a:ext cx="3840162" cy="3840162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76200" dist="635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 rot="293056">
            <a:off x="4124325" y="1181100"/>
            <a:ext cx="3978275" cy="39782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50000" dist="50800" dir="12900000" sy="99500" kx="90000" ky="150000" algn="tl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2971800" cy="1328738"/>
          </a:xfrm>
        </p:spPr>
        <p:txBody>
          <a:bodyPr anchor="b">
            <a:sp3d prstMaterial="powder">
              <a:contourClr>
                <a:schemeClr val="bg2"/>
              </a:contourClr>
            </a:sp3d>
          </a:bodyPr>
          <a:lstStyle>
            <a:lvl1pPr algn="l">
              <a:defRPr sz="2000" b="1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776538"/>
            <a:ext cx="2971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00000">
            <a:off x="4275668" y="1323975"/>
            <a:ext cx="3657600" cy="36576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D875-D3A7-4F4C-A1B0-D87B462AE21C}" type="datetime1">
              <a:rPr lang="en-US"/>
              <a:pPr>
                <a:defRPr/>
              </a:pPr>
              <a:t>9/30/2022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8F41C-F4F3-4760-AF96-1F44C2DA4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2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FFFF"/>
            </a:gs>
            <a:gs pos="100000">
              <a:srgbClr val="0C5C9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2757F2-5E09-4CB3-A1FF-7AEDAD1150F8}" type="datetime1">
              <a:rPr lang="en-US"/>
              <a:pPr>
                <a:defRPr/>
              </a:pPr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4DA7E8E-AF73-480F-BBE8-51E9C57AB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60" r:id="rId9"/>
    <p:sldLayoutId id="2147483758" r:id="rId10"/>
    <p:sldLayoutId id="2147483759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50800" dist="25400" dir="5400000" algn="t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../../../../Worksheets/17-18/UA/Diff%20by%20object%20EA%20to%20UA.xls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03225" y="609600"/>
            <a:ext cx="8001000" cy="41148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sz="4800" b="1" dirty="0" smtClean="0">
                <a:solidFill>
                  <a:schemeClr val="tx1"/>
                </a:solidFill>
                <a:latin typeface="Book Antiqua" pitchFamily="18" charset="0"/>
              </a:rPr>
              <a:t>Lowell Joint School District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Book Antiqua" pitchFamily="18" charset="0"/>
              </a:rPr>
              <a:t>Tradition of Academic Excellence Since 1906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Book Antiqua" pitchFamily="18" charset="0"/>
              </a:rPr>
              <a:t>“Home of Scholars and Champions”</a:t>
            </a:r>
          </a:p>
          <a:p>
            <a:pPr algn="ctr">
              <a:lnSpc>
                <a:spcPct val="110000"/>
              </a:lnSpc>
            </a:pPr>
            <a:endParaRPr kumimoji="0" lang="en-US" altLang="en-US" sz="16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lnSpc>
                <a:spcPct val="110000"/>
              </a:lnSpc>
            </a:pPr>
            <a:r>
              <a:rPr kumimoji="0" lang="en-US" altLang="en-US" sz="4800" b="1" dirty="0" smtClean="0">
                <a:solidFill>
                  <a:schemeClr val="tx1"/>
                </a:solidFill>
                <a:latin typeface="Book Antiqua" pitchFamily="18" charset="0"/>
              </a:rPr>
              <a:t>Unaudited </a:t>
            </a:r>
            <a:r>
              <a:rPr kumimoji="0" lang="en-US" altLang="en-US" sz="4800" b="1" dirty="0">
                <a:solidFill>
                  <a:schemeClr val="tx1"/>
                </a:solidFill>
                <a:latin typeface="Book Antiqua" pitchFamily="18" charset="0"/>
              </a:rPr>
              <a:t>Actuals Financial Report as of 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4800" b="1" dirty="0">
                <a:solidFill>
                  <a:schemeClr val="tx1"/>
                </a:solidFill>
                <a:latin typeface="Book Antiqua" pitchFamily="18" charset="0"/>
              </a:rPr>
              <a:t>June 30, </a:t>
            </a:r>
            <a:r>
              <a:rPr kumimoji="0" lang="en-US" altLang="en-US" sz="4800" b="1" dirty="0" smtClean="0">
                <a:solidFill>
                  <a:schemeClr val="tx1"/>
                </a:solidFill>
                <a:latin typeface="Book Antiqua" pitchFamily="18" charset="0"/>
              </a:rPr>
              <a:t>2022</a:t>
            </a:r>
            <a:endParaRPr kumimoji="0" lang="en-US" altLang="en-US" sz="48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 rot="10800000" flipV="1">
            <a:off x="684213" y="4343400"/>
            <a:ext cx="7732712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3200" b="1" dirty="0"/>
          </a:p>
          <a:p>
            <a:pPr algn="ctr"/>
            <a:r>
              <a:rPr lang="en-US" altLang="en-US" sz="3200" b="1" dirty="0" smtClean="0">
                <a:solidFill>
                  <a:schemeClr val="tx1"/>
                </a:solidFill>
              </a:rPr>
              <a:t>Presented to the Board of Trustees</a:t>
            </a:r>
          </a:p>
          <a:p>
            <a:pPr algn="ctr"/>
            <a:r>
              <a:rPr lang="en-US" altLang="en-US" sz="3200" b="1" dirty="0" smtClean="0">
                <a:solidFill>
                  <a:schemeClr val="tx1"/>
                </a:solidFill>
              </a:rPr>
              <a:t>October 3, 2022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33" y="65968"/>
            <a:ext cx="900376" cy="100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0" y="5164241"/>
            <a:ext cx="1883827" cy="16155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B8E166FF-6127-4E64-86F7-E6DB656ECFF6}" type="slidenum">
              <a:rPr lang="en-US" altLang="en-US" sz="1100" smtClean="0">
                <a:solidFill>
                  <a:schemeClr val="tx1"/>
                </a:solidFill>
              </a:rPr>
              <a:pPr/>
              <a:t>10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74638"/>
            <a:ext cx="7086600" cy="1143000"/>
          </a:xfrm>
        </p:spPr>
        <p:txBody>
          <a:bodyPr lIns="90488" tIns="44450" rIns="90488" bIns="4445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685800" y="152400"/>
            <a:ext cx="8001000" cy="1295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sz="4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2021/22 Cafeteria Fund</a:t>
            </a:r>
            <a:endParaRPr kumimoji="0" lang="en-US" altLang="en-US" sz="4000" b="1" i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050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71251"/>
              </p:ext>
            </p:extLst>
          </p:nvPr>
        </p:nvGraphicFramePr>
        <p:xfrm>
          <a:off x="990600" y="1627188"/>
          <a:ext cx="7293768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Worksheet" r:id="rId4" imgW="2838524" imgH="2466975" progId="Excel.Sheet.8">
                  <p:embed/>
                </p:oleObj>
              </mc:Choice>
              <mc:Fallback>
                <p:oleObj name="Worksheet" r:id="rId4" imgW="2838524" imgH="2466975" progId="Excel.Shee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27188"/>
                        <a:ext cx="7293768" cy="47593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28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B8E166FF-6127-4E64-86F7-E6DB656ECFF6}" type="slidenum">
              <a:rPr lang="en-US" altLang="en-US" sz="1100" smtClean="0">
                <a:solidFill>
                  <a:schemeClr val="tx1"/>
                </a:solidFill>
              </a:rPr>
              <a:pPr/>
              <a:t>11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74638"/>
            <a:ext cx="7086600" cy="1143000"/>
          </a:xfrm>
        </p:spPr>
        <p:txBody>
          <a:bodyPr lIns="90488" tIns="44450" rIns="90488" bIns="4445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685800" y="152400"/>
            <a:ext cx="8001000" cy="1295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sz="4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2021/22 Bond Fund</a:t>
            </a:r>
            <a:endParaRPr kumimoji="0" lang="en-US" altLang="en-US" sz="4000" b="1" i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050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745149"/>
              </p:ext>
            </p:extLst>
          </p:nvPr>
        </p:nvGraphicFramePr>
        <p:xfrm>
          <a:off x="990600" y="1627188"/>
          <a:ext cx="7293768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Worksheet" r:id="rId4" imgW="2838524" imgH="2466975" progId="Excel.Sheet.8">
                  <p:embed/>
                </p:oleObj>
              </mc:Choice>
              <mc:Fallback>
                <p:oleObj name="Worksheet" r:id="rId4" imgW="2838524" imgH="246697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27188"/>
                        <a:ext cx="7293768" cy="47593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28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9B30B604-9A93-4491-8376-B333FECC3E79}" type="slidenum">
              <a:rPr lang="en-US" altLang="en-US" sz="1100" smtClean="0">
                <a:solidFill>
                  <a:schemeClr val="tx1"/>
                </a:solidFill>
              </a:rPr>
              <a:pPr/>
              <a:t>12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926306"/>
            <a:ext cx="8229600" cy="914400"/>
          </a:xfrm>
          <a:ln w="19050">
            <a:solidFill>
              <a:schemeClr val="bg2">
                <a:lumMod val="75000"/>
              </a:schemeClr>
            </a:solidFill>
          </a:ln>
        </p:spPr>
        <p:txBody>
          <a:bodyPr lIns="90488" tIns="44450" rIns="90488" bIns="44450"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Financial Report Observations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81200"/>
            <a:ext cx="8610600" cy="4495800"/>
          </a:xfrm>
        </p:spPr>
        <p:txBody>
          <a:bodyPr lIns="90488" tIns="44450" rIns="90488" bIns="44450">
            <a:normAutofit/>
          </a:bodyPr>
          <a:lstStyle/>
          <a:p>
            <a:pPr lvl="1" eaLnBrk="1" hangingPunct="1">
              <a:lnSpc>
                <a:spcPct val="110000"/>
              </a:lnSpc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Fiscally</a:t>
            </a:r>
            <a:r>
              <a:rPr lang="en-US" altLang="en-US" dirty="0"/>
              <a:t>, 2021/22 </a:t>
            </a:r>
            <a:r>
              <a:rPr lang="en-US" altLang="en-US" dirty="0" smtClean="0"/>
              <a:t>was a unique year for our district due to the conversion to OCDE as our oversight agency!</a:t>
            </a:r>
          </a:p>
          <a:p>
            <a:pPr lvl="1" eaLnBrk="1" hangingPunct="1">
              <a:lnSpc>
                <a:spcPct val="110000"/>
              </a:lnSpc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Financially, we continue to utilize one-time, multi-year  grant funds for program expenses</a:t>
            </a:r>
            <a:endParaRPr lang="en-US" altLang="en-US" u="sng" dirty="0" smtClean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110000"/>
              </a:lnSpc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ym typeface="Wingdings" panose="05000000000000000000" pitchFamily="2" charset="2"/>
              </a:rPr>
              <a:t>Nutrition Services continued to see an increase in meals served with full reimbursement from the state and federal governments</a:t>
            </a:r>
            <a:endParaRPr lang="en-US" altLang="en-US" dirty="0" smtClean="0"/>
          </a:p>
          <a:p>
            <a:pPr marL="457200" lvl="1" indent="0" eaLnBrk="1" hangingPunct="1">
              <a:lnSpc>
                <a:spcPct val="110000"/>
              </a:lnSpc>
              <a:buClr>
                <a:srgbClr val="008000"/>
              </a:buClr>
              <a:buSzPct val="150000"/>
              <a:buNone/>
            </a:pPr>
            <a:endParaRPr lang="en-US" altLang="en-US" dirty="0" smtClean="0"/>
          </a:p>
        </p:txBody>
      </p:sp>
      <p:pic>
        <p:nvPicPr>
          <p:cNvPr id="5" name="Picture 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0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32" y="-76200"/>
            <a:ext cx="1371600" cy="126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9B30B604-9A93-4491-8376-B333FECC3E79}" type="slidenum">
              <a:rPr lang="en-US" altLang="en-US" sz="1100" smtClean="0">
                <a:solidFill>
                  <a:schemeClr val="tx1"/>
                </a:solidFill>
              </a:rPr>
              <a:pPr/>
              <a:t>13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926306"/>
            <a:ext cx="8229600" cy="914400"/>
          </a:xfrm>
          <a:ln w="19050">
            <a:solidFill>
              <a:schemeClr val="bg2">
                <a:lumMod val="75000"/>
              </a:schemeClr>
            </a:solidFill>
          </a:ln>
        </p:spPr>
        <p:txBody>
          <a:bodyPr lIns="90488" tIns="44450" rIns="90488" bIns="44450"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Financial </a:t>
            </a:r>
            <a:r>
              <a:rPr lang="en-US" dirty="0" smtClean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Report Information</a:t>
            </a:r>
            <a:endParaRPr lang="en-US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019300"/>
            <a:ext cx="7971631" cy="3733800"/>
          </a:xfrm>
        </p:spPr>
        <p:txBody>
          <a:bodyPr lIns="90488" tIns="44450" rIns="90488" bIns="44450">
            <a:normAutofit fontScale="55000" lnSpcReduction="20000"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4200" b="1" u="sng" dirty="0" smtClean="0">
                <a:solidFill>
                  <a:srgbClr val="008000"/>
                </a:solidFill>
              </a:rPr>
              <a:t>Good News for 2022/23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en-US" sz="4100" b="1" u="sng" dirty="0" smtClean="0">
                <a:solidFill>
                  <a:srgbClr val="008000"/>
                </a:solidFill>
              </a:rPr>
              <a:t>We’re still funded on prior year average ADA generated over the last three years, which is higher than our current year projected ADA</a:t>
            </a:r>
            <a:r>
              <a:rPr lang="en-US" altLang="en-US" sz="4100" b="1" u="sng" dirty="0" smtClean="0">
                <a:solidFill>
                  <a:srgbClr val="008000"/>
                </a:solidFill>
              </a:rPr>
              <a:t>.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4100" b="1" dirty="0" smtClean="0">
                <a:solidFill>
                  <a:srgbClr val="FF0000"/>
                </a:solidFill>
              </a:rPr>
              <a:t>Caution Ahead: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en-US" sz="4100" b="1" dirty="0" smtClean="0">
                <a:solidFill>
                  <a:srgbClr val="FF0000"/>
                </a:solidFill>
              </a:rPr>
              <a:t>District ADA is declining, so the three year average will also decline each year, reducing revenue.</a:t>
            </a:r>
            <a:endParaRPr lang="en-US" altLang="en-US" sz="4100" b="1" dirty="0">
              <a:solidFill>
                <a:srgbClr val="FF0000"/>
              </a:solidFill>
            </a:endParaRPr>
          </a:p>
          <a:p>
            <a:pPr marL="457200" lvl="1" indent="0" eaLnBrk="1" hangingPunct="1">
              <a:lnSpc>
                <a:spcPct val="110000"/>
              </a:lnSpc>
              <a:buClr>
                <a:srgbClr val="008000"/>
              </a:buClr>
              <a:buSzPct val="150000"/>
              <a:buNone/>
            </a:pPr>
            <a:r>
              <a:rPr lang="en-US" altLang="en-US" sz="12800" dirty="0" smtClean="0"/>
              <a:t> </a:t>
            </a:r>
          </a:p>
        </p:txBody>
      </p:sp>
      <p:pic>
        <p:nvPicPr>
          <p:cNvPr id="5" name="Picture 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0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133600" cy="126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33" y="4478338"/>
            <a:ext cx="25050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355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1E28CF65-6ACB-4237-935A-BF998754AC6C}" type="slidenum">
              <a:rPr lang="en-US" altLang="en-US" sz="1100" smtClean="0">
                <a:solidFill>
                  <a:schemeClr val="tx1"/>
                </a:solidFill>
              </a:rPr>
              <a:pPr/>
              <a:t>14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8077200" cy="258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 smtClean="0">
                <a:solidFill>
                  <a:schemeClr val="tx1"/>
                </a:solidFill>
                <a:latin typeface="+mj-lt"/>
              </a:rPr>
              <a:t>First Certification 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of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</a:rPr>
              <a:t>the District’s financial 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condition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</a:rPr>
              <a:t>this year will 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be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</a:rPr>
              <a:t>on 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December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</a:rPr>
              <a:t>12, 2022 (First Interim Report)</a:t>
            </a:r>
          </a:p>
          <a:p>
            <a:pPr algn="ctr"/>
            <a:endParaRPr lang="en-US" altLang="en-US" sz="18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en-US" sz="4800" b="1" dirty="0" smtClean="0">
                <a:solidFill>
                  <a:schemeClr val="tx1"/>
                </a:solidFill>
                <a:latin typeface="Arial" charset="0"/>
              </a:rPr>
              <a:t>Board Member Questions</a:t>
            </a:r>
            <a:endParaRPr lang="en-US" altLang="en-US" sz="48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01613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21408"/>
            <a:ext cx="4572000" cy="239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947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33" y="65968"/>
            <a:ext cx="900376" cy="100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84" y="1079608"/>
            <a:ext cx="17748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212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Lowell Joint School District is a </a:t>
            </a:r>
            <a:r>
              <a:rPr lang="en-US" b="1" i="1" dirty="0" smtClean="0">
                <a:solidFill>
                  <a:schemeClr val="tx1"/>
                </a:solidFill>
              </a:rPr>
              <a:t>still </a:t>
            </a:r>
            <a:r>
              <a:rPr lang="en-US" sz="2400" b="1" i="1" dirty="0" smtClean="0">
                <a:solidFill>
                  <a:schemeClr val="tx1"/>
                </a:solidFill>
              </a:rPr>
              <a:t>(and will always be) </a:t>
            </a:r>
            <a:r>
              <a:rPr lang="en-US" b="1" dirty="0" smtClean="0">
                <a:solidFill>
                  <a:schemeClr val="tx1"/>
                </a:solidFill>
              </a:rPr>
              <a:t>a </a:t>
            </a:r>
            <a:r>
              <a:rPr lang="en-US" b="1" dirty="0" smtClean="0">
                <a:solidFill>
                  <a:schemeClr val="tx1"/>
                </a:solidFill>
              </a:rPr>
              <a:t>unicorn!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526" y="2438400"/>
            <a:ext cx="79197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Our district is the </a:t>
            </a:r>
            <a:r>
              <a:rPr lang="en-US" sz="3200" u="sng" dirty="0" smtClean="0">
                <a:solidFill>
                  <a:schemeClr val="tx1"/>
                </a:solidFill>
              </a:rPr>
              <a:t>only</a:t>
            </a:r>
            <a:r>
              <a:rPr lang="en-US" sz="3200" dirty="0" smtClean="0">
                <a:solidFill>
                  <a:schemeClr val="tx1"/>
                </a:solidFill>
              </a:rPr>
              <a:t> district in the state to have moved county oversight!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With this comes excitement and operational challenges.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We appreciate everyone’s patience and understanding as we continue the transition to OCDE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99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7BB4C747-5918-4A60-A25D-8C02D10BDDB7}" type="slidenum">
              <a:rPr lang="en-US" altLang="en-US" sz="1100" smtClean="0">
                <a:solidFill>
                  <a:schemeClr val="tx1"/>
                </a:solidFill>
              </a:rPr>
              <a:pPr/>
              <a:t>3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218705"/>
              </p:ext>
            </p:extLst>
          </p:nvPr>
        </p:nvGraphicFramePr>
        <p:xfrm>
          <a:off x="0" y="1828800"/>
          <a:ext cx="7608888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Worksheet" r:id="rId3" imgW="4276850" imgH="1666875" progId="Excel.Sheet.8">
                  <p:embed/>
                </p:oleObj>
              </mc:Choice>
              <mc:Fallback>
                <p:oleObj name="Worksheet" r:id="rId3" imgW="4276850" imgH="1666875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8800"/>
                        <a:ext cx="7608888" cy="44164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838200" y="381000"/>
            <a:ext cx="7696200" cy="12192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b="1" dirty="0" smtClean="0">
                <a:solidFill>
                  <a:schemeClr val="tx1"/>
                </a:solidFill>
                <a:latin typeface="Book Antiqua" pitchFamily="18" charset="0"/>
              </a:rPr>
              <a:t>Revenue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2800" dirty="0" smtClean="0">
                <a:solidFill>
                  <a:schemeClr val="tx1"/>
                </a:solidFill>
                <a:latin typeface="Book Antiqua" pitchFamily="18" charset="0"/>
              </a:rPr>
              <a:t>2021/22 </a:t>
            </a:r>
            <a:r>
              <a:rPr kumimoji="0" lang="en-US" altLang="en-US" sz="2800" dirty="0">
                <a:solidFill>
                  <a:schemeClr val="tx1"/>
                </a:solidFill>
                <a:latin typeface="Book Antiqua" pitchFamily="18" charset="0"/>
              </a:rPr>
              <a:t>General Fund</a:t>
            </a:r>
          </a:p>
          <a:p>
            <a:pPr algn="ctr">
              <a:lnSpc>
                <a:spcPct val="110000"/>
              </a:lnSpc>
            </a:pPr>
            <a:endParaRPr kumimoji="0" lang="en-US" altLang="en-US" sz="54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01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2" name="Picture 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228600"/>
            <a:ext cx="1333499" cy="14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299200" y="5105400"/>
            <a:ext cx="1447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99200" y="3429000"/>
            <a:ext cx="1447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B1D62247-F69F-470D-9914-0D166D208C66}" type="slidenum">
              <a:rPr lang="en-US" altLang="en-US" sz="1100" smtClean="0">
                <a:solidFill>
                  <a:schemeClr val="tx1"/>
                </a:solidFill>
              </a:rPr>
              <a:pPr/>
              <a:t>4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488" tIns="44450" rIns="90488" bIns="4445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859631" y="2057400"/>
            <a:ext cx="7812882" cy="464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b="1" dirty="0" smtClean="0"/>
              <a:t>All revenue sources decreased </a:t>
            </a:r>
            <a:r>
              <a:rPr lang="en-US" altLang="en-US" b="1" dirty="0" smtClean="0"/>
              <a:t>$200,000 </a:t>
            </a:r>
            <a:r>
              <a:rPr lang="en-US" altLang="en-US" b="1" dirty="0" smtClean="0"/>
              <a:t>from budget estimates 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Federal revenue net increases due to:</a:t>
            </a:r>
          </a:p>
          <a:p>
            <a:pPr lvl="2" eaLnBrk="1" hangingPunct="1">
              <a:lnSpc>
                <a:spcPct val="150000"/>
              </a:lnSpc>
              <a:buClr>
                <a:schemeClr val="accent2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Recently received one-time funds </a:t>
            </a:r>
            <a:r>
              <a:rPr lang="en-US" altLang="en-US" sz="1600" dirty="0" smtClean="0"/>
              <a:t>(ELOG, SPED)</a:t>
            </a:r>
            <a:endParaRPr lang="en-US" altLang="en-US" dirty="0" smtClean="0"/>
          </a:p>
          <a:p>
            <a:pPr lvl="1" eaLnBrk="1" hangingPunct="1">
              <a:lnSpc>
                <a:spcPct val="150000"/>
              </a:lnSpc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State </a:t>
            </a:r>
            <a:r>
              <a:rPr lang="en-US" altLang="en-US" dirty="0" smtClean="0"/>
              <a:t>revenue net decrease due to:</a:t>
            </a:r>
          </a:p>
          <a:p>
            <a:pPr lvl="2" eaLnBrk="1" hangingPunct="1">
              <a:lnSpc>
                <a:spcPct val="150000"/>
              </a:lnSpc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Un</a:t>
            </a:r>
            <a:r>
              <a:rPr lang="en-US" altLang="en-US" dirty="0" smtClean="0"/>
              <a:t>spent </a:t>
            </a:r>
            <a:r>
              <a:rPr lang="en-US" altLang="en-US" dirty="0" smtClean="0"/>
              <a:t>dollars </a:t>
            </a:r>
            <a:r>
              <a:rPr lang="en-US" altLang="en-US" dirty="0" smtClean="0"/>
              <a:t>from the In Person Instruction Grant deferred </a:t>
            </a:r>
            <a:r>
              <a:rPr lang="en-US" altLang="en-US" dirty="0" smtClean="0"/>
              <a:t>in </a:t>
            </a:r>
            <a:r>
              <a:rPr lang="en-US" altLang="en-US" dirty="0" smtClean="0"/>
              <a:t>21/22 </a:t>
            </a:r>
            <a:r>
              <a:rPr lang="en-US" altLang="en-US" dirty="0" smtClean="0"/>
              <a:t>(will be recognized in </a:t>
            </a:r>
            <a:r>
              <a:rPr lang="en-US" altLang="en-US" dirty="0" smtClean="0"/>
              <a:t>22/23)</a:t>
            </a:r>
            <a:endParaRPr lang="en-US" altLang="en-US" dirty="0" smtClean="0"/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671513" y="533400"/>
            <a:ext cx="8001000" cy="13716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b="1" dirty="0" smtClean="0">
                <a:solidFill>
                  <a:schemeClr val="tx1"/>
                </a:solidFill>
                <a:latin typeface="Book Antiqua" pitchFamily="18" charset="0"/>
              </a:rPr>
              <a:t>Summary of Revenue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2800" dirty="0" smtClean="0">
                <a:solidFill>
                  <a:schemeClr val="tx1"/>
                </a:solidFill>
                <a:latin typeface="Book Antiqua" pitchFamily="18" charset="0"/>
              </a:rPr>
              <a:t>2021/22 </a:t>
            </a:r>
            <a:r>
              <a:rPr kumimoji="0" lang="en-US" altLang="en-US" sz="2800" dirty="0">
                <a:solidFill>
                  <a:schemeClr val="tx1"/>
                </a:solidFill>
                <a:latin typeface="Book Antiqua" pitchFamily="18" charset="0"/>
              </a:rPr>
              <a:t>General Fund</a:t>
            </a:r>
          </a:p>
          <a:p>
            <a:pPr algn="ctr">
              <a:lnSpc>
                <a:spcPct val="110000"/>
              </a:lnSpc>
            </a:pPr>
            <a:endParaRPr kumimoji="0" lang="en-US" altLang="en-US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6" name="Picture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333499" cy="14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121936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r"/>
            <a:fld id="{2E3BDDDD-35FD-4A4C-B3D7-540001A63358}" type="slidenum">
              <a:rPr lang="en-US" altLang="en-US" sz="1100">
                <a:solidFill>
                  <a:schemeClr val="tx1"/>
                </a:solidFill>
              </a:rPr>
              <a:pPr algn="r"/>
              <a:t>5</a:t>
            </a:fld>
            <a:endParaRPr lang="en-US" altLang="en-US" sz="110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914400" y="457200"/>
            <a:ext cx="7696200" cy="12192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b="1" dirty="0" smtClean="0">
                <a:solidFill>
                  <a:schemeClr val="tx1"/>
                </a:solidFill>
                <a:latin typeface="Book Antiqua" pitchFamily="18" charset="0"/>
              </a:rPr>
              <a:t>Revenue Percentages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2800" dirty="0" smtClean="0">
                <a:solidFill>
                  <a:schemeClr val="tx1"/>
                </a:solidFill>
                <a:latin typeface="Book Antiqua" pitchFamily="18" charset="0"/>
              </a:rPr>
              <a:t>2021/22 </a:t>
            </a:r>
            <a:r>
              <a:rPr kumimoji="0" lang="en-US" altLang="en-US" sz="2800" dirty="0">
                <a:solidFill>
                  <a:schemeClr val="tx1"/>
                </a:solidFill>
                <a:latin typeface="Book Antiqua" pitchFamily="18" charset="0"/>
              </a:rPr>
              <a:t>General Fund</a:t>
            </a:r>
          </a:p>
          <a:p>
            <a:pPr algn="ctr">
              <a:lnSpc>
                <a:spcPct val="110000"/>
              </a:lnSpc>
            </a:pPr>
            <a:endParaRPr kumimoji="0" lang="en-US" altLang="en-US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5" name="Chart 4">
            <a:hlinkClick r:id="rId2" action="ppaction://hlinkfile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602441"/>
              </p:ext>
            </p:extLst>
          </p:nvPr>
        </p:nvGraphicFramePr>
        <p:xfrm>
          <a:off x="2438400" y="2667000"/>
          <a:ext cx="5410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1792288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09328"/>
            <a:ext cx="1333499" cy="14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1" y="2192472"/>
            <a:ext cx="5486400" cy="397972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B8E166FF-6127-4E64-86F7-E6DB656ECFF6}" type="slidenum">
              <a:rPr lang="en-US" altLang="en-US" sz="1100" smtClean="0">
                <a:solidFill>
                  <a:schemeClr val="tx1"/>
                </a:solidFill>
              </a:rPr>
              <a:pPr/>
              <a:t>6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488" tIns="44450" rIns="90488" bIns="4445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685800" y="152400"/>
            <a:ext cx="8001000" cy="1295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b="1" dirty="0" smtClean="0">
                <a:solidFill>
                  <a:schemeClr val="tx1"/>
                </a:solidFill>
                <a:latin typeface="Book Antiqua" pitchFamily="18" charset="0"/>
              </a:rPr>
              <a:t>Expenses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2800" dirty="0" smtClean="0">
                <a:solidFill>
                  <a:schemeClr val="tx1"/>
                </a:solidFill>
                <a:latin typeface="Book Antiqua" pitchFamily="18" charset="0"/>
              </a:rPr>
              <a:t>2021/22 </a:t>
            </a:r>
            <a:r>
              <a:rPr kumimoji="0" lang="en-US" altLang="en-US" sz="2800" dirty="0">
                <a:solidFill>
                  <a:schemeClr val="tx1"/>
                </a:solidFill>
                <a:latin typeface="Book Antiqua" pitchFamily="18" charset="0"/>
              </a:rPr>
              <a:t>General Fund</a:t>
            </a:r>
            <a:endParaRPr kumimoji="0" lang="en-US" altLang="en-US" sz="28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2050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871993"/>
              </p:ext>
            </p:extLst>
          </p:nvPr>
        </p:nvGraphicFramePr>
        <p:xfrm>
          <a:off x="658813" y="1600200"/>
          <a:ext cx="8123237" cy="461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Worksheet" r:id="rId4" imgW="4505274" imgH="2390775" progId="Excel.Sheet.8">
                  <p:embed/>
                </p:oleObj>
              </mc:Choice>
              <mc:Fallback>
                <p:oleObj name="Worksheet" r:id="rId4" imgW="4505274" imgH="239077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1600200"/>
                        <a:ext cx="8123237" cy="461168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28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239000" y="5257800"/>
            <a:ext cx="1557337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381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76BBF4E0-9943-4295-9FB4-BEE109A01579}" type="slidenum">
              <a:rPr lang="en-US" altLang="en-US" sz="1100" smtClean="0">
                <a:solidFill>
                  <a:schemeClr val="tx1"/>
                </a:solidFill>
              </a:rPr>
              <a:pPr/>
              <a:t>7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488" tIns="44450" rIns="90488" bIns="4445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81000" y="533400"/>
            <a:ext cx="8001000" cy="14478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b="1" dirty="0" smtClean="0">
                <a:solidFill>
                  <a:schemeClr val="tx1"/>
                </a:solidFill>
                <a:latin typeface="Book Antiqua" pitchFamily="18" charset="0"/>
              </a:rPr>
              <a:t>Summary of Expenditures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2800" dirty="0" smtClean="0">
                <a:solidFill>
                  <a:schemeClr val="tx1"/>
                </a:solidFill>
                <a:latin typeface="Book Antiqua" pitchFamily="18" charset="0"/>
              </a:rPr>
              <a:t>2021/22 </a:t>
            </a:r>
            <a:r>
              <a:rPr kumimoji="0" lang="en-US" altLang="en-US" sz="2800" dirty="0">
                <a:solidFill>
                  <a:schemeClr val="tx1"/>
                </a:solidFill>
                <a:latin typeface="Book Antiqua" pitchFamily="18" charset="0"/>
              </a:rPr>
              <a:t>General Fund</a:t>
            </a:r>
            <a:endParaRPr kumimoji="0" lang="en-US" altLang="en-US" sz="28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038001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1"/>
            <a:ext cx="8458200" cy="4191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b="1" dirty="0" smtClean="0"/>
              <a:t>Actual expenses were $</a:t>
            </a:r>
            <a:r>
              <a:rPr lang="en-US" altLang="en-US" sz="3200" b="1" dirty="0" smtClean="0"/>
              <a:t>2,400,000 </a:t>
            </a:r>
            <a:r>
              <a:rPr lang="en-US" altLang="en-US" sz="3200" b="1" dirty="0" smtClean="0"/>
              <a:t>less than budgeted				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School </a:t>
            </a:r>
            <a:r>
              <a:rPr lang="en-US" altLang="en-US" dirty="0" smtClean="0"/>
              <a:t>Site Budgets unspent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Unspent categorical </a:t>
            </a:r>
            <a:r>
              <a:rPr lang="en-US" altLang="en-US" dirty="0" smtClean="0"/>
              <a:t>funds (deferred)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Unspent </a:t>
            </a:r>
            <a:r>
              <a:rPr lang="en-US" altLang="en-US" dirty="0" smtClean="0"/>
              <a:t>Grant Funds (restricted fund </a:t>
            </a:r>
            <a:r>
              <a:rPr lang="en-US" altLang="en-US" dirty="0" err="1" smtClean="0"/>
              <a:t>bal</a:t>
            </a:r>
            <a:r>
              <a:rPr lang="en-US" altLang="en-US" dirty="0" smtClean="0"/>
              <a:t>)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Additional unrestricted expenditures were replaced with one-time pandemic fund expenditures, generating one-time </a:t>
            </a:r>
            <a:r>
              <a:rPr lang="en-US" altLang="en-US" dirty="0" smtClean="0"/>
              <a:t>unrestricted </a:t>
            </a:r>
            <a:r>
              <a:rPr lang="en-US" altLang="en-US" dirty="0" smtClean="0"/>
              <a:t>savings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Certificated and Classified Salaries overspent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SzPct val="150000"/>
              <a:buFont typeface="Wingdings" panose="05000000000000000000" pitchFamily="2" charset="2"/>
              <a:buChar char="ü"/>
            </a:pPr>
            <a:endParaRPr lang="en-US" altLang="en-US" dirty="0" smtClean="0"/>
          </a:p>
        </p:txBody>
      </p:sp>
      <p:pic>
        <p:nvPicPr>
          <p:cNvPr id="7" name="Picture 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201613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25" y="5638801"/>
            <a:ext cx="228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261C4961-8494-4689-A36C-DD76E60CAE2F}" type="slidenum">
              <a:rPr lang="en-US" altLang="en-US" sz="1100" smtClean="0">
                <a:solidFill>
                  <a:schemeClr val="tx1"/>
                </a:solidFill>
              </a:rPr>
              <a:pPr/>
              <a:t>8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488" tIns="44450" rIns="90488" bIns="4445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83368" y="381000"/>
            <a:ext cx="8001000" cy="1295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b="1" dirty="0" smtClean="0">
                <a:solidFill>
                  <a:schemeClr val="tx1"/>
                </a:solidFill>
                <a:latin typeface="Book Antiqua" pitchFamily="18" charset="0"/>
              </a:rPr>
              <a:t>Expenditure Percentages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2800" dirty="0" smtClean="0">
                <a:solidFill>
                  <a:schemeClr val="tx1"/>
                </a:solidFill>
                <a:latin typeface="Book Antiqua" pitchFamily="18" charset="0"/>
              </a:rPr>
              <a:t>2021/22 </a:t>
            </a:r>
            <a:r>
              <a:rPr kumimoji="0" lang="en-US" altLang="en-US" sz="2800" dirty="0">
                <a:solidFill>
                  <a:schemeClr val="tx1"/>
                </a:solidFill>
                <a:latin typeface="Book Antiqua" pitchFamily="18" charset="0"/>
              </a:rPr>
              <a:t>General Fund</a:t>
            </a:r>
            <a:endParaRPr kumimoji="0" lang="en-US" altLang="en-US" sz="28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76817"/>
              </p:ext>
            </p:extLst>
          </p:nvPr>
        </p:nvGraphicFramePr>
        <p:xfrm>
          <a:off x="671513" y="1828800"/>
          <a:ext cx="8001000" cy="474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01613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051184"/>
            <a:ext cx="7750967" cy="381621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76BBF4E0-9943-4295-9FB4-BEE109A01579}" type="slidenum">
              <a:rPr lang="en-US" altLang="en-US" sz="1100" smtClean="0">
                <a:solidFill>
                  <a:schemeClr val="tx1"/>
                </a:solidFill>
              </a:rPr>
              <a:pPr/>
              <a:t>9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488" tIns="44450" rIns="90488" bIns="4445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6746" y="1981200"/>
            <a:ext cx="8441054" cy="4525963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b="1" dirty="0" smtClean="0"/>
              <a:t>Actual ending balance is $</a:t>
            </a:r>
            <a:r>
              <a:rPr lang="en-US" altLang="en-US" sz="3200" b="1" dirty="0" smtClean="0"/>
              <a:t>14.1 </a:t>
            </a:r>
            <a:r>
              <a:rPr lang="en-US" altLang="en-US" sz="3200" b="1" dirty="0" smtClean="0"/>
              <a:t>million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b="1" dirty="0" smtClean="0"/>
              <a:t>Estimated ending balance was </a:t>
            </a:r>
            <a:r>
              <a:rPr lang="en-US" altLang="en-US" sz="3200" b="1" dirty="0" smtClean="0"/>
              <a:t>$11.9 </a:t>
            </a:r>
            <a:r>
              <a:rPr lang="en-US" altLang="en-US" sz="3200" b="1" dirty="0" smtClean="0"/>
              <a:t>million</a:t>
            </a:r>
            <a:endParaRPr lang="en-US" altLang="en-US" sz="32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b="1" dirty="0" smtClean="0"/>
              <a:t>Increase </a:t>
            </a:r>
            <a:r>
              <a:rPr lang="en-US" altLang="en-US" sz="3200" b="1" dirty="0" smtClean="0"/>
              <a:t>is $</a:t>
            </a:r>
            <a:r>
              <a:rPr lang="en-US" altLang="en-US" sz="3200" b="1" dirty="0" smtClean="0"/>
              <a:t>2.2 </a:t>
            </a:r>
            <a:r>
              <a:rPr lang="en-US" altLang="en-US" sz="3200" b="1" dirty="0" smtClean="0"/>
              <a:t>million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b="1" dirty="0" smtClean="0"/>
              <a:t>	Categorical carryover $</a:t>
            </a:r>
            <a:r>
              <a:rPr lang="en-US" altLang="en-US" sz="3200" b="1" dirty="0" smtClean="0"/>
              <a:t>1.8 </a:t>
            </a:r>
            <a:r>
              <a:rPr lang="en-US" altLang="en-US" sz="3200" b="1" dirty="0" smtClean="0"/>
              <a:t>million</a:t>
            </a:r>
            <a:endParaRPr lang="en-US" altLang="en-US" sz="32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b="1" dirty="0"/>
              <a:t>	</a:t>
            </a:r>
            <a:r>
              <a:rPr lang="en-US" altLang="en-US" sz="3200" b="1" dirty="0" smtClean="0"/>
              <a:t>Board Restriction for </a:t>
            </a:r>
            <a:r>
              <a:rPr lang="en-US" altLang="en-US" sz="3200" b="1" dirty="0"/>
              <a:t>School Site </a:t>
            </a:r>
            <a:r>
              <a:rPr lang="en-US" altLang="en-US" sz="3200" b="1" dirty="0" smtClean="0"/>
              <a:t>	Budgets Carryover $</a:t>
            </a:r>
            <a:r>
              <a:rPr lang="en-US" altLang="en-US" sz="3200" b="1" dirty="0" smtClean="0"/>
              <a:t>0.4 </a:t>
            </a:r>
            <a:r>
              <a:rPr lang="en-US" altLang="en-US" sz="3200" b="1" dirty="0" smtClean="0"/>
              <a:t>million</a:t>
            </a:r>
            <a:endParaRPr lang="en-US" altLang="en-US" sz="3200" b="1" dirty="0"/>
          </a:p>
          <a:p>
            <a:pPr marL="457200" lvl="1" indent="0" eaLnBrk="1" hangingPunct="1">
              <a:lnSpc>
                <a:spcPct val="90000"/>
              </a:lnSpc>
              <a:buClr>
                <a:srgbClr val="008000"/>
              </a:buClr>
              <a:buSzPct val="150000"/>
              <a:buNone/>
            </a:pPr>
            <a:r>
              <a:rPr lang="en-US" altLang="en-US" dirty="0" smtClean="0"/>
              <a:t> </a:t>
            </a: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3200" dirty="0" smtClean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671513" y="533400"/>
            <a:ext cx="8001000" cy="11430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b="1" dirty="0" smtClean="0">
                <a:solidFill>
                  <a:schemeClr val="tx1"/>
                </a:solidFill>
                <a:latin typeface="Book Antiqua" pitchFamily="18" charset="0"/>
              </a:rPr>
              <a:t>2021/22 Fund Balance</a:t>
            </a:r>
            <a:endParaRPr kumimoji="0" lang="en-US" altLang="en-US" sz="54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30480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01613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556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lk">
  <a:themeElements>
    <a:clrScheme name="Slik-1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Slik-1">
      <a:majorFont>
        <a:latin typeface="Arial"/>
        <a:ea typeface=""/>
        <a:cs typeface=""/>
        <a:font script="Jpan" typeface="ＭＳ Ｐゴシック"/>
        <a:font script="Hang" typeface="돋음"/>
        <a:font script="Hans" typeface="方正姚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돋음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ik-1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5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28000"/>
                <a:satMod val="250000"/>
              </a:schemeClr>
            </a:gs>
          </a:gsLst>
          <a:lin ang="6960000" scaled="1"/>
        </a:gradFill>
        <a:gradFill rotWithShape="1">
          <a:gsLst>
            <a:gs pos="0">
              <a:schemeClr val="phClr">
                <a:shade val="80000"/>
                <a:satMod val="200000"/>
              </a:schemeClr>
            </a:gs>
            <a:gs pos="30000">
              <a:schemeClr val="phClr">
                <a:shade val="20000"/>
                <a:satMod val="250000"/>
              </a:schemeClr>
            </a:gs>
            <a:gs pos="50000">
              <a:schemeClr val="phClr">
                <a:shade val="23000"/>
                <a:satMod val="250000"/>
              </a:schemeClr>
            </a:gs>
            <a:gs pos="60000">
              <a:schemeClr val="phClr">
                <a:shade val="29000"/>
                <a:satMod val="23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lin ang="696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50800" dir="54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127000" h="12700"/>
          </a:sp3d>
        </a:effectStyle>
        <a:effectStyle>
          <a:effectLst>
            <a:outerShdw blurRad="63500" dist="50800" dir="54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152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50000"/>
              </a:schemeClr>
            </a:gs>
            <a:gs pos="50000">
              <a:schemeClr val="phClr">
                <a:tint val="85000"/>
                <a:shade val="100000"/>
                <a:satMod val="140000"/>
              </a:schemeClr>
            </a:gs>
            <a:gs pos="100000">
              <a:schemeClr val="phClr">
                <a:shade val="50000"/>
                <a:satMod val="15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55000"/>
                <a:satMod val="150000"/>
              </a:schemeClr>
              <a:schemeClr val="phClr">
                <a:tint val="0"/>
                <a:sat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Silk</Template>
  <TotalTime>15728</TotalTime>
  <Pages>9</Pages>
  <Words>440</Words>
  <Application>Microsoft Office PowerPoint</Application>
  <PresentationFormat>On-screen Show (4:3)</PresentationFormat>
  <Paragraphs>80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Times New Roman</vt:lpstr>
      <vt:lpstr>Wingdings</vt:lpstr>
      <vt:lpstr>Silk</vt:lpstr>
      <vt:lpstr>Microsoft Excel 97-2003 Worksheet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 Financial Report Observations</vt:lpstr>
      <vt:lpstr> Financial Report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Average Daily Attendance (ADA)</dc:title>
  <dc:creator>FUHSD</dc:creator>
  <cp:lastModifiedBy>Andrea Reynolds</cp:lastModifiedBy>
  <cp:revision>609</cp:revision>
  <cp:lastPrinted>2022-09-30T22:44:54Z</cp:lastPrinted>
  <dcterms:created xsi:type="dcterms:W3CDTF">1997-11-21T13:16:14Z</dcterms:created>
  <dcterms:modified xsi:type="dcterms:W3CDTF">2022-09-30T23:49:09Z</dcterms:modified>
</cp:coreProperties>
</file>