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PT Sans Narrow"/>
      <p:regular r:id="rId26"/>
      <p:bold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B747ABC-AFDD-4F64-8BD8-8E70E54B0889}">
  <a:tblStyle styleId="{0B747ABC-AFDD-4F64-8BD8-8E70E54B088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TSansNarrow-regular.fntdata"/><Relationship Id="rId25" Type="http://schemas.openxmlformats.org/officeDocument/2006/relationships/slide" Target="slides/slide19.xml"/><Relationship Id="rId28" Type="http://schemas.openxmlformats.org/officeDocument/2006/relationships/font" Target="fonts/OpenSans-regular.fntdata"/><Relationship Id="rId27" Type="http://schemas.openxmlformats.org/officeDocument/2006/relationships/font" Target="fonts/PTSansNarrow-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623471868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f623471868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f62347186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f62347186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f623471868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f623471868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fd965e3a4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fd965e3a4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fd965e3a4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fd965e3a4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fd965e3a4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fd965e3a4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fd965e3a43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fd965e3a4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fd965e3a43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fd965e3a4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fd965e3a43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fd965e3a43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fd965e3a43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fd965e3a4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f9a014dd4d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f9a014dd4d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008893f1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008893f1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f9a014dd4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f9a014dd4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f62347186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f62347186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f623471868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f62347186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f623471868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f623471868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f623471868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f62347186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f623471868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f623471868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022895"/>
                </a:solidFill>
                <a:highlight>
                  <a:srgbClr val="FFFFFF"/>
                </a:highlight>
              </a:rPr>
              <a:t>Mid-Year LCAP Update</a:t>
            </a:r>
            <a:endParaRPr>
              <a:solidFill>
                <a:srgbClr val="022895"/>
              </a:solidFill>
              <a:highlight>
                <a:srgbClr val="FFFFFF"/>
              </a:highlight>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February 7, 2022</a:t>
            </a:r>
            <a:endParaRPr/>
          </a:p>
          <a:p>
            <a:pPr indent="0" lvl="0" marL="0" rtl="0" algn="ctr">
              <a:spcBef>
                <a:spcPts val="0"/>
              </a:spcBef>
              <a:spcAft>
                <a:spcPts val="0"/>
              </a:spcAft>
              <a:buNone/>
            </a:pPr>
            <a:r>
              <a:rPr lang="en"/>
              <a:t>Lowell Joint School District</a:t>
            </a:r>
            <a:endParaRPr/>
          </a:p>
        </p:txBody>
      </p:sp>
      <p:sp>
        <p:nvSpPr>
          <p:cNvPr id="68" name="Google Shape;68;p13"/>
          <p:cNvSpPr txBox="1"/>
          <p:nvPr/>
        </p:nvSpPr>
        <p:spPr>
          <a:xfrm>
            <a:off x="1033675" y="583100"/>
            <a:ext cx="733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69" name="Google Shape;69;p13"/>
          <p:cNvPicPr preferRelativeResize="0"/>
          <p:nvPr/>
        </p:nvPicPr>
        <p:blipFill>
          <a:blip r:embed="rId3">
            <a:alphaModFix/>
          </a:blip>
          <a:stretch>
            <a:fillRect/>
          </a:stretch>
        </p:blipFill>
        <p:spPr>
          <a:xfrm>
            <a:off x="334250" y="191500"/>
            <a:ext cx="4237750" cy="1472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22895"/>
                </a:solidFill>
              </a:rPr>
              <a:t>Prompt 4: </a:t>
            </a:r>
            <a:r>
              <a:rPr lang="en">
                <a:solidFill>
                  <a:srgbClr val="022895"/>
                </a:solidFill>
              </a:rPr>
              <a:t>Implementation</a:t>
            </a:r>
            <a:r>
              <a:rPr lang="en">
                <a:solidFill>
                  <a:srgbClr val="022895"/>
                </a:solidFill>
              </a:rPr>
              <a:t> of the ESSER III Expenditure Plan:</a:t>
            </a:r>
            <a:endParaRPr>
              <a:solidFill>
                <a:srgbClr val="022895"/>
              </a:solidFill>
            </a:endParaRPr>
          </a:p>
        </p:txBody>
      </p:sp>
      <p:sp>
        <p:nvSpPr>
          <p:cNvPr id="128" name="Google Shape;128;p22"/>
          <p:cNvSpPr txBox="1"/>
          <p:nvPr>
            <p:ph idx="1" type="body"/>
          </p:nvPr>
        </p:nvSpPr>
        <p:spPr>
          <a:xfrm>
            <a:off x="311700" y="1580025"/>
            <a:ext cx="8520600" cy="298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t>Briefly describe the </a:t>
            </a:r>
            <a:r>
              <a:rPr b="1" i="1" lang="en"/>
              <a:t>implementation</a:t>
            </a:r>
            <a:r>
              <a:rPr i="1" lang="en"/>
              <a:t> of the LEA’s ESSER III Expenditure Plan, including efforts to </a:t>
            </a:r>
            <a:r>
              <a:rPr i="1" lang="en"/>
              <a:t>maintain</a:t>
            </a:r>
            <a:r>
              <a:rPr i="1" lang="en"/>
              <a:t> the </a:t>
            </a:r>
            <a:r>
              <a:rPr i="1" lang="en"/>
              <a:t>health</a:t>
            </a:r>
            <a:r>
              <a:rPr i="1" lang="en"/>
              <a:t> and safety of students and staff.  Include successes and challenges experienced during implementation.</a:t>
            </a:r>
            <a:endParaRPr i="1"/>
          </a:p>
          <a:p>
            <a:pPr indent="0" lvl="0" marL="0" rtl="0" algn="ctr">
              <a:spcBef>
                <a:spcPts val="1200"/>
              </a:spcBef>
              <a:spcAft>
                <a:spcPts val="0"/>
              </a:spcAft>
              <a:buNone/>
            </a:pPr>
            <a:r>
              <a:rPr b="1" i="1" lang="en"/>
              <a:t>Successes-Regular testing, at home kits, safety protocols, PPE, additional nurse through OCDE, and coding of </a:t>
            </a:r>
            <a:r>
              <a:rPr b="1" i="1" lang="en"/>
              <a:t>expenditures</a:t>
            </a:r>
            <a:r>
              <a:rPr b="1" i="1" lang="en"/>
              <a:t> for tracking</a:t>
            </a:r>
            <a:endParaRPr b="1" i="1"/>
          </a:p>
          <a:p>
            <a:pPr indent="0" lvl="0" marL="0" rtl="0" algn="ctr">
              <a:spcBef>
                <a:spcPts val="1200"/>
              </a:spcBef>
              <a:spcAft>
                <a:spcPts val="1200"/>
              </a:spcAft>
              <a:buNone/>
            </a:pPr>
            <a:r>
              <a:rPr b="1" i="1" lang="en"/>
              <a:t>Challenges-Overlap in criteria for expenditures, sub shortage</a:t>
            </a:r>
            <a:endParaRPr b="1" i="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22895"/>
                </a:solidFill>
              </a:rPr>
              <a:t>Prompt 5: Using fiscal resources consistent with LCAP:</a:t>
            </a:r>
            <a:endParaRPr>
              <a:solidFill>
                <a:srgbClr val="022895"/>
              </a:solidFill>
            </a:endParaRPr>
          </a:p>
        </p:txBody>
      </p:sp>
      <p:sp>
        <p:nvSpPr>
          <p:cNvPr id="134" name="Google Shape;134;p2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t>Briefly describe how the LEA is using the fiscal resources received for the 2021-22 </a:t>
            </a:r>
            <a:r>
              <a:rPr i="1" lang="en"/>
              <a:t>school</a:t>
            </a:r>
            <a:r>
              <a:rPr i="1" lang="en"/>
              <a:t> year to </a:t>
            </a:r>
            <a:r>
              <a:rPr i="1" lang="en"/>
              <a:t>implement</a:t>
            </a:r>
            <a:r>
              <a:rPr i="1" lang="en"/>
              <a:t> the requirements of applicable plans in a manner that is </a:t>
            </a:r>
            <a:r>
              <a:rPr b="1" i="1" lang="en"/>
              <a:t>aligned with the goals, actions, and expenditures of the LEA’s 2021-22 LCAP</a:t>
            </a:r>
            <a:r>
              <a:rPr i="1" lang="en"/>
              <a:t>.</a:t>
            </a:r>
            <a:endParaRPr i="1"/>
          </a:p>
          <a:p>
            <a:pPr indent="0" lvl="0" marL="0" rtl="0" algn="l">
              <a:spcBef>
                <a:spcPts val="1200"/>
              </a:spcBef>
              <a:spcAft>
                <a:spcPts val="0"/>
              </a:spcAft>
              <a:buNone/>
            </a:pPr>
            <a:r>
              <a:t/>
            </a:r>
            <a:endParaRPr b="1" i="1"/>
          </a:p>
          <a:p>
            <a:pPr indent="0" lvl="0" marL="0" rtl="0" algn="ctr">
              <a:spcBef>
                <a:spcPts val="1200"/>
              </a:spcBef>
              <a:spcAft>
                <a:spcPts val="1200"/>
              </a:spcAft>
              <a:buNone/>
            </a:pPr>
            <a:r>
              <a:rPr b="1" i="1" lang="en"/>
              <a:t>Safe Return to In-Person Instruction, Continuity of Services Plan, and the ESSER III Expenditure Plan</a:t>
            </a:r>
            <a:endParaRPr b="1" i="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22895"/>
                </a:solidFill>
              </a:rPr>
              <a:t>Mid-year Update: LCAP Metrics</a:t>
            </a:r>
            <a:endParaRPr>
              <a:solidFill>
                <a:srgbClr val="022895"/>
              </a:solidFill>
            </a:endParaRPr>
          </a:p>
        </p:txBody>
      </p:sp>
      <p:sp>
        <p:nvSpPr>
          <p:cNvPr id="140" name="Google Shape;140;p24"/>
          <p:cNvSpPr txBox="1"/>
          <p:nvPr>
            <p:ph idx="1" type="body"/>
          </p:nvPr>
        </p:nvSpPr>
        <p:spPr>
          <a:xfrm>
            <a:off x="311700" y="3995700"/>
            <a:ext cx="8520600" cy="1035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t>At this point in the school year, some metric outcomes are Unknown, some are In Progress, and some are Known.  The metrics for each LCAP goal are updated in the Mid-Year LCAP Update.</a:t>
            </a:r>
            <a:endParaRPr/>
          </a:p>
        </p:txBody>
      </p:sp>
      <p:grpSp>
        <p:nvGrpSpPr>
          <p:cNvPr id="141" name="Google Shape;141;p24"/>
          <p:cNvGrpSpPr/>
          <p:nvPr/>
        </p:nvGrpSpPr>
        <p:grpSpPr>
          <a:xfrm>
            <a:off x="1394508" y="1152465"/>
            <a:ext cx="6665821" cy="2843381"/>
            <a:chOff x="1127475" y="1221650"/>
            <a:chExt cx="6889025" cy="3146725"/>
          </a:xfrm>
        </p:grpSpPr>
        <p:sp>
          <p:nvSpPr>
            <p:cNvPr id="142" name="Google Shape;142;p24"/>
            <p:cNvSpPr/>
            <p:nvPr/>
          </p:nvSpPr>
          <p:spPr>
            <a:xfrm flipH="1" rot="-5400000">
              <a:off x="1968263" y="793400"/>
              <a:ext cx="1158900" cy="2246400"/>
            </a:xfrm>
            <a:prstGeom prst="bentArrow">
              <a:avLst>
                <a:gd fmla="val 25000" name="adj1"/>
                <a:gd fmla="val 25000" name="adj2"/>
                <a:gd fmla="val 25000" name="adj3"/>
                <a:gd fmla="val 43750" name="adj4"/>
              </a:avLst>
            </a:prstGeom>
            <a:solidFill>
              <a:srgbClr val="75A0FE"/>
            </a:solidFill>
            <a:ln cap="flat" cmpd="sng" w="9525">
              <a:solidFill>
                <a:srgbClr val="0228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4"/>
            <p:cNvSpPr/>
            <p:nvPr/>
          </p:nvSpPr>
          <p:spPr>
            <a:xfrm>
              <a:off x="4374313" y="1691300"/>
              <a:ext cx="454500" cy="820200"/>
            </a:xfrm>
            <a:prstGeom prst="downArrow">
              <a:avLst>
                <a:gd fmla="val 50000" name="adj1"/>
                <a:gd fmla="val 50000" name="adj2"/>
              </a:avLst>
            </a:prstGeom>
            <a:solidFill>
              <a:srgbClr val="75A0FE"/>
            </a:solidFill>
            <a:ln cap="flat" cmpd="sng" w="9525">
              <a:solidFill>
                <a:srgbClr val="0228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4" name="Google Shape;144;p24"/>
            <p:cNvPicPr preferRelativeResize="0"/>
            <p:nvPr/>
          </p:nvPicPr>
          <p:blipFill>
            <a:blip r:embed="rId3">
              <a:alphaModFix/>
            </a:blip>
            <a:stretch>
              <a:fillRect/>
            </a:stretch>
          </p:blipFill>
          <p:spPr>
            <a:xfrm>
              <a:off x="3927615" y="2571050"/>
              <a:ext cx="1347881" cy="1347912"/>
            </a:xfrm>
            <a:prstGeom prst="rect">
              <a:avLst/>
            </a:prstGeom>
            <a:noFill/>
            <a:ln>
              <a:noFill/>
            </a:ln>
          </p:spPr>
        </p:pic>
        <p:pic>
          <p:nvPicPr>
            <p:cNvPr id="145" name="Google Shape;145;p24"/>
            <p:cNvPicPr preferRelativeResize="0"/>
            <p:nvPr/>
          </p:nvPicPr>
          <p:blipFill>
            <a:blip r:embed="rId4">
              <a:alphaModFix/>
            </a:blip>
            <a:stretch>
              <a:fillRect/>
            </a:stretch>
          </p:blipFill>
          <p:spPr>
            <a:xfrm>
              <a:off x="1127477" y="2571938"/>
              <a:ext cx="1310423" cy="1310454"/>
            </a:xfrm>
            <a:prstGeom prst="rect">
              <a:avLst/>
            </a:prstGeom>
            <a:noFill/>
            <a:ln>
              <a:noFill/>
            </a:ln>
          </p:spPr>
        </p:pic>
        <p:pic>
          <p:nvPicPr>
            <p:cNvPr id="146" name="Google Shape;146;p24"/>
            <p:cNvPicPr preferRelativeResize="0"/>
            <p:nvPr/>
          </p:nvPicPr>
          <p:blipFill>
            <a:blip r:embed="rId5">
              <a:alphaModFix/>
            </a:blip>
            <a:stretch>
              <a:fillRect/>
            </a:stretch>
          </p:blipFill>
          <p:spPr>
            <a:xfrm>
              <a:off x="6608002" y="2564077"/>
              <a:ext cx="1310423" cy="1310397"/>
            </a:xfrm>
            <a:prstGeom prst="rect">
              <a:avLst/>
            </a:prstGeom>
            <a:noFill/>
            <a:ln>
              <a:noFill/>
            </a:ln>
          </p:spPr>
        </p:pic>
        <p:sp>
          <p:nvSpPr>
            <p:cNvPr id="147" name="Google Shape;147;p24"/>
            <p:cNvSpPr/>
            <p:nvPr/>
          </p:nvSpPr>
          <p:spPr>
            <a:xfrm>
              <a:off x="3781875" y="1221650"/>
              <a:ext cx="1408500" cy="410100"/>
            </a:xfrm>
            <a:prstGeom prst="roundRect">
              <a:avLst>
                <a:gd fmla="val 16667" name="adj"/>
              </a:avLst>
            </a:prstGeom>
            <a:solidFill>
              <a:srgbClr val="AC8248"/>
            </a:solidFill>
            <a:ln cap="flat" cmpd="sng" w="9525">
              <a:solidFill>
                <a:srgbClr val="0228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LCAP Metric</a:t>
              </a:r>
              <a:endParaRPr/>
            </a:p>
          </p:txBody>
        </p:sp>
        <p:sp>
          <p:nvSpPr>
            <p:cNvPr id="148" name="Google Shape;148;p24"/>
            <p:cNvSpPr/>
            <p:nvPr/>
          </p:nvSpPr>
          <p:spPr>
            <a:xfrm>
              <a:off x="6608000" y="3958275"/>
              <a:ext cx="1408500" cy="410100"/>
            </a:xfrm>
            <a:prstGeom prst="roundRect">
              <a:avLst>
                <a:gd fmla="val 16667" name="adj"/>
              </a:avLst>
            </a:prstGeom>
            <a:solidFill>
              <a:srgbClr val="AC8248"/>
            </a:solidFill>
            <a:ln cap="flat" cmpd="sng" w="9525">
              <a:solidFill>
                <a:srgbClr val="0228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Outcome is Known</a:t>
              </a:r>
              <a:endParaRPr/>
            </a:p>
          </p:txBody>
        </p:sp>
        <p:sp>
          <p:nvSpPr>
            <p:cNvPr id="149" name="Google Shape;149;p24"/>
            <p:cNvSpPr/>
            <p:nvPr/>
          </p:nvSpPr>
          <p:spPr>
            <a:xfrm>
              <a:off x="3968750" y="3958275"/>
              <a:ext cx="1408500" cy="410100"/>
            </a:xfrm>
            <a:prstGeom prst="roundRect">
              <a:avLst>
                <a:gd fmla="val 16667" name="adj"/>
              </a:avLst>
            </a:prstGeom>
            <a:solidFill>
              <a:srgbClr val="AC8248"/>
            </a:solidFill>
            <a:ln cap="flat" cmpd="sng" w="9525">
              <a:solidFill>
                <a:srgbClr val="0228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Outcome is In Progress</a:t>
              </a:r>
              <a:endParaRPr/>
            </a:p>
          </p:txBody>
        </p:sp>
        <p:sp>
          <p:nvSpPr>
            <p:cNvPr id="150" name="Google Shape;150;p24"/>
            <p:cNvSpPr/>
            <p:nvPr/>
          </p:nvSpPr>
          <p:spPr>
            <a:xfrm>
              <a:off x="1127475" y="3958275"/>
              <a:ext cx="1408500" cy="410100"/>
            </a:xfrm>
            <a:prstGeom prst="roundRect">
              <a:avLst>
                <a:gd fmla="val 16667" name="adj"/>
              </a:avLst>
            </a:prstGeom>
            <a:solidFill>
              <a:srgbClr val="AC8248"/>
            </a:solidFill>
            <a:ln cap="flat" cmpd="sng" w="9525">
              <a:solidFill>
                <a:srgbClr val="0228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Outcome is Unknown</a:t>
              </a:r>
              <a:endParaRPr/>
            </a:p>
          </p:txBody>
        </p:sp>
        <p:sp>
          <p:nvSpPr>
            <p:cNvPr id="151" name="Google Shape;151;p24"/>
            <p:cNvSpPr/>
            <p:nvPr/>
          </p:nvSpPr>
          <p:spPr>
            <a:xfrm rot="5400000">
              <a:off x="5840738" y="797750"/>
              <a:ext cx="1167600" cy="2246400"/>
            </a:xfrm>
            <a:prstGeom prst="bentArrow">
              <a:avLst>
                <a:gd fmla="val 25000" name="adj1"/>
                <a:gd fmla="val 25000" name="adj2"/>
                <a:gd fmla="val 25000" name="adj3"/>
                <a:gd fmla="val 43750" name="adj4"/>
              </a:avLst>
            </a:prstGeom>
            <a:solidFill>
              <a:srgbClr val="75A0FE"/>
            </a:solidFill>
            <a:ln cap="flat" cmpd="sng" w="9525">
              <a:solidFill>
                <a:srgbClr val="0228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grpSp>
        <p:nvGrpSpPr>
          <p:cNvPr id="156" name="Google Shape;156;p25"/>
          <p:cNvGrpSpPr/>
          <p:nvPr/>
        </p:nvGrpSpPr>
        <p:grpSpPr>
          <a:xfrm>
            <a:off x="1127451" y="1023963"/>
            <a:ext cx="6993049" cy="2971900"/>
            <a:chOff x="1127475" y="1023900"/>
            <a:chExt cx="6889025" cy="3344475"/>
          </a:xfrm>
        </p:grpSpPr>
        <p:sp>
          <p:nvSpPr>
            <p:cNvPr id="157" name="Google Shape;157;p25"/>
            <p:cNvSpPr/>
            <p:nvPr/>
          </p:nvSpPr>
          <p:spPr>
            <a:xfrm flipH="1" rot="-5400000">
              <a:off x="1968263" y="793400"/>
              <a:ext cx="1158900" cy="2246400"/>
            </a:xfrm>
            <a:prstGeom prst="bentArrow">
              <a:avLst>
                <a:gd fmla="val 25000" name="adj1"/>
                <a:gd fmla="val 25000" name="adj2"/>
                <a:gd fmla="val 25000" name="adj3"/>
                <a:gd fmla="val 43750" name="adj4"/>
              </a:avLst>
            </a:prstGeom>
            <a:solidFill>
              <a:srgbClr val="75A0FE"/>
            </a:solidFill>
            <a:ln cap="flat" cmpd="sng" w="9525">
              <a:solidFill>
                <a:srgbClr val="0228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5"/>
            <p:cNvSpPr/>
            <p:nvPr/>
          </p:nvSpPr>
          <p:spPr>
            <a:xfrm>
              <a:off x="4374288" y="1711525"/>
              <a:ext cx="454500" cy="820200"/>
            </a:xfrm>
            <a:prstGeom prst="downArrow">
              <a:avLst>
                <a:gd fmla="val 50000" name="adj1"/>
                <a:gd fmla="val 50000" name="adj2"/>
              </a:avLst>
            </a:prstGeom>
            <a:solidFill>
              <a:srgbClr val="75A0FE"/>
            </a:solidFill>
            <a:ln cap="flat" cmpd="sng" w="9525">
              <a:solidFill>
                <a:srgbClr val="0228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9" name="Google Shape;159;p25"/>
            <p:cNvPicPr preferRelativeResize="0"/>
            <p:nvPr/>
          </p:nvPicPr>
          <p:blipFill>
            <a:blip r:embed="rId3">
              <a:alphaModFix/>
            </a:blip>
            <a:stretch>
              <a:fillRect/>
            </a:stretch>
          </p:blipFill>
          <p:spPr>
            <a:xfrm>
              <a:off x="3927615" y="2571050"/>
              <a:ext cx="1347881" cy="1347912"/>
            </a:xfrm>
            <a:prstGeom prst="rect">
              <a:avLst/>
            </a:prstGeom>
            <a:noFill/>
            <a:ln>
              <a:noFill/>
            </a:ln>
          </p:spPr>
        </p:pic>
        <p:pic>
          <p:nvPicPr>
            <p:cNvPr id="160" name="Google Shape;160;p25"/>
            <p:cNvPicPr preferRelativeResize="0"/>
            <p:nvPr/>
          </p:nvPicPr>
          <p:blipFill>
            <a:blip r:embed="rId4">
              <a:alphaModFix/>
            </a:blip>
            <a:stretch>
              <a:fillRect/>
            </a:stretch>
          </p:blipFill>
          <p:spPr>
            <a:xfrm>
              <a:off x="1127477" y="2571938"/>
              <a:ext cx="1310423" cy="1310454"/>
            </a:xfrm>
            <a:prstGeom prst="rect">
              <a:avLst/>
            </a:prstGeom>
            <a:noFill/>
            <a:ln>
              <a:noFill/>
            </a:ln>
          </p:spPr>
        </p:pic>
        <p:pic>
          <p:nvPicPr>
            <p:cNvPr id="161" name="Google Shape;161;p25"/>
            <p:cNvPicPr preferRelativeResize="0"/>
            <p:nvPr/>
          </p:nvPicPr>
          <p:blipFill>
            <a:blip r:embed="rId5">
              <a:alphaModFix/>
            </a:blip>
            <a:stretch>
              <a:fillRect/>
            </a:stretch>
          </p:blipFill>
          <p:spPr>
            <a:xfrm>
              <a:off x="6608002" y="2564077"/>
              <a:ext cx="1310423" cy="1310397"/>
            </a:xfrm>
            <a:prstGeom prst="rect">
              <a:avLst/>
            </a:prstGeom>
            <a:noFill/>
            <a:ln>
              <a:noFill/>
            </a:ln>
          </p:spPr>
        </p:pic>
        <p:sp>
          <p:nvSpPr>
            <p:cNvPr id="162" name="Google Shape;162;p25"/>
            <p:cNvSpPr/>
            <p:nvPr/>
          </p:nvSpPr>
          <p:spPr>
            <a:xfrm>
              <a:off x="3812700" y="1023900"/>
              <a:ext cx="1408500" cy="589500"/>
            </a:xfrm>
            <a:prstGeom prst="roundRect">
              <a:avLst>
                <a:gd fmla="val 16667" name="adj"/>
              </a:avLst>
            </a:prstGeom>
            <a:solidFill>
              <a:srgbClr val="AC8248"/>
            </a:solidFill>
            <a:ln cap="flat" cmpd="sng" w="9525">
              <a:solidFill>
                <a:srgbClr val="0228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Expenditure &amp; Implementation</a:t>
              </a:r>
              <a:endParaRPr sz="1300"/>
            </a:p>
          </p:txBody>
        </p:sp>
        <p:sp>
          <p:nvSpPr>
            <p:cNvPr id="163" name="Google Shape;163;p25"/>
            <p:cNvSpPr/>
            <p:nvPr/>
          </p:nvSpPr>
          <p:spPr>
            <a:xfrm>
              <a:off x="6608000" y="3958275"/>
              <a:ext cx="1408500" cy="410100"/>
            </a:xfrm>
            <a:prstGeom prst="roundRect">
              <a:avLst>
                <a:gd fmla="val 16667" name="adj"/>
              </a:avLst>
            </a:prstGeom>
            <a:solidFill>
              <a:srgbClr val="AC8248"/>
            </a:solidFill>
            <a:ln cap="flat" cmpd="sng" w="9525">
              <a:solidFill>
                <a:srgbClr val="0228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Completed</a:t>
              </a:r>
              <a:endParaRPr/>
            </a:p>
          </p:txBody>
        </p:sp>
        <p:sp>
          <p:nvSpPr>
            <p:cNvPr id="164" name="Google Shape;164;p25"/>
            <p:cNvSpPr/>
            <p:nvPr/>
          </p:nvSpPr>
          <p:spPr>
            <a:xfrm>
              <a:off x="3968750" y="3958275"/>
              <a:ext cx="1408500" cy="410100"/>
            </a:xfrm>
            <a:prstGeom prst="roundRect">
              <a:avLst>
                <a:gd fmla="val 16667" name="adj"/>
              </a:avLst>
            </a:prstGeom>
            <a:solidFill>
              <a:srgbClr val="AC8248"/>
            </a:solidFill>
            <a:ln cap="flat" cmpd="sng" w="9525">
              <a:solidFill>
                <a:srgbClr val="0228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In Progress</a:t>
              </a:r>
              <a:endParaRPr/>
            </a:p>
          </p:txBody>
        </p:sp>
        <p:sp>
          <p:nvSpPr>
            <p:cNvPr id="165" name="Google Shape;165;p25"/>
            <p:cNvSpPr/>
            <p:nvPr/>
          </p:nvSpPr>
          <p:spPr>
            <a:xfrm>
              <a:off x="1127475" y="3958275"/>
              <a:ext cx="1408500" cy="410100"/>
            </a:xfrm>
            <a:prstGeom prst="roundRect">
              <a:avLst>
                <a:gd fmla="val 16667" name="adj"/>
              </a:avLst>
            </a:prstGeom>
            <a:solidFill>
              <a:srgbClr val="AC8248"/>
            </a:solidFill>
            <a:ln cap="flat" cmpd="sng" w="9525">
              <a:solidFill>
                <a:srgbClr val="02289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Not Started</a:t>
              </a:r>
              <a:endParaRPr/>
            </a:p>
          </p:txBody>
        </p:sp>
        <p:sp>
          <p:nvSpPr>
            <p:cNvPr id="166" name="Google Shape;166;p25"/>
            <p:cNvSpPr/>
            <p:nvPr/>
          </p:nvSpPr>
          <p:spPr>
            <a:xfrm rot="5400000">
              <a:off x="5840738" y="797750"/>
              <a:ext cx="1167600" cy="2246400"/>
            </a:xfrm>
            <a:prstGeom prst="bentArrow">
              <a:avLst>
                <a:gd fmla="val 25000" name="adj1"/>
                <a:gd fmla="val 25000" name="adj2"/>
                <a:gd fmla="val 25000" name="adj3"/>
                <a:gd fmla="val 43750" name="adj4"/>
              </a:avLst>
            </a:prstGeom>
            <a:solidFill>
              <a:srgbClr val="75A0FE"/>
            </a:solidFill>
            <a:ln cap="flat" cmpd="sng" w="9525">
              <a:solidFill>
                <a:srgbClr val="0228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 name="Google Shape;167;p2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40">
                <a:solidFill>
                  <a:srgbClr val="022895"/>
                </a:solidFill>
              </a:rPr>
              <a:t>Mid-year Update: LCAP Expenditures and Implementation</a:t>
            </a:r>
            <a:endParaRPr sz="3140">
              <a:solidFill>
                <a:srgbClr val="022895"/>
              </a:solidFill>
            </a:endParaRPr>
          </a:p>
        </p:txBody>
      </p:sp>
      <p:sp>
        <p:nvSpPr>
          <p:cNvPr id="168" name="Google Shape;168;p25"/>
          <p:cNvSpPr txBox="1"/>
          <p:nvPr>
            <p:ph idx="1" type="body"/>
          </p:nvPr>
        </p:nvSpPr>
        <p:spPr>
          <a:xfrm>
            <a:off x="311700" y="3995700"/>
            <a:ext cx="8520600" cy="1035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t>Similarly, a</a:t>
            </a:r>
            <a:r>
              <a:rPr lang="en"/>
              <a:t>t this point in the school year, some LCAP actions have Not Started, some are In Progress, and some have been Completed.  An update of LCAP actions will be shared with expenditures through December 31st, 2021.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22895"/>
                </a:solidFill>
              </a:rPr>
              <a:t>LCAP Goal 1 - pg 1</a:t>
            </a:r>
            <a:endParaRPr>
              <a:solidFill>
                <a:srgbClr val="022895"/>
              </a:solidFill>
            </a:endParaRPr>
          </a:p>
        </p:txBody>
      </p:sp>
      <p:sp>
        <p:nvSpPr>
          <p:cNvPr id="174" name="Google Shape;174;p26"/>
          <p:cNvSpPr txBox="1"/>
          <p:nvPr>
            <p:ph idx="1" type="body"/>
          </p:nvPr>
        </p:nvSpPr>
        <p:spPr>
          <a:xfrm>
            <a:off x="311700" y="1494925"/>
            <a:ext cx="8520600" cy="13053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i="1" lang="en" sz="4021"/>
              <a:t>All students of the Lowell Joint School District will have appropriate conditions for successful learning outcomes. </a:t>
            </a:r>
            <a:endParaRPr i="1" sz="4021"/>
          </a:p>
          <a:p>
            <a:pPr indent="0" lvl="0" marL="0" rtl="0" algn="l">
              <a:spcBef>
                <a:spcPts val="1200"/>
              </a:spcBef>
              <a:spcAft>
                <a:spcPts val="1200"/>
              </a:spcAft>
              <a:buNone/>
            </a:pPr>
            <a:r>
              <a:t/>
            </a:r>
            <a:endParaRPr i="1" sz="2400"/>
          </a:p>
        </p:txBody>
      </p:sp>
      <p:pic>
        <p:nvPicPr>
          <p:cNvPr id="175" name="Google Shape;175;p26"/>
          <p:cNvPicPr preferRelativeResize="0"/>
          <p:nvPr/>
        </p:nvPicPr>
        <p:blipFill>
          <a:blip r:embed="rId3">
            <a:alphaModFix/>
          </a:blip>
          <a:stretch>
            <a:fillRect/>
          </a:stretch>
        </p:blipFill>
        <p:spPr>
          <a:xfrm>
            <a:off x="2453125" y="3133500"/>
            <a:ext cx="4237750" cy="147233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22895"/>
                </a:solidFill>
              </a:rPr>
              <a:t>LCAP Goal 1 - Metrics  pps. 1-4 </a:t>
            </a:r>
            <a:r>
              <a:rPr lang="en"/>
              <a:t> </a:t>
            </a:r>
            <a:endParaRPr/>
          </a:p>
        </p:txBody>
      </p:sp>
      <p:graphicFrame>
        <p:nvGraphicFramePr>
          <p:cNvPr id="181" name="Google Shape;181;p27"/>
          <p:cNvGraphicFramePr/>
          <p:nvPr/>
        </p:nvGraphicFramePr>
        <p:xfrm>
          <a:off x="581400" y="1214900"/>
          <a:ext cx="3000000" cy="3000000"/>
        </p:xfrm>
        <a:graphic>
          <a:graphicData uri="http://schemas.openxmlformats.org/drawingml/2006/table">
            <a:tbl>
              <a:tblPr>
                <a:noFill/>
                <a:tableStyleId>{0B747ABC-AFDD-4F64-8BD8-8E70E54B0889}</a:tableStyleId>
              </a:tblPr>
              <a:tblGrid>
                <a:gridCol w="1553125"/>
                <a:gridCol w="1873375"/>
                <a:gridCol w="1524025"/>
                <a:gridCol w="1650175"/>
                <a:gridCol w="1650175"/>
              </a:tblGrid>
              <a:tr h="400550">
                <a:tc>
                  <a:txBody>
                    <a:bodyPr/>
                    <a:lstStyle/>
                    <a:p>
                      <a:pPr indent="0" lvl="0" marL="0" rtl="0" algn="ctr">
                        <a:spcBef>
                          <a:spcPts val="0"/>
                        </a:spcBef>
                        <a:spcAft>
                          <a:spcPts val="0"/>
                        </a:spcAft>
                        <a:buNone/>
                      </a:pPr>
                      <a:r>
                        <a:rPr b="1" lang="en"/>
                        <a:t>Metric</a:t>
                      </a:r>
                      <a:endParaRPr b="1"/>
                    </a:p>
                  </a:txBody>
                  <a:tcPr marT="91425" marB="91425" marR="91425" marL="91425"/>
                </a:tc>
                <a:tc>
                  <a:txBody>
                    <a:bodyPr/>
                    <a:lstStyle/>
                    <a:p>
                      <a:pPr indent="0" lvl="0" marL="0" rtl="0" algn="ctr">
                        <a:spcBef>
                          <a:spcPts val="0"/>
                        </a:spcBef>
                        <a:spcAft>
                          <a:spcPts val="0"/>
                        </a:spcAft>
                        <a:buNone/>
                      </a:pPr>
                      <a:r>
                        <a:rPr b="1" lang="en"/>
                        <a:t>2020-21 Baseline</a:t>
                      </a:r>
                      <a:endParaRPr b="1"/>
                    </a:p>
                  </a:txBody>
                  <a:tcPr marT="91425" marB="91425" marR="91425" marL="91425"/>
                </a:tc>
                <a:tc>
                  <a:txBody>
                    <a:bodyPr/>
                    <a:lstStyle/>
                    <a:p>
                      <a:pPr indent="0" lvl="0" marL="0" rtl="0" algn="ctr">
                        <a:spcBef>
                          <a:spcPts val="0"/>
                        </a:spcBef>
                        <a:spcAft>
                          <a:spcPts val="0"/>
                        </a:spcAft>
                        <a:buNone/>
                      </a:pPr>
                      <a:r>
                        <a:rPr b="1" lang="en"/>
                        <a:t>Desired Outcome for 2023-24</a:t>
                      </a:r>
                      <a:endParaRPr b="1"/>
                    </a:p>
                  </a:txBody>
                  <a:tcPr marT="91425" marB="91425" marR="91425" marL="91425"/>
                </a:tc>
                <a:tc>
                  <a:txBody>
                    <a:bodyPr/>
                    <a:lstStyle/>
                    <a:p>
                      <a:pPr indent="0" lvl="0" marL="0" rtl="0" algn="ctr">
                        <a:spcBef>
                          <a:spcPts val="0"/>
                        </a:spcBef>
                        <a:spcAft>
                          <a:spcPts val="0"/>
                        </a:spcAft>
                        <a:buNone/>
                      </a:pPr>
                      <a:r>
                        <a:rPr b="1" lang="en"/>
                        <a:t>2021-22 Mid-Year Update</a:t>
                      </a:r>
                      <a:endParaRPr b="1"/>
                    </a:p>
                  </a:txBody>
                  <a:tcPr marT="91425" marB="91425" marR="91425" marL="91425"/>
                </a:tc>
                <a:tc>
                  <a:txBody>
                    <a:bodyPr/>
                    <a:lstStyle/>
                    <a:p>
                      <a:pPr indent="0" lvl="0" marL="0" rtl="0" algn="ctr">
                        <a:spcBef>
                          <a:spcPts val="0"/>
                        </a:spcBef>
                        <a:spcAft>
                          <a:spcPts val="0"/>
                        </a:spcAft>
                        <a:buNone/>
                      </a:pPr>
                      <a:r>
                        <a:rPr b="1" lang="en"/>
                        <a:t>Status</a:t>
                      </a:r>
                      <a:endParaRPr b="1"/>
                    </a:p>
                  </a:txBody>
                  <a:tcPr marT="91425" marB="91425" marR="91425" marL="91425"/>
                </a:tc>
              </a:tr>
              <a:tr h="385150">
                <a:tc>
                  <a:txBody>
                    <a:bodyPr/>
                    <a:lstStyle/>
                    <a:p>
                      <a:pPr indent="0" lvl="0" marL="0" rtl="0" algn="l">
                        <a:spcBef>
                          <a:spcPts val="0"/>
                        </a:spcBef>
                        <a:spcAft>
                          <a:spcPts val="0"/>
                        </a:spcAft>
                        <a:buNone/>
                      </a:pPr>
                      <a:r>
                        <a:rPr i="1" lang="en" sz="1200"/>
                        <a:t>Credential Audit and data from CBEDS</a:t>
                      </a:r>
                      <a:endParaRPr i="1" sz="1200"/>
                    </a:p>
                  </a:txBody>
                  <a:tcPr marT="91425" marB="91425" marR="91425" marL="91425"/>
                </a:tc>
                <a:tc>
                  <a:txBody>
                    <a:bodyPr/>
                    <a:lstStyle/>
                    <a:p>
                      <a:pPr indent="0" lvl="0" marL="0" rtl="0" algn="ctr">
                        <a:spcBef>
                          <a:spcPts val="0"/>
                        </a:spcBef>
                        <a:spcAft>
                          <a:spcPts val="0"/>
                        </a:spcAft>
                        <a:buNone/>
                      </a:pPr>
                      <a:r>
                        <a:rPr i="1" lang="en" sz="1200"/>
                        <a:t>One teacher has an Internship Credential working on a full credential with another on a short-term Staffing Permit working toward an Internship Credential and then a full credential. All remaining teachers were fully credentialed and appropriately assigned in the 2020-2021 school year.</a:t>
                      </a:r>
                      <a:endParaRPr i="1" sz="1200"/>
                    </a:p>
                  </a:txBody>
                  <a:tcPr marT="91425" marB="91425" marR="91425" marL="91425"/>
                </a:tc>
                <a:tc>
                  <a:txBody>
                    <a:bodyPr/>
                    <a:lstStyle/>
                    <a:p>
                      <a:pPr indent="0" lvl="0" marL="0" rtl="0" algn="ctr">
                        <a:spcBef>
                          <a:spcPts val="0"/>
                        </a:spcBef>
                        <a:spcAft>
                          <a:spcPts val="0"/>
                        </a:spcAft>
                        <a:buNone/>
                      </a:pPr>
                      <a:r>
                        <a:rPr i="1" lang="en" sz="1200"/>
                        <a:t>All teachers will be fully credentialed and appropriately assigned.</a:t>
                      </a:r>
                      <a:endParaRPr i="1" sz="1200"/>
                    </a:p>
                  </a:txBody>
                  <a:tcPr marT="91425" marB="91425" marR="91425" marL="91425"/>
                </a:tc>
                <a:tc>
                  <a:txBody>
                    <a:bodyPr/>
                    <a:lstStyle/>
                    <a:p>
                      <a:pPr indent="0" lvl="0" marL="0" rtl="0" algn="ctr">
                        <a:spcBef>
                          <a:spcPts val="0"/>
                        </a:spcBef>
                        <a:spcAft>
                          <a:spcPts val="0"/>
                        </a:spcAft>
                        <a:buNone/>
                      </a:pPr>
                      <a:r>
                        <a:rPr i="1" lang="en" sz="1200"/>
                        <a:t>The internship teacher has completed their credential while the teacher in the short-term staffing permit is now on a single year, credential waiver with an anticipated credential completion date of June 2022.</a:t>
                      </a:r>
                      <a:endParaRPr i="1" sz="1200"/>
                    </a:p>
                  </a:txBody>
                  <a:tcPr marT="91425" marB="91425" marR="91425" marL="91425"/>
                </a:tc>
                <a:tc>
                  <a:txBody>
                    <a:bodyPr/>
                    <a:lstStyle/>
                    <a:p>
                      <a:pPr indent="0" lvl="0" marL="0" rtl="0" algn="ctr">
                        <a:spcBef>
                          <a:spcPts val="0"/>
                        </a:spcBef>
                        <a:spcAft>
                          <a:spcPts val="0"/>
                        </a:spcAft>
                        <a:buNone/>
                      </a:pPr>
                      <a:r>
                        <a:rPr i="1" lang="en" sz="1200"/>
                        <a:t>In Progress</a:t>
                      </a:r>
                      <a:endParaRPr i="1" sz="1200"/>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22895"/>
                </a:solidFill>
              </a:rPr>
              <a:t>LCAP Goal 1 - Actions  pps. 5-12</a:t>
            </a:r>
            <a:endParaRPr>
              <a:solidFill>
                <a:srgbClr val="022895"/>
              </a:solidFill>
            </a:endParaRPr>
          </a:p>
        </p:txBody>
      </p:sp>
      <p:graphicFrame>
        <p:nvGraphicFramePr>
          <p:cNvPr id="187" name="Google Shape;187;p28"/>
          <p:cNvGraphicFramePr/>
          <p:nvPr/>
        </p:nvGraphicFramePr>
        <p:xfrm>
          <a:off x="581400" y="1214900"/>
          <a:ext cx="3000000" cy="3000000"/>
        </p:xfrm>
        <a:graphic>
          <a:graphicData uri="http://schemas.openxmlformats.org/drawingml/2006/table">
            <a:tbl>
              <a:tblPr>
                <a:noFill/>
                <a:tableStyleId>{0B747ABC-AFDD-4F64-8BD8-8E70E54B0889}</a:tableStyleId>
              </a:tblPr>
              <a:tblGrid>
                <a:gridCol w="2062725"/>
                <a:gridCol w="1527650"/>
                <a:gridCol w="1743425"/>
                <a:gridCol w="2917100"/>
              </a:tblGrid>
              <a:tr h="564000">
                <a:tc>
                  <a:txBody>
                    <a:bodyPr/>
                    <a:lstStyle/>
                    <a:p>
                      <a:pPr indent="0" lvl="0" marL="0" rtl="0" algn="ctr">
                        <a:spcBef>
                          <a:spcPts val="0"/>
                        </a:spcBef>
                        <a:spcAft>
                          <a:spcPts val="0"/>
                        </a:spcAft>
                        <a:buNone/>
                      </a:pPr>
                      <a:r>
                        <a:rPr b="1" lang="en"/>
                        <a:t>Action Title</a:t>
                      </a:r>
                      <a:endParaRPr b="1"/>
                    </a:p>
                  </a:txBody>
                  <a:tcPr marT="91425" marB="91425" marR="91425" marL="91425"/>
                </a:tc>
                <a:tc>
                  <a:txBody>
                    <a:bodyPr/>
                    <a:lstStyle/>
                    <a:p>
                      <a:pPr indent="0" lvl="0" marL="0" rtl="0" algn="ctr">
                        <a:spcBef>
                          <a:spcPts val="0"/>
                        </a:spcBef>
                        <a:spcAft>
                          <a:spcPts val="0"/>
                        </a:spcAft>
                        <a:buNone/>
                      </a:pPr>
                      <a:r>
                        <a:rPr b="1" lang="en"/>
                        <a:t>Budgeted Expenditure</a:t>
                      </a:r>
                      <a:endParaRPr b="1"/>
                    </a:p>
                  </a:txBody>
                  <a:tcPr marT="91425" marB="91425" marR="91425" marL="91425"/>
                </a:tc>
                <a:tc>
                  <a:txBody>
                    <a:bodyPr/>
                    <a:lstStyle/>
                    <a:p>
                      <a:pPr indent="0" lvl="0" marL="0" rtl="0" algn="ctr">
                        <a:spcBef>
                          <a:spcPts val="0"/>
                        </a:spcBef>
                        <a:spcAft>
                          <a:spcPts val="0"/>
                        </a:spcAft>
                        <a:buNone/>
                      </a:pPr>
                      <a:r>
                        <a:rPr b="1" lang="en"/>
                        <a:t>December 31st, 2021</a:t>
                      </a:r>
                      <a:endParaRPr b="1"/>
                    </a:p>
                  </a:txBody>
                  <a:tcPr marT="91425" marB="91425" marR="91425" marL="91425"/>
                </a:tc>
                <a:tc>
                  <a:txBody>
                    <a:bodyPr/>
                    <a:lstStyle/>
                    <a:p>
                      <a:pPr indent="0" lvl="0" marL="0" rtl="0" algn="ctr">
                        <a:spcBef>
                          <a:spcPts val="0"/>
                        </a:spcBef>
                        <a:spcAft>
                          <a:spcPts val="0"/>
                        </a:spcAft>
                        <a:buNone/>
                      </a:pPr>
                      <a:r>
                        <a:rPr b="1" lang="en"/>
                        <a:t>Implementation Note</a:t>
                      </a:r>
                      <a:endParaRPr b="1"/>
                    </a:p>
                  </a:txBody>
                  <a:tcPr marT="91425" marB="91425" marR="91425" marL="91425"/>
                </a:tc>
              </a:tr>
              <a:tr h="550275">
                <a:tc>
                  <a:txBody>
                    <a:bodyPr/>
                    <a:lstStyle/>
                    <a:p>
                      <a:pPr indent="0" lvl="0" marL="0" rtl="0" algn="l">
                        <a:spcBef>
                          <a:spcPts val="0"/>
                        </a:spcBef>
                        <a:spcAft>
                          <a:spcPts val="0"/>
                        </a:spcAft>
                        <a:buNone/>
                      </a:pPr>
                      <a:r>
                        <a:rPr i="1" lang="en" sz="1200"/>
                        <a:t>Certificated Staffing-Teachers</a:t>
                      </a:r>
                      <a:endParaRPr i="1" sz="1200"/>
                    </a:p>
                  </a:txBody>
                  <a:tcPr marT="91425" marB="91425" marR="91425" marL="91425"/>
                </a:tc>
                <a:tc>
                  <a:txBody>
                    <a:bodyPr/>
                    <a:lstStyle/>
                    <a:p>
                      <a:pPr indent="0" lvl="0" marL="0" rtl="0" algn="l">
                        <a:spcBef>
                          <a:spcPts val="0"/>
                        </a:spcBef>
                        <a:spcAft>
                          <a:spcPts val="0"/>
                        </a:spcAft>
                        <a:buNone/>
                      </a:pPr>
                      <a:r>
                        <a:rPr i="1" lang="en" sz="1200"/>
                        <a:t>$15,608,363.00</a:t>
                      </a:r>
                      <a:endParaRPr i="1" sz="1200"/>
                    </a:p>
                  </a:txBody>
                  <a:tcPr marT="91425" marB="91425" marR="91425" marL="91425"/>
                </a:tc>
                <a:tc>
                  <a:txBody>
                    <a:bodyPr/>
                    <a:lstStyle/>
                    <a:p>
                      <a:pPr indent="0" lvl="0" marL="0" rtl="0" algn="l">
                        <a:spcBef>
                          <a:spcPts val="0"/>
                        </a:spcBef>
                        <a:spcAft>
                          <a:spcPts val="0"/>
                        </a:spcAft>
                        <a:buNone/>
                      </a:pPr>
                      <a:r>
                        <a:rPr i="1" lang="en" sz="1200"/>
                        <a:t>$4,769,763.00</a:t>
                      </a:r>
                      <a:endParaRPr i="1" sz="1200"/>
                    </a:p>
                  </a:txBody>
                  <a:tcPr marT="91425" marB="91425" marR="91425" marL="91425"/>
                </a:tc>
                <a:tc>
                  <a:txBody>
                    <a:bodyPr/>
                    <a:lstStyle/>
                    <a:p>
                      <a:pPr indent="0" lvl="0" marL="0" rtl="0" algn="l">
                        <a:spcBef>
                          <a:spcPts val="0"/>
                        </a:spcBef>
                        <a:spcAft>
                          <a:spcPts val="0"/>
                        </a:spcAft>
                        <a:buNone/>
                      </a:pPr>
                      <a:r>
                        <a:rPr i="1" lang="en" sz="1200"/>
                        <a:t>Certificated benefits are not included here.</a:t>
                      </a:r>
                      <a:endParaRPr i="1" sz="1200"/>
                    </a:p>
                  </a:txBody>
                  <a:tcPr marT="91425" marB="91425" marR="91425" marL="91425"/>
                </a:tc>
              </a:tr>
              <a:tr h="248225">
                <a:tc>
                  <a:txBody>
                    <a:bodyPr/>
                    <a:lstStyle/>
                    <a:p>
                      <a:pPr indent="0" lvl="0" marL="0" rtl="0" algn="l">
                        <a:spcBef>
                          <a:spcPts val="0"/>
                        </a:spcBef>
                        <a:spcAft>
                          <a:spcPts val="0"/>
                        </a:spcAft>
                        <a:buNone/>
                      </a:pPr>
                      <a:r>
                        <a:rPr i="1" lang="en" sz="1200"/>
                        <a:t>Certificated Staffing-Administration and other Support Staff</a:t>
                      </a:r>
                      <a:endParaRPr i="1" sz="1200"/>
                    </a:p>
                  </a:txBody>
                  <a:tcPr marT="91425" marB="91425" marR="91425" marL="91425"/>
                </a:tc>
                <a:tc>
                  <a:txBody>
                    <a:bodyPr/>
                    <a:lstStyle/>
                    <a:p>
                      <a:pPr indent="0" lvl="0" marL="0" rtl="0" algn="l">
                        <a:spcBef>
                          <a:spcPts val="0"/>
                        </a:spcBef>
                        <a:spcAft>
                          <a:spcPts val="0"/>
                        </a:spcAft>
                        <a:buNone/>
                      </a:pPr>
                      <a:r>
                        <a:rPr i="1" lang="en" sz="1200"/>
                        <a:t>$2,695,938.00</a:t>
                      </a:r>
                      <a:endParaRPr i="1" sz="1200"/>
                    </a:p>
                  </a:txBody>
                  <a:tcPr marT="91425" marB="91425" marR="91425" marL="91425"/>
                </a:tc>
                <a:tc>
                  <a:txBody>
                    <a:bodyPr/>
                    <a:lstStyle/>
                    <a:p>
                      <a:pPr indent="0" lvl="0" marL="0" rtl="0" algn="l">
                        <a:spcBef>
                          <a:spcPts val="0"/>
                        </a:spcBef>
                        <a:spcAft>
                          <a:spcPts val="0"/>
                        </a:spcAft>
                        <a:buNone/>
                      </a:pPr>
                      <a:r>
                        <a:rPr i="1" lang="en" sz="1200"/>
                        <a:t>$912,749.00</a:t>
                      </a:r>
                      <a:endParaRPr i="1" sz="1200"/>
                    </a:p>
                  </a:txBody>
                  <a:tcPr marT="91425" marB="91425" marR="91425" marL="91425"/>
                </a:tc>
                <a:tc>
                  <a:txBody>
                    <a:bodyPr/>
                    <a:lstStyle/>
                    <a:p>
                      <a:pPr indent="0" lvl="0" marL="0" rtl="0" algn="l">
                        <a:spcBef>
                          <a:spcPts val="0"/>
                        </a:spcBef>
                        <a:spcAft>
                          <a:spcPts val="0"/>
                        </a:spcAft>
                        <a:buNone/>
                      </a:pPr>
                      <a:r>
                        <a:rPr i="1" lang="en" sz="1200"/>
                        <a:t>Certificated benefits are not included here.</a:t>
                      </a:r>
                      <a:endParaRPr i="1" sz="1200"/>
                    </a:p>
                  </a:txBody>
                  <a:tcPr marT="91425" marB="91425" marR="91425" marL="91425"/>
                </a:tc>
              </a:tr>
              <a:tr h="205075">
                <a:tc>
                  <a:txBody>
                    <a:bodyPr/>
                    <a:lstStyle/>
                    <a:p>
                      <a:pPr indent="0" lvl="0" marL="0" rtl="0" algn="l">
                        <a:spcBef>
                          <a:spcPts val="0"/>
                        </a:spcBef>
                        <a:spcAft>
                          <a:spcPts val="0"/>
                        </a:spcAft>
                        <a:buNone/>
                      </a:pPr>
                      <a:r>
                        <a:rPr i="1" lang="en" sz="1200"/>
                        <a:t>Classified Staffing-Technology Department</a:t>
                      </a:r>
                      <a:endParaRPr i="1" sz="1200"/>
                    </a:p>
                  </a:txBody>
                  <a:tcPr marT="91425" marB="91425" marR="91425" marL="91425"/>
                </a:tc>
                <a:tc>
                  <a:txBody>
                    <a:bodyPr/>
                    <a:lstStyle/>
                    <a:p>
                      <a:pPr indent="0" lvl="0" marL="0" rtl="0" algn="l">
                        <a:spcBef>
                          <a:spcPts val="0"/>
                        </a:spcBef>
                        <a:spcAft>
                          <a:spcPts val="0"/>
                        </a:spcAft>
                        <a:buNone/>
                      </a:pPr>
                      <a:r>
                        <a:rPr i="1" lang="en" sz="1200"/>
                        <a:t>$407,997.00</a:t>
                      </a:r>
                      <a:endParaRPr i="1" sz="1200"/>
                    </a:p>
                  </a:txBody>
                  <a:tcPr marT="91425" marB="91425" marR="91425" marL="91425"/>
                </a:tc>
                <a:tc>
                  <a:txBody>
                    <a:bodyPr/>
                    <a:lstStyle/>
                    <a:p>
                      <a:pPr indent="0" lvl="0" marL="0" rtl="0" algn="l">
                        <a:spcBef>
                          <a:spcPts val="0"/>
                        </a:spcBef>
                        <a:spcAft>
                          <a:spcPts val="0"/>
                        </a:spcAft>
                        <a:buNone/>
                      </a:pPr>
                      <a:r>
                        <a:rPr i="1" lang="en" sz="1200"/>
                        <a:t>$39,408.00</a:t>
                      </a:r>
                      <a:endParaRPr i="1" sz="1200"/>
                    </a:p>
                  </a:txBody>
                  <a:tcPr marT="91425" marB="91425" marR="91425" marL="91425"/>
                </a:tc>
                <a:tc>
                  <a:txBody>
                    <a:bodyPr/>
                    <a:lstStyle/>
                    <a:p>
                      <a:pPr indent="0" lvl="0" marL="0" rtl="0" algn="l">
                        <a:spcBef>
                          <a:spcPts val="0"/>
                        </a:spcBef>
                        <a:spcAft>
                          <a:spcPts val="0"/>
                        </a:spcAft>
                        <a:buNone/>
                      </a:pPr>
                      <a:r>
                        <a:rPr i="1" lang="en" sz="1200"/>
                        <a:t>Classified payrolls have not all been posted in the new system, so these numbers are not actuals.</a:t>
                      </a:r>
                      <a:endParaRPr i="1" sz="1200"/>
                    </a:p>
                  </a:txBody>
                  <a:tcPr marT="91425" marB="91425" marR="91425" marL="91425"/>
                </a:tc>
              </a:tr>
              <a:tr h="609575">
                <a:tc>
                  <a:txBody>
                    <a:bodyPr/>
                    <a:lstStyle/>
                    <a:p>
                      <a:pPr indent="0" lvl="0" marL="0" rtl="0" algn="l">
                        <a:spcBef>
                          <a:spcPts val="0"/>
                        </a:spcBef>
                        <a:spcAft>
                          <a:spcPts val="0"/>
                        </a:spcAft>
                        <a:buNone/>
                      </a:pPr>
                      <a:r>
                        <a:rPr i="1" lang="en" sz="1200"/>
                        <a:t>Classified Staffing-Custodial, Maintenance, and Grounds</a:t>
                      </a:r>
                      <a:endParaRPr i="1" sz="1200"/>
                    </a:p>
                  </a:txBody>
                  <a:tcPr marT="91425" marB="91425" marR="91425" marL="91425"/>
                </a:tc>
                <a:tc>
                  <a:txBody>
                    <a:bodyPr/>
                    <a:lstStyle/>
                    <a:p>
                      <a:pPr indent="0" lvl="0" marL="0" rtl="0" algn="l">
                        <a:spcBef>
                          <a:spcPts val="0"/>
                        </a:spcBef>
                        <a:spcAft>
                          <a:spcPts val="0"/>
                        </a:spcAft>
                        <a:buNone/>
                      </a:pPr>
                      <a:r>
                        <a:rPr i="1" lang="en" sz="1200"/>
                        <a:t>$1,773,857.00</a:t>
                      </a:r>
                      <a:endParaRPr i="1" sz="1200"/>
                    </a:p>
                  </a:txBody>
                  <a:tcPr marT="91425" marB="91425" marR="91425" marL="91425"/>
                </a:tc>
                <a:tc>
                  <a:txBody>
                    <a:bodyPr/>
                    <a:lstStyle/>
                    <a:p>
                      <a:pPr indent="0" lvl="0" marL="0" rtl="0" algn="l">
                        <a:spcBef>
                          <a:spcPts val="0"/>
                        </a:spcBef>
                        <a:spcAft>
                          <a:spcPts val="0"/>
                        </a:spcAft>
                        <a:buNone/>
                      </a:pPr>
                      <a:r>
                        <a:rPr i="1" lang="en" sz="1200"/>
                        <a:t>$203,701.00</a:t>
                      </a:r>
                      <a:endParaRPr i="1" sz="1200"/>
                    </a:p>
                  </a:txBody>
                  <a:tcPr marT="91425" marB="91425" marR="91425" marL="91425"/>
                </a:tc>
                <a:tc>
                  <a:txBody>
                    <a:bodyPr/>
                    <a:lstStyle/>
                    <a:p>
                      <a:pPr indent="0" lvl="0" marL="0" rtl="0" algn="l">
                        <a:spcBef>
                          <a:spcPts val="0"/>
                        </a:spcBef>
                        <a:spcAft>
                          <a:spcPts val="0"/>
                        </a:spcAft>
                        <a:buNone/>
                      </a:pPr>
                      <a:r>
                        <a:rPr i="1" lang="en" sz="1200"/>
                        <a:t>Classified payrolls have not all been posted in the new system, so these numbers are not actuals.</a:t>
                      </a:r>
                      <a:endParaRPr i="1" sz="1200"/>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22895"/>
                </a:solidFill>
              </a:rPr>
              <a:t>LCAP Goals - Metrics and Actions</a:t>
            </a:r>
            <a:endParaRPr>
              <a:solidFill>
                <a:srgbClr val="022895"/>
              </a:solidFill>
            </a:endParaRPr>
          </a:p>
        </p:txBody>
      </p:sp>
      <p:graphicFrame>
        <p:nvGraphicFramePr>
          <p:cNvPr id="193" name="Google Shape;193;p29"/>
          <p:cNvGraphicFramePr/>
          <p:nvPr/>
        </p:nvGraphicFramePr>
        <p:xfrm>
          <a:off x="581400" y="1088750"/>
          <a:ext cx="3000000" cy="3000000"/>
        </p:xfrm>
        <a:graphic>
          <a:graphicData uri="http://schemas.openxmlformats.org/drawingml/2006/table">
            <a:tbl>
              <a:tblPr>
                <a:noFill/>
                <a:tableStyleId>{0B747ABC-AFDD-4F64-8BD8-8E70E54B0889}</a:tableStyleId>
              </a:tblPr>
              <a:tblGrid>
                <a:gridCol w="3822400"/>
                <a:gridCol w="1900875"/>
                <a:gridCol w="2017325"/>
              </a:tblGrid>
              <a:tr h="400550">
                <a:tc>
                  <a:txBody>
                    <a:bodyPr/>
                    <a:lstStyle/>
                    <a:p>
                      <a:pPr indent="0" lvl="0" marL="0" rtl="0" algn="ctr">
                        <a:spcBef>
                          <a:spcPts val="0"/>
                        </a:spcBef>
                        <a:spcAft>
                          <a:spcPts val="0"/>
                        </a:spcAft>
                        <a:buNone/>
                      </a:pPr>
                      <a:r>
                        <a:rPr b="1" lang="en"/>
                        <a:t>Goal</a:t>
                      </a:r>
                      <a:endParaRPr b="1"/>
                    </a:p>
                  </a:txBody>
                  <a:tcPr marT="91425" marB="91425" marR="91425" marL="91425"/>
                </a:tc>
                <a:tc>
                  <a:txBody>
                    <a:bodyPr/>
                    <a:lstStyle/>
                    <a:p>
                      <a:pPr indent="0" lvl="0" marL="0" rtl="0" algn="ctr">
                        <a:spcBef>
                          <a:spcPts val="0"/>
                        </a:spcBef>
                        <a:spcAft>
                          <a:spcPts val="0"/>
                        </a:spcAft>
                        <a:buNone/>
                      </a:pPr>
                      <a:r>
                        <a:rPr b="1" lang="en"/>
                        <a:t>Metrics</a:t>
                      </a:r>
                      <a:endParaRPr b="1"/>
                    </a:p>
                  </a:txBody>
                  <a:tcPr marT="91425" marB="91425" marR="91425" marL="91425"/>
                </a:tc>
                <a:tc>
                  <a:txBody>
                    <a:bodyPr/>
                    <a:lstStyle/>
                    <a:p>
                      <a:pPr indent="0" lvl="0" marL="0" rtl="0" algn="ctr">
                        <a:spcBef>
                          <a:spcPts val="0"/>
                        </a:spcBef>
                        <a:spcAft>
                          <a:spcPts val="0"/>
                        </a:spcAft>
                        <a:buNone/>
                      </a:pPr>
                      <a:r>
                        <a:rPr b="1" lang="en"/>
                        <a:t>Actions</a:t>
                      </a:r>
                      <a:endParaRPr b="1"/>
                    </a:p>
                  </a:txBody>
                  <a:tcPr marT="91425" marB="91425" marR="91425" marL="91425"/>
                </a:tc>
              </a:tr>
              <a:tr h="725400">
                <a:tc>
                  <a:txBody>
                    <a:bodyPr/>
                    <a:lstStyle/>
                    <a:p>
                      <a:pPr indent="-311150" lvl="0" marL="457200" rtl="0" algn="l">
                        <a:lnSpc>
                          <a:spcPct val="115000"/>
                        </a:lnSpc>
                        <a:spcBef>
                          <a:spcPts val="0"/>
                        </a:spcBef>
                        <a:spcAft>
                          <a:spcPts val="0"/>
                        </a:spcAft>
                        <a:buSzPts val="1300"/>
                        <a:buFont typeface="Open Sans"/>
                        <a:buAutoNum type="arabicPeriod"/>
                      </a:pPr>
                      <a:r>
                        <a:rPr lang="en" sz="1300">
                          <a:latin typeface="Open Sans"/>
                          <a:ea typeface="Open Sans"/>
                          <a:cs typeface="Open Sans"/>
                          <a:sym typeface="Open Sans"/>
                        </a:rPr>
                        <a:t>All students of the Lowell Joint School District will have appropriate conditions for successful learning outcomes. </a:t>
                      </a:r>
                      <a:endParaRPr sz="600"/>
                    </a:p>
                  </a:txBody>
                  <a:tcPr marT="91425" marB="91425" marR="91425" marL="91425"/>
                </a:tc>
                <a:tc>
                  <a:txBody>
                    <a:bodyPr/>
                    <a:lstStyle/>
                    <a:p>
                      <a:pPr indent="0" lvl="0" marL="0" rtl="0" algn="l">
                        <a:spcBef>
                          <a:spcPts val="0"/>
                        </a:spcBef>
                        <a:spcAft>
                          <a:spcPts val="0"/>
                        </a:spcAft>
                        <a:buNone/>
                      </a:pPr>
                      <a:r>
                        <a:rPr lang="en" sz="1200"/>
                        <a:t>Pps 1-4</a:t>
                      </a:r>
                      <a:endParaRPr sz="1200"/>
                    </a:p>
                  </a:txBody>
                  <a:tcPr marT="91425" marB="91425" marR="91425" marL="91425"/>
                </a:tc>
                <a:tc>
                  <a:txBody>
                    <a:bodyPr/>
                    <a:lstStyle/>
                    <a:p>
                      <a:pPr indent="0" lvl="0" marL="0" rtl="0" algn="l">
                        <a:spcBef>
                          <a:spcPts val="0"/>
                        </a:spcBef>
                        <a:spcAft>
                          <a:spcPts val="0"/>
                        </a:spcAft>
                        <a:buNone/>
                      </a:pPr>
                      <a:r>
                        <a:rPr lang="en" sz="1200"/>
                        <a:t>Pps 5-12</a:t>
                      </a:r>
                      <a:endParaRPr sz="1200"/>
                    </a:p>
                  </a:txBody>
                  <a:tcPr marT="91425" marB="91425" marR="91425" marL="91425"/>
                </a:tc>
              </a:tr>
              <a:tr h="385150">
                <a:tc>
                  <a:txBody>
                    <a:bodyPr/>
                    <a:lstStyle/>
                    <a:p>
                      <a:pPr indent="0" lvl="0" marL="0" rtl="0" algn="l">
                        <a:spcBef>
                          <a:spcPts val="0"/>
                        </a:spcBef>
                        <a:spcAft>
                          <a:spcPts val="0"/>
                        </a:spcAft>
                        <a:buNone/>
                      </a:pPr>
                      <a:r>
                        <a:rPr lang="en" sz="1300">
                          <a:latin typeface="Open Sans"/>
                          <a:ea typeface="Open Sans"/>
                          <a:cs typeface="Open Sans"/>
                          <a:sym typeface="Open Sans"/>
                        </a:rPr>
                        <a:t>  2.      Early Literacy</a:t>
                      </a:r>
                      <a:endParaRPr sz="1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200"/>
                        <a:t>Pps 12-16</a:t>
                      </a:r>
                      <a:endParaRPr sz="1200"/>
                    </a:p>
                  </a:txBody>
                  <a:tcPr marT="91425" marB="91425" marR="91425" marL="91425"/>
                </a:tc>
                <a:tc>
                  <a:txBody>
                    <a:bodyPr/>
                    <a:lstStyle/>
                    <a:p>
                      <a:pPr indent="0" lvl="0" marL="0" rtl="0" algn="l">
                        <a:spcBef>
                          <a:spcPts val="0"/>
                        </a:spcBef>
                        <a:spcAft>
                          <a:spcPts val="0"/>
                        </a:spcAft>
                        <a:buNone/>
                      </a:pPr>
                      <a:r>
                        <a:rPr lang="en" sz="1200"/>
                        <a:t>Pps. 16-20</a:t>
                      </a:r>
                      <a:endParaRPr sz="1200"/>
                    </a:p>
                  </a:txBody>
                  <a:tcPr marT="91425" marB="91425" marR="91425" marL="91425"/>
                </a:tc>
              </a:tr>
              <a:tr h="385150">
                <a:tc>
                  <a:txBody>
                    <a:bodyPr/>
                    <a:lstStyle/>
                    <a:p>
                      <a:pPr indent="-457200" lvl="0" marL="457200" rtl="0" algn="l">
                        <a:spcBef>
                          <a:spcPts val="0"/>
                        </a:spcBef>
                        <a:spcAft>
                          <a:spcPts val="0"/>
                        </a:spcAft>
                        <a:buNone/>
                      </a:pPr>
                      <a:r>
                        <a:rPr lang="en" sz="1200"/>
                        <a:t>  3.      Modernization and Maintenance of                   Facilities</a:t>
                      </a:r>
                      <a:endParaRPr sz="1200"/>
                    </a:p>
                  </a:txBody>
                  <a:tcPr marT="91425" marB="91425" marR="91425" marL="91425"/>
                </a:tc>
                <a:tc>
                  <a:txBody>
                    <a:bodyPr/>
                    <a:lstStyle/>
                    <a:p>
                      <a:pPr indent="0" lvl="0" marL="0" rtl="0" algn="l">
                        <a:spcBef>
                          <a:spcPts val="0"/>
                        </a:spcBef>
                        <a:spcAft>
                          <a:spcPts val="0"/>
                        </a:spcAft>
                        <a:buNone/>
                      </a:pPr>
                      <a:r>
                        <a:rPr lang="en" sz="1200"/>
                        <a:t>Pps 20-21</a:t>
                      </a:r>
                      <a:endParaRPr sz="1200"/>
                    </a:p>
                  </a:txBody>
                  <a:tcPr marT="91425" marB="91425" marR="91425" marL="91425"/>
                </a:tc>
                <a:tc>
                  <a:txBody>
                    <a:bodyPr/>
                    <a:lstStyle/>
                    <a:p>
                      <a:pPr indent="0" lvl="0" marL="0" rtl="0" algn="l">
                        <a:spcBef>
                          <a:spcPts val="0"/>
                        </a:spcBef>
                        <a:spcAft>
                          <a:spcPts val="0"/>
                        </a:spcAft>
                        <a:buNone/>
                      </a:pPr>
                      <a:r>
                        <a:rPr lang="en" sz="1200"/>
                        <a:t>Pps 22-23</a:t>
                      </a:r>
                      <a:endParaRPr sz="1200"/>
                    </a:p>
                  </a:txBody>
                  <a:tcPr marT="91425" marB="91425" marR="91425" marL="91425"/>
                </a:tc>
              </a:tr>
              <a:tr h="385150">
                <a:tc>
                  <a:txBody>
                    <a:bodyPr/>
                    <a:lstStyle/>
                    <a:p>
                      <a:pPr indent="-457200" lvl="0" marL="457200" rtl="0" algn="l">
                        <a:spcBef>
                          <a:spcPts val="0"/>
                        </a:spcBef>
                        <a:spcAft>
                          <a:spcPts val="0"/>
                        </a:spcAft>
                        <a:buNone/>
                      </a:pPr>
                      <a:r>
                        <a:rPr lang="en" sz="1200"/>
                        <a:t>4.        In order to meet the unique academic, behavioral, and social emotional needs of all students, a Multi-Tiered System of Support (MTSS) will continue to be expanded and refined. </a:t>
                      </a:r>
                      <a:endParaRPr sz="1200"/>
                    </a:p>
                  </a:txBody>
                  <a:tcPr marT="91425" marB="91425" marR="91425" marL="91425"/>
                </a:tc>
                <a:tc>
                  <a:txBody>
                    <a:bodyPr/>
                    <a:lstStyle/>
                    <a:p>
                      <a:pPr indent="0" lvl="0" marL="0" rtl="0" algn="l">
                        <a:spcBef>
                          <a:spcPts val="0"/>
                        </a:spcBef>
                        <a:spcAft>
                          <a:spcPts val="0"/>
                        </a:spcAft>
                        <a:buNone/>
                      </a:pPr>
                      <a:r>
                        <a:rPr lang="en" sz="1200"/>
                        <a:t>Pps 23-28</a:t>
                      </a:r>
                      <a:endParaRPr sz="1200"/>
                    </a:p>
                  </a:txBody>
                  <a:tcPr marT="91425" marB="91425" marR="91425" marL="91425"/>
                </a:tc>
                <a:tc>
                  <a:txBody>
                    <a:bodyPr/>
                    <a:lstStyle/>
                    <a:p>
                      <a:pPr indent="0" lvl="0" marL="0" rtl="0" algn="l">
                        <a:spcBef>
                          <a:spcPts val="0"/>
                        </a:spcBef>
                        <a:spcAft>
                          <a:spcPts val="0"/>
                        </a:spcAft>
                        <a:buNone/>
                      </a:pPr>
                      <a:r>
                        <a:rPr lang="en" sz="1200"/>
                        <a:t>Pps 28-42</a:t>
                      </a:r>
                      <a:endParaRPr sz="1200"/>
                    </a:p>
                  </a:txBody>
                  <a:tcPr marT="91425" marB="91425" marR="91425" marL="91425"/>
                </a:tc>
              </a:tr>
              <a:tr h="385150">
                <a:tc>
                  <a:txBody>
                    <a:bodyPr/>
                    <a:lstStyle/>
                    <a:p>
                      <a:pPr indent="-457200" lvl="0" marL="457200" rtl="0" algn="l">
                        <a:spcBef>
                          <a:spcPts val="0"/>
                        </a:spcBef>
                        <a:spcAft>
                          <a:spcPts val="0"/>
                        </a:spcAft>
                        <a:buNone/>
                      </a:pPr>
                      <a:r>
                        <a:rPr lang="en" sz="1200"/>
                        <a:t>5.        Enrichment and 21st Century Skill Development</a:t>
                      </a:r>
                      <a:endParaRPr sz="1200"/>
                    </a:p>
                  </a:txBody>
                  <a:tcPr marT="91425" marB="91425" marR="91425" marL="91425"/>
                </a:tc>
                <a:tc>
                  <a:txBody>
                    <a:bodyPr/>
                    <a:lstStyle/>
                    <a:p>
                      <a:pPr indent="0" lvl="0" marL="0" rtl="0" algn="l">
                        <a:spcBef>
                          <a:spcPts val="0"/>
                        </a:spcBef>
                        <a:spcAft>
                          <a:spcPts val="0"/>
                        </a:spcAft>
                        <a:buNone/>
                      </a:pPr>
                      <a:r>
                        <a:rPr lang="en" sz="1200"/>
                        <a:t>Pps 43-44</a:t>
                      </a:r>
                      <a:endParaRPr sz="1200"/>
                    </a:p>
                  </a:txBody>
                  <a:tcPr marT="91425" marB="91425" marR="91425" marL="91425"/>
                </a:tc>
                <a:tc>
                  <a:txBody>
                    <a:bodyPr/>
                    <a:lstStyle/>
                    <a:p>
                      <a:pPr indent="0" lvl="0" marL="0" rtl="0" algn="l">
                        <a:spcBef>
                          <a:spcPts val="0"/>
                        </a:spcBef>
                        <a:spcAft>
                          <a:spcPts val="0"/>
                        </a:spcAft>
                        <a:buNone/>
                      </a:pPr>
                      <a:r>
                        <a:rPr lang="en" sz="1200"/>
                        <a:t>Pps 44-48</a:t>
                      </a:r>
                      <a:endParaRPr sz="1200"/>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22895"/>
                </a:solidFill>
              </a:rPr>
              <a:t>Closing</a:t>
            </a:r>
            <a:endParaRPr>
              <a:solidFill>
                <a:srgbClr val="022895"/>
              </a:solidFill>
            </a:endParaRPr>
          </a:p>
        </p:txBody>
      </p:sp>
      <p:sp>
        <p:nvSpPr>
          <p:cNvPr id="199" name="Google Shape;199;p30"/>
          <p:cNvSpPr txBox="1"/>
          <p:nvPr>
            <p:ph idx="1" type="body"/>
          </p:nvPr>
        </p:nvSpPr>
        <p:spPr>
          <a:xfrm>
            <a:off x="311700" y="1048100"/>
            <a:ext cx="8520600" cy="352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continuing impacts of the COVID-19 Pandemic, including the challenges of hiring staff, implementing health and safety protocols, and addressing learning acceleration needs due to the impacts of distance learning, has presented many challenges the first half of the school year.</a:t>
            </a:r>
            <a:endParaRPr/>
          </a:p>
          <a:p>
            <a:pPr indent="0" lvl="0" marL="0" rtl="0" algn="l">
              <a:spcBef>
                <a:spcPts val="1200"/>
              </a:spcBef>
              <a:spcAft>
                <a:spcPts val="0"/>
              </a:spcAft>
              <a:buNone/>
            </a:pPr>
            <a:r>
              <a:rPr lang="en"/>
              <a:t>Despite these challenges, the Lowell Joint School District is committed to implementing the LCAP to provide the necessary services to our students.</a:t>
            </a:r>
            <a:endParaRPr/>
          </a:p>
          <a:p>
            <a:pPr indent="0" lvl="0" marL="0" rtl="0" algn="l">
              <a:spcBef>
                <a:spcPts val="1200"/>
              </a:spcBef>
              <a:spcAft>
                <a:spcPts val="1200"/>
              </a:spcAft>
              <a:buNone/>
            </a:pPr>
            <a:r>
              <a:rPr lang="en"/>
              <a:t>We </a:t>
            </a:r>
            <a:r>
              <a:rPr lang="en"/>
              <a:t>acknowledge</a:t>
            </a:r>
            <a:r>
              <a:rPr lang="en"/>
              <a:t>, and </a:t>
            </a:r>
            <a:r>
              <a:rPr lang="en"/>
              <a:t>sincerely</a:t>
            </a:r>
            <a:r>
              <a:rPr lang="en"/>
              <a:t> thank, the hard work and dedication of our employees, the </a:t>
            </a:r>
            <a:r>
              <a:rPr lang="en"/>
              <a:t>support</a:t>
            </a:r>
            <a:r>
              <a:rPr lang="en"/>
              <a:t> of our parents, and the resilience of our students to continue our reach for excellence.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1"/>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rgbClr val="022895"/>
                </a:solidFill>
              </a:rPr>
              <a:t>Questions?</a:t>
            </a:r>
            <a:endParaRPr>
              <a:solidFill>
                <a:srgbClr val="022895"/>
              </a:solidFill>
            </a:endParaRPr>
          </a:p>
        </p:txBody>
      </p:sp>
      <p:pic>
        <p:nvPicPr>
          <p:cNvPr id="205" name="Google Shape;205;p31"/>
          <p:cNvPicPr preferRelativeResize="0"/>
          <p:nvPr/>
        </p:nvPicPr>
        <p:blipFill>
          <a:blip r:embed="rId3">
            <a:alphaModFix/>
          </a:blip>
          <a:stretch>
            <a:fillRect/>
          </a:stretch>
        </p:blipFill>
        <p:spPr>
          <a:xfrm>
            <a:off x="1674313" y="2757275"/>
            <a:ext cx="5795375" cy="201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22895"/>
                </a:solidFill>
              </a:rPr>
              <a:t>Background</a:t>
            </a:r>
            <a:endParaRPr>
              <a:solidFill>
                <a:srgbClr val="022895"/>
              </a:solidFill>
            </a:endParaRPr>
          </a:p>
        </p:txBody>
      </p:sp>
      <p:sp>
        <p:nvSpPr>
          <p:cNvPr id="75" name="Google Shape;75;p1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Section 124(e) of Assembly Bill 130 requires LEAs to present an update on the annual update to the 2021–22 LCAP and budget overview for parents on or before February 28, 2022, at a regularly scheduled meeting of the governing board or body of the LEA. At this meeting the LEA must include all of the following:</a:t>
            </a:r>
            <a:endParaRPr/>
          </a:p>
          <a:p>
            <a:pPr indent="-334327" lvl="0" marL="457200" rtl="0" algn="l">
              <a:spcBef>
                <a:spcPts val="1200"/>
              </a:spcBef>
              <a:spcAft>
                <a:spcPts val="0"/>
              </a:spcAft>
              <a:buSzPct val="100000"/>
              <a:buChar char="●"/>
            </a:pPr>
            <a:r>
              <a:rPr lang="en"/>
              <a:t>The Supplement for the Annual Update for the 2021–22 LCAP;</a:t>
            </a:r>
            <a:endParaRPr/>
          </a:p>
          <a:p>
            <a:pPr indent="-334327" lvl="0" marL="457200" rtl="0" algn="l">
              <a:spcBef>
                <a:spcPts val="0"/>
              </a:spcBef>
              <a:spcAft>
                <a:spcPts val="0"/>
              </a:spcAft>
              <a:buSzPct val="100000"/>
              <a:buChar char="●"/>
            </a:pPr>
            <a:r>
              <a:rPr lang="en"/>
              <a:t>All available mid-year outcome data related to metrics identified in the 2021–22 LCAP; and</a:t>
            </a:r>
            <a:endParaRPr/>
          </a:p>
          <a:p>
            <a:pPr indent="-334327" lvl="0" marL="457200" rtl="0" algn="l">
              <a:spcBef>
                <a:spcPts val="0"/>
              </a:spcBef>
              <a:spcAft>
                <a:spcPts val="0"/>
              </a:spcAft>
              <a:buSzPct val="100000"/>
              <a:buChar char="●"/>
            </a:pPr>
            <a:r>
              <a:rPr lang="en"/>
              <a:t>Mid-year expenditure and implementation data on all actions identified in the 2021–22 LCAP.</a:t>
            </a:r>
            <a:endParaRPr/>
          </a:p>
          <a:p>
            <a:pPr indent="0" lvl="0" marL="0" rtl="0" algn="l">
              <a:spcBef>
                <a:spcPts val="1200"/>
              </a:spcBef>
              <a:spcAft>
                <a:spcPts val="1200"/>
              </a:spcAft>
              <a:buNone/>
            </a:pPr>
            <a:r>
              <a:t/>
            </a:r>
            <a:endParaRPr/>
          </a:p>
        </p:txBody>
      </p:sp>
      <p:pic>
        <p:nvPicPr>
          <p:cNvPr id="76" name="Google Shape;76;p14"/>
          <p:cNvPicPr preferRelativeResize="0"/>
          <p:nvPr/>
        </p:nvPicPr>
        <p:blipFill>
          <a:blip r:embed="rId3">
            <a:alphaModFix/>
          </a:blip>
          <a:stretch>
            <a:fillRect/>
          </a:stretch>
        </p:blipFill>
        <p:spPr>
          <a:xfrm>
            <a:off x="5128575" y="215550"/>
            <a:ext cx="2696550" cy="936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311700" y="445025"/>
            <a:ext cx="8520600" cy="59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22895"/>
                </a:solidFill>
              </a:rPr>
              <a:t>Impact to the Budget Overview for Parents</a:t>
            </a:r>
            <a:endParaRPr>
              <a:solidFill>
                <a:srgbClr val="022895"/>
              </a:solidFill>
            </a:endParaRPr>
          </a:p>
        </p:txBody>
      </p:sp>
      <p:sp>
        <p:nvSpPr>
          <p:cNvPr id="82" name="Google Shape;82;p15"/>
          <p:cNvSpPr txBox="1"/>
          <p:nvPr>
            <p:ph idx="1" type="body"/>
          </p:nvPr>
        </p:nvSpPr>
        <p:spPr>
          <a:xfrm>
            <a:off x="311700" y="1037725"/>
            <a:ext cx="8520600" cy="167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When the Lowell Joint School District adopted our LCAP and Budget in June of 2021, the state budget act was not complete.  The adopted state budget included additional funds that were not anticipated by our district.  The impact to our adopted Budget Overview for Parents is as follows:</a:t>
            </a:r>
            <a:endParaRPr sz="1400"/>
          </a:p>
          <a:p>
            <a:pPr indent="0" lvl="0" marL="0" rtl="0" algn="l">
              <a:spcBef>
                <a:spcPts val="1200"/>
              </a:spcBef>
              <a:spcAft>
                <a:spcPts val="1200"/>
              </a:spcAft>
              <a:buNone/>
            </a:pPr>
            <a:r>
              <a:t/>
            </a:r>
            <a:endParaRPr/>
          </a:p>
        </p:txBody>
      </p:sp>
      <p:graphicFrame>
        <p:nvGraphicFramePr>
          <p:cNvPr id="83" name="Google Shape;83;p15"/>
          <p:cNvGraphicFramePr/>
          <p:nvPr/>
        </p:nvGraphicFramePr>
        <p:xfrm>
          <a:off x="736750" y="2057275"/>
          <a:ext cx="3000000" cy="3000000"/>
        </p:xfrm>
        <a:graphic>
          <a:graphicData uri="http://schemas.openxmlformats.org/drawingml/2006/table">
            <a:tbl>
              <a:tblPr>
                <a:noFill/>
                <a:tableStyleId>{0B747ABC-AFDD-4F64-8BD8-8E70E54B0889}</a:tableStyleId>
              </a:tblPr>
              <a:tblGrid>
                <a:gridCol w="2413000"/>
                <a:gridCol w="2413000"/>
                <a:gridCol w="2413000"/>
              </a:tblGrid>
              <a:tr h="387200">
                <a:tc>
                  <a:txBody>
                    <a:bodyPr/>
                    <a:lstStyle/>
                    <a:p>
                      <a:pPr indent="0" lvl="0" marL="0" rtl="0" algn="ctr">
                        <a:spcBef>
                          <a:spcPts val="0"/>
                        </a:spcBef>
                        <a:spcAft>
                          <a:spcPts val="0"/>
                        </a:spcAft>
                        <a:buNone/>
                      </a:pPr>
                      <a:r>
                        <a:rPr lang="en"/>
                        <a:t>Item</a:t>
                      </a:r>
                      <a:endParaRPr/>
                    </a:p>
                  </a:txBody>
                  <a:tcPr marT="91425" marB="91425" marR="91425" marL="91425"/>
                </a:tc>
                <a:tc>
                  <a:txBody>
                    <a:bodyPr/>
                    <a:lstStyle/>
                    <a:p>
                      <a:pPr indent="0" lvl="0" marL="0" rtl="0" algn="ctr">
                        <a:spcBef>
                          <a:spcPts val="0"/>
                        </a:spcBef>
                        <a:spcAft>
                          <a:spcPts val="0"/>
                        </a:spcAft>
                        <a:buNone/>
                      </a:pPr>
                      <a:r>
                        <a:rPr lang="en"/>
                        <a:t>As adopted in BOP</a:t>
                      </a:r>
                      <a:endParaRPr/>
                    </a:p>
                  </a:txBody>
                  <a:tcPr marT="91425" marB="91425" marR="91425" marL="91425"/>
                </a:tc>
                <a:tc>
                  <a:txBody>
                    <a:bodyPr/>
                    <a:lstStyle/>
                    <a:p>
                      <a:pPr indent="0" lvl="0" marL="0" rtl="0" algn="ctr">
                        <a:spcBef>
                          <a:spcPts val="0"/>
                        </a:spcBef>
                        <a:spcAft>
                          <a:spcPts val="0"/>
                        </a:spcAft>
                        <a:buNone/>
                      </a:pPr>
                      <a:r>
                        <a:rPr lang="en"/>
                        <a:t>Amount per Budget Act</a:t>
                      </a:r>
                      <a:endParaRPr/>
                    </a:p>
                  </a:txBody>
                  <a:tcPr marT="91425" marB="91425" marR="91425" marL="91425"/>
                </a:tc>
              </a:tr>
              <a:tr h="387200">
                <a:tc>
                  <a:txBody>
                    <a:bodyPr/>
                    <a:lstStyle/>
                    <a:p>
                      <a:pPr indent="0" lvl="0" marL="0" rtl="0" algn="l">
                        <a:spcBef>
                          <a:spcPts val="0"/>
                        </a:spcBef>
                        <a:spcAft>
                          <a:spcPts val="0"/>
                        </a:spcAft>
                        <a:buNone/>
                      </a:pPr>
                      <a:r>
                        <a:rPr lang="en"/>
                        <a:t>Total LCFF Funds</a:t>
                      </a:r>
                      <a:endParaRPr/>
                    </a:p>
                  </a:txBody>
                  <a:tcPr marT="91425" marB="91425" marR="91425" marL="91425"/>
                </a:tc>
                <a:tc>
                  <a:txBody>
                    <a:bodyPr/>
                    <a:lstStyle/>
                    <a:p>
                      <a:pPr indent="0" lvl="0" marL="0" rtl="0" algn="ctr">
                        <a:spcBef>
                          <a:spcPts val="0"/>
                        </a:spcBef>
                        <a:spcAft>
                          <a:spcPts val="0"/>
                        </a:spcAft>
                        <a:buNone/>
                      </a:pPr>
                      <a:r>
                        <a:rPr lang="en"/>
                        <a:t>$28,691,902</a:t>
                      </a:r>
                      <a:endParaRPr/>
                    </a:p>
                  </a:txBody>
                  <a:tcPr marT="91425" marB="91425" marR="91425" marL="91425"/>
                </a:tc>
                <a:tc>
                  <a:txBody>
                    <a:bodyPr/>
                    <a:lstStyle/>
                    <a:p>
                      <a:pPr indent="0" lvl="0" marL="0" rtl="0" algn="ctr">
                        <a:spcBef>
                          <a:spcPts val="0"/>
                        </a:spcBef>
                        <a:spcAft>
                          <a:spcPts val="0"/>
                        </a:spcAft>
                        <a:buNone/>
                      </a:pPr>
                      <a:r>
                        <a:rPr lang="en"/>
                        <a:t>$28,902,618</a:t>
                      </a:r>
                      <a:endParaRPr/>
                    </a:p>
                  </a:txBody>
                  <a:tcPr marT="91425" marB="91425" marR="91425" marL="91425"/>
                </a:tc>
              </a:tr>
              <a:tr h="387200">
                <a:tc>
                  <a:txBody>
                    <a:bodyPr/>
                    <a:lstStyle/>
                    <a:p>
                      <a:pPr indent="0" lvl="0" marL="0" rtl="0" algn="l">
                        <a:spcBef>
                          <a:spcPts val="0"/>
                        </a:spcBef>
                        <a:spcAft>
                          <a:spcPts val="0"/>
                        </a:spcAft>
                        <a:buNone/>
                      </a:pPr>
                      <a:r>
                        <a:rPr lang="en"/>
                        <a:t>LCFF Supplemental </a:t>
                      </a:r>
                      <a:endParaRPr/>
                    </a:p>
                  </a:txBody>
                  <a:tcPr marT="91425" marB="91425" marR="91425" marL="91425"/>
                </a:tc>
                <a:tc>
                  <a:txBody>
                    <a:bodyPr/>
                    <a:lstStyle/>
                    <a:p>
                      <a:pPr indent="0" lvl="0" marL="0" rtl="0" algn="ctr">
                        <a:spcBef>
                          <a:spcPts val="0"/>
                        </a:spcBef>
                        <a:spcAft>
                          <a:spcPts val="0"/>
                        </a:spcAft>
                        <a:buNone/>
                      </a:pPr>
                      <a:r>
                        <a:rPr lang="en"/>
                        <a:t>$2,156,798</a:t>
                      </a:r>
                      <a:endParaRPr/>
                    </a:p>
                  </a:txBody>
                  <a:tcPr marT="91425" marB="91425" marR="91425" marL="91425"/>
                </a:tc>
                <a:tc>
                  <a:txBody>
                    <a:bodyPr/>
                    <a:lstStyle/>
                    <a:p>
                      <a:pPr indent="0" lvl="0" marL="0" rtl="0" algn="ctr">
                        <a:spcBef>
                          <a:spcPts val="0"/>
                        </a:spcBef>
                        <a:spcAft>
                          <a:spcPts val="0"/>
                        </a:spcAft>
                        <a:buNone/>
                      </a:pPr>
                      <a:r>
                        <a:rPr lang="en"/>
                        <a:t>$2,411,943</a:t>
                      </a:r>
                      <a:endParaRPr/>
                    </a:p>
                  </a:txBody>
                  <a:tcPr marT="91425" marB="91425" marR="91425" marL="91425"/>
                </a:tc>
              </a:tr>
              <a:tr h="387200">
                <a:tc>
                  <a:txBody>
                    <a:bodyPr/>
                    <a:lstStyle/>
                    <a:p>
                      <a:pPr indent="0" lvl="0" marL="0" rtl="0" algn="l">
                        <a:spcBef>
                          <a:spcPts val="0"/>
                        </a:spcBef>
                        <a:spcAft>
                          <a:spcPts val="0"/>
                        </a:spcAft>
                        <a:buNone/>
                      </a:pPr>
                      <a:r>
                        <a:rPr lang="en"/>
                        <a:t>Expanded Learning </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$350,000</a:t>
                      </a:r>
                      <a:endParaRPr/>
                    </a:p>
                  </a:txBody>
                  <a:tcPr marT="91425" marB="91425" marR="91425" marL="91425"/>
                </a:tc>
              </a:tr>
              <a:tr h="387200">
                <a:tc>
                  <a:txBody>
                    <a:bodyPr/>
                    <a:lstStyle/>
                    <a:p>
                      <a:pPr indent="0" lvl="0" marL="0" rtl="0" algn="l">
                        <a:spcBef>
                          <a:spcPts val="0"/>
                        </a:spcBef>
                        <a:spcAft>
                          <a:spcPts val="0"/>
                        </a:spcAft>
                        <a:buNone/>
                      </a:pPr>
                      <a:r>
                        <a:rPr lang="en"/>
                        <a:t>Special Ed</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$280,000 (one-time)</a:t>
                      </a:r>
                      <a:endParaRPr/>
                    </a:p>
                  </a:txBody>
                  <a:tcPr marT="91425" marB="91425" marR="91425" marL="91425"/>
                </a:tc>
              </a:tr>
              <a:tr h="387200">
                <a:tc>
                  <a:txBody>
                    <a:bodyPr/>
                    <a:lstStyle/>
                    <a:p>
                      <a:pPr indent="0" lvl="0" marL="0" rtl="0" algn="l">
                        <a:spcBef>
                          <a:spcPts val="0"/>
                        </a:spcBef>
                        <a:spcAft>
                          <a:spcPts val="0"/>
                        </a:spcAft>
                        <a:buNone/>
                      </a:pPr>
                      <a:r>
                        <a:rPr lang="en"/>
                        <a:t>Special Ed Mental Health</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$300,000 </a:t>
                      </a:r>
                      <a:endParaRPr/>
                    </a:p>
                  </a:txBody>
                  <a:tcPr marT="91425" marB="91425" marR="91425" marL="91425"/>
                </a:tc>
              </a:tr>
              <a:tr h="387200">
                <a:tc>
                  <a:txBody>
                    <a:bodyPr/>
                    <a:lstStyle/>
                    <a:p>
                      <a:pPr indent="0" lvl="0" marL="0" rtl="0" algn="l">
                        <a:spcBef>
                          <a:spcPts val="0"/>
                        </a:spcBef>
                        <a:spcAft>
                          <a:spcPts val="0"/>
                        </a:spcAft>
                        <a:buNone/>
                      </a:pPr>
                      <a:r>
                        <a:rPr lang="en"/>
                        <a:t>In-Person Instruction</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$1,000,000 (one-time)</a:t>
                      </a:r>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242625" y="445025"/>
            <a:ext cx="87438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40">
                <a:solidFill>
                  <a:srgbClr val="022895"/>
                </a:solidFill>
              </a:rPr>
              <a:t>Supplement for the Annual Update for the 2021–22 LCAP  pps 1-6</a:t>
            </a:r>
            <a:endParaRPr sz="2840">
              <a:solidFill>
                <a:srgbClr val="022895"/>
              </a:solidFill>
            </a:endParaRPr>
          </a:p>
        </p:txBody>
      </p:sp>
      <p:sp>
        <p:nvSpPr>
          <p:cNvPr id="89" name="Google Shape;89;p16"/>
          <p:cNvSpPr txBox="1"/>
          <p:nvPr>
            <p:ph idx="1" type="body"/>
          </p:nvPr>
        </p:nvSpPr>
        <p:spPr>
          <a:xfrm>
            <a:off x="311700" y="1494225"/>
            <a:ext cx="8520600" cy="3074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The Supplement has five prompts:</a:t>
            </a:r>
            <a:endParaRPr/>
          </a:p>
          <a:p>
            <a:pPr indent="-342900" lvl="0" marL="457200" marR="0" rtl="0" algn="l">
              <a:lnSpc>
                <a:spcPct val="115000"/>
              </a:lnSpc>
              <a:spcBef>
                <a:spcPts val="1200"/>
              </a:spcBef>
              <a:spcAft>
                <a:spcPts val="0"/>
              </a:spcAft>
              <a:buSzPts val="1800"/>
              <a:buAutoNum type="arabicPeriod"/>
            </a:pPr>
            <a:r>
              <a:rPr lang="en"/>
              <a:t>A description of how and when the LEA engaged, or plans to engage, its educational partners on the use of funds provided through the Budget Act of 2021 that were not included in the 2021–22 Local Control and Accountability Plan (LCAP).</a:t>
            </a:r>
            <a:endParaRPr/>
          </a:p>
          <a:p>
            <a:pPr indent="-342900" lvl="0" marL="457200" rtl="0" algn="l">
              <a:spcBef>
                <a:spcPts val="0"/>
              </a:spcBef>
              <a:spcAft>
                <a:spcPts val="0"/>
              </a:spcAft>
              <a:buSzPts val="1800"/>
              <a:buAutoNum type="arabicPeriod"/>
            </a:pPr>
            <a:r>
              <a:rPr lang="en"/>
              <a:t>A description of how the LEA used, or plans to use, the additional concentration grant add-on funding it received to increase the number of staff who provide direct services to students on school campuses with an enrollment of students who are low-income, English learners, and/or foster youth that is greater than 55 percent.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40">
                <a:solidFill>
                  <a:srgbClr val="022895"/>
                </a:solidFill>
              </a:rPr>
              <a:t>Supplement for the Annual Update for the 2021–22 LCAP</a:t>
            </a:r>
            <a:endParaRPr sz="3140">
              <a:solidFill>
                <a:srgbClr val="022895"/>
              </a:solidFill>
            </a:endParaRPr>
          </a:p>
        </p:txBody>
      </p:sp>
      <p:sp>
        <p:nvSpPr>
          <p:cNvPr id="95" name="Google Shape;95;p17"/>
          <p:cNvSpPr txBox="1"/>
          <p:nvPr>
            <p:ph idx="1" type="body"/>
          </p:nvPr>
        </p:nvSpPr>
        <p:spPr>
          <a:xfrm>
            <a:off x="311700" y="1494225"/>
            <a:ext cx="8520600" cy="3074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The Supplement has five prompts:</a:t>
            </a:r>
            <a:endParaRPr/>
          </a:p>
          <a:p>
            <a:pPr indent="-342900" lvl="0" marL="457200" marR="0" rtl="0" algn="l">
              <a:lnSpc>
                <a:spcPct val="115000"/>
              </a:lnSpc>
              <a:spcBef>
                <a:spcPts val="1200"/>
              </a:spcBef>
              <a:spcAft>
                <a:spcPts val="0"/>
              </a:spcAft>
              <a:buSzPts val="1800"/>
              <a:buAutoNum type="arabicPeriod" startAt="3"/>
            </a:pPr>
            <a:r>
              <a:rPr lang="en"/>
              <a:t>A description of how and when the LEA engaged its educational partners on the use of one-time </a:t>
            </a:r>
            <a:r>
              <a:rPr lang="en"/>
              <a:t>federal</a:t>
            </a:r>
            <a:r>
              <a:rPr lang="en"/>
              <a:t> funds received that are intended to support recovery from the COVID-19 pandemic and the impacts of distance learning on pupils. </a:t>
            </a:r>
            <a:endParaRPr/>
          </a:p>
          <a:p>
            <a:pPr indent="-342900" lvl="0" marL="457200" marR="0" rtl="0" algn="l">
              <a:lnSpc>
                <a:spcPct val="115000"/>
              </a:lnSpc>
              <a:spcBef>
                <a:spcPts val="0"/>
              </a:spcBef>
              <a:spcAft>
                <a:spcPts val="0"/>
              </a:spcAft>
              <a:buSzPts val="1800"/>
              <a:buAutoNum type="arabicPeriod" startAt="3"/>
            </a:pPr>
            <a:r>
              <a:rPr lang="en"/>
              <a:t>A description of how the LEA is implementing the federal American Rescue Plan Act and federal Elementary and Secondary School Emergency Relief expenditure plan, and the successes and challenges experienced during implementation. [i.e., the ESSER III Plan]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40">
                <a:solidFill>
                  <a:srgbClr val="022895"/>
                </a:solidFill>
              </a:rPr>
              <a:t>Supplement for the Annual Update for the 2021–22 LCAP</a:t>
            </a:r>
            <a:endParaRPr sz="3140">
              <a:solidFill>
                <a:srgbClr val="022895"/>
              </a:solidFill>
            </a:endParaRPr>
          </a:p>
        </p:txBody>
      </p:sp>
      <p:sp>
        <p:nvSpPr>
          <p:cNvPr id="101" name="Google Shape;101;p18"/>
          <p:cNvSpPr txBox="1"/>
          <p:nvPr>
            <p:ph idx="1" type="body"/>
          </p:nvPr>
        </p:nvSpPr>
        <p:spPr>
          <a:xfrm>
            <a:off x="311700" y="1494225"/>
            <a:ext cx="8520600" cy="185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Supplement has five prompts:</a:t>
            </a:r>
            <a:endParaRPr/>
          </a:p>
          <a:p>
            <a:pPr indent="-342900" lvl="0" marL="457200" marR="0" rtl="0" algn="l">
              <a:lnSpc>
                <a:spcPct val="115000"/>
              </a:lnSpc>
              <a:spcBef>
                <a:spcPts val="1200"/>
              </a:spcBef>
              <a:spcAft>
                <a:spcPts val="0"/>
              </a:spcAft>
              <a:buSzPts val="1800"/>
              <a:buAutoNum type="arabicPeriod" startAt="5"/>
            </a:pPr>
            <a:r>
              <a:rPr lang="en"/>
              <a:t>A description of how the LEA is using its fiscal resources received for the 2021–22 school year in a manner that is consistent with the applicable plans and is aligned with the LEA’s 2021–22 LCAP and Annual Update.</a:t>
            </a:r>
            <a:endParaRPr/>
          </a:p>
        </p:txBody>
      </p:sp>
      <p:pic>
        <p:nvPicPr>
          <p:cNvPr id="102" name="Google Shape;102;p18"/>
          <p:cNvPicPr preferRelativeResize="0"/>
          <p:nvPr/>
        </p:nvPicPr>
        <p:blipFill>
          <a:blip r:embed="rId3">
            <a:alphaModFix/>
          </a:blip>
          <a:stretch>
            <a:fillRect/>
          </a:stretch>
        </p:blipFill>
        <p:spPr>
          <a:xfrm>
            <a:off x="4572000" y="3352725"/>
            <a:ext cx="4237750" cy="1472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22895"/>
                </a:solidFill>
              </a:rPr>
              <a:t>Prompt 1: Educational Partner Engagement for Budget Act funds:</a:t>
            </a:r>
            <a:endParaRPr>
              <a:solidFill>
                <a:srgbClr val="022895"/>
              </a:solidFill>
            </a:endParaRPr>
          </a:p>
        </p:txBody>
      </p:sp>
      <p:sp>
        <p:nvSpPr>
          <p:cNvPr id="108" name="Google Shape;108;p19"/>
          <p:cNvSpPr txBox="1"/>
          <p:nvPr>
            <p:ph idx="1" type="body"/>
          </p:nvPr>
        </p:nvSpPr>
        <p:spPr>
          <a:xfrm>
            <a:off x="311700" y="1630450"/>
            <a:ext cx="8520600" cy="2938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i="1" lang="en"/>
              <a:t>Educator Effectiveness Block Grant</a:t>
            </a:r>
            <a:endParaRPr i="1"/>
          </a:p>
          <a:p>
            <a:pPr indent="-342900" lvl="0" marL="457200" rtl="0" algn="l">
              <a:spcBef>
                <a:spcPts val="0"/>
              </a:spcBef>
              <a:spcAft>
                <a:spcPts val="0"/>
              </a:spcAft>
              <a:buSzPts val="1800"/>
              <a:buChar char="●"/>
            </a:pPr>
            <a:r>
              <a:rPr i="1" lang="en"/>
              <a:t>Expanded Learning </a:t>
            </a:r>
            <a:r>
              <a:rPr i="1" lang="en"/>
              <a:t>Opportunities</a:t>
            </a:r>
            <a:r>
              <a:rPr i="1" lang="en"/>
              <a:t> Program</a:t>
            </a:r>
            <a:endParaRPr i="1"/>
          </a:p>
          <a:p>
            <a:pPr indent="-342900" lvl="0" marL="457200" rtl="0" algn="l">
              <a:spcBef>
                <a:spcPts val="0"/>
              </a:spcBef>
              <a:spcAft>
                <a:spcPts val="0"/>
              </a:spcAft>
              <a:buSzPts val="1800"/>
              <a:buChar char="●"/>
            </a:pPr>
            <a:r>
              <a:rPr i="1" lang="en"/>
              <a:t>Pre-K Planning and Implementation</a:t>
            </a:r>
            <a:endParaRPr i="1"/>
          </a:p>
          <a:p>
            <a:pPr indent="0" lvl="0" marL="0" rtl="0" algn="l">
              <a:spcBef>
                <a:spcPts val="1200"/>
              </a:spcBef>
              <a:spcAft>
                <a:spcPts val="0"/>
              </a:spcAft>
              <a:buNone/>
            </a:pPr>
            <a:r>
              <a:t/>
            </a:r>
            <a:endParaRPr i="1"/>
          </a:p>
          <a:p>
            <a:pPr indent="0" lvl="0" marL="0" rtl="0" algn="ctr">
              <a:spcBef>
                <a:spcPts val="1200"/>
              </a:spcBef>
              <a:spcAft>
                <a:spcPts val="1200"/>
              </a:spcAft>
              <a:buNone/>
            </a:pPr>
            <a:r>
              <a:rPr b="1" i="1" lang="en"/>
              <a:t>We are using the same process for input from Educational Partners (parents, staff, students, community partners, etc.) that we use for the LCAP.</a:t>
            </a:r>
            <a:endParaRPr b="1" i="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22895"/>
                </a:solidFill>
              </a:rPr>
              <a:t>Prompt 2: Use of additional Concentration Funding</a:t>
            </a:r>
            <a:r>
              <a:rPr lang="en">
                <a:solidFill>
                  <a:srgbClr val="022895"/>
                </a:solidFill>
              </a:rPr>
              <a:t>:</a:t>
            </a:r>
            <a:endParaRPr>
              <a:solidFill>
                <a:srgbClr val="022895"/>
              </a:solidFill>
            </a:endParaRPr>
          </a:p>
        </p:txBody>
      </p:sp>
      <p:sp>
        <p:nvSpPr>
          <p:cNvPr id="114" name="Google Shape;114;p2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t>Briefly summarize how the LEA used, or intends to use, the additional concentration grant add on to increase the number of staff who provide direct services to students on school campuses with UPP greater than 55%.</a:t>
            </a:r>
            <a:endParaRPr i="1"/>
          </a:p>
          <a:p>
            <a:pPr indent="0" lvl="0" marL="0" rtl="0" algn="l">
              <a:spcBef>
                <a:spcPts val="1200"/>
              </a:spcBef>
              <a:spcAft>
                <a:spcPts val="0"/>
              </a:spcAft>
              <a:buNone/>
            </a:pPr>
            <a:r>
              <a:rPr i="1" lang="en"/>
              <a:t>If the LEA does not </a:t>
            </a:r>
            <a:r>
              <a:rPr i="1" lang="en"/>
              <a:t>receive</a:t>
            </a:r>
            <a:r>
              <a:rPr i="1" lang="en"/>
              <a:t> the </a:t>
            </a:r>
            <a:r>
              <a:rPr i="1" lang="en"/>
              <a:t>additional</a:t>
            </a:r>
            <a:r>
              <a:rPr i="1" lang="en"/>
              <a:t> funding, state as such.</a:t>
            </a:r>
            <a:endParaRPr i="1"/>
          </a:p>
          <a:p>
            <a:pPr indent="0" lvl="0" marL="0" rtl="0" algn="l">
              <a:spcBef>
                <a:spcPts val="1200"/>
              </a:spcBef>
              <a:spcAft>
                <a:spcPts val="0"/>
              </a:spcAft>
              <a:buNone/>
            </a:pPr>
            <a:r>
              <a:t/>
            </a:r>
            <a:endParaRPr i="1"/>
          </a:p>
          <a:p>
            <a:pPr indent="0" lvl="0" marL="0" rtl="0" algn="ctr">
              <a:spcBef>
                <a:spcPts val="1200"/>
              </a:spcBef>
              <a:spcAft>
                <a:spcPts val="1200"/>
              </a:spcAft>
              <a:buNone/>
            </a:pPr>
            <a:r>
              <a:rPr b="1" i="1" lang="en"/>
              <a:t>We do NOT </a:t>
            </a:r>
            <a:r>
              <a:rPr b="1" i="1" lang="en"/>
              <a:t>receive these funds.</a:t>
            </a:r>
            <a:endParaRPr b="1" i="1"/>
          </a:p>
        </p:txBody>
      </p:sp>
      <p:pic>
        <p:nvPicPr>
          <p:cNvPr id="115" name="Google Shape;115;p20"/>
          <p:cNvPicPr preferRelativeResize="0"/>
          <p:nvPr/>
        </p:nvPicPr>
        <p:blipFill>
          <a:blip r:embed="rId3">
            <a:alphaModFix/>
          </a:blip>
          <a:stretch>
            <a:fillRect/>
          </a:stretch>
        </p:blipFill>
        <p:spPr>
          <a:xfrm>
            <a:off x="311700" y="3981625"/>
            <a:ext cx="2765802" cy="960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22895"/>
                </a:solidFill>
              </a:rPr>
              <a:t>Prompt 3: </a:t>
            </a:r>
            <a:r>
              <a:rPr lang="en">
                <a:solidFill>
                  <a:srgbClr val="022895"/>
                </a:solidFill>
              </a:rPr>
              <a:t>Educational Partner</a:t>
            </a:r>
            <a:r>
              <a:rPr lang="en">
                <a:solidFill>
                  <a:srgbClr val="022895"/>
                </a:solidFill>
              </a:rPr>
              <a:t> Engagement for One-Time Federal Funds:</a:t>
            </a:r>
            <a:endParaRPr>
              <a:solidFill>
                <a:srgbClr val="022895"/>
              </a:solidFill>
            </a:endParaRPr>
          </a:p>
        </p:txBody>
      </p:sp>
      <p:sp>
        <p:nvSpPr>
          <p:cNvPr id="121" name="Google Shape;121;p21"/>
          <p:cNvSpPr txBox="1"/>
          <p:nvPr>
            <p:ph idx="1" type="body"/>
          </p:nvPr>
        </p:nvSpPr>
        <p:spPr>
          <a:xfrm>
            <a:off x="311700" y="1588425"/>
            <a:ext cx="8520600" cy="2980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t>Briefly summarize the LEA’s efforts to engage Educational Partners for one-time Federal COVID-19 funds. </a:t>
            </a:r>
            <a:endParaRPr i="1"/>
          </a:p>
          <a:p>
            <a:pPr indent="0" lvl="0" marL="0" rtl="0" algn="l">
              <a:spcBef>
                <a:spcPts val="1200"/>
              </a:spcBef>
              <a:spcAft>
                <a:spcPts val="0"/>
              </a:spcAft>
              <a:buNone/>
            </a:pPr>
            <a:r>
              <a:t/>
            </a:r>
            <a:endParaRPr i="1" sz="1100"/>
          </a:p>
          <a:p>
            <a:pPr indent="0" lvl="0" marL="0" rtl="0" algn="ctr">
              <a:spcBef>
                <a:spcPts val="1200"/>
              </a:spcBef>
              <a:spcAft>
                <a:spcPts val="1200"/>
              </a:spcAft>
              <a:buNone/>
            </a:pPr>
            <a:r>
              <a:rPr b="1" i="1" lang="en"/>
              <a:t>We are using the same process for input from Educational Partners (parents, staff, students, community partners, etc.) that we use for the LCAP.</a:t>
            </a:r>
            <a:endParaRPr b="1" i="1">
              <a:highlight>
                <a:schemeClr val="accent6"/>
              </a:highlight>
            </a:endParaRPr>
          </a:p>
        </p:txBody>
      </p:sp>
      <p:pic>
        <p:nvPicPr>
          <p:cNvPr id="122" name="Google Shape;122;p21"/>
          <p:cNvPicPr preferRelativeResize="0"/>
          <p:nvPr/>
        </p:nvPicPr>
        <p:blipFill>
          <a:blip r:embed="rId3">
            <a:alphaModFix/>
          </a:blip>
          <a:stretch>
            <a:fillRect/>
          </a:stretch>
        </p:blipFill>
        <p:spPr>
          <a:xfrm>
            <a:off x="3022962" y="3703350"/>
            <a:ext cx="3098075" cy="1076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